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27" r:id="rId2"/>
    <p:sldId id="328" r:id="rId3"/>
    <p:sldId id="284" r:id="rId4"/>
    <p:sldId id="330" r:id="rId5"/>
    <p:sldId id="335" r:id="rId6"/>
    <p:sldId id="338" r:id="rId7"/>
    <p:sldId id="268" r:id="rId8"/>
    <p:sldId id="343" r:id="rId9"/>
    <p:sldId id="324" r:id="rId10"/>
    <p:sldId id="336" r:id="rId11"/>
    <p:sldId id="344" r:id="rId12"/>
    <p:sldId id="287" r:id="rId13"/>
    <p:sldId id="342" r:id="rId14"/>
    <p:sldId id="325" r:id="rId15"/>
    <p:sldId id="293" r:id="rId16"/>
    <p:sldId id="345" r:id="rId17"/>
    <p:sldId id="326" r:id="rId18"/>
    <p:sldId id="300" r:id="rId19"/>
    <p:sldId id="301" r:id="rId20"/>
    <p:sldId id="346" r:id="rId21"/>
    <p:sldId id="341" r:id="rId22"/>
  </p:sldIdLst>
  <p:sldSz cx="11522075" cy="6480175"/>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565" autoAdjust="0"/>
    <p:restoredTop sz="55462" autoAdjust="0"/>
  </p:normalViewPr>
  <p:slideViewPr>
    <p:cSldViewPr>
      <p:cViewPr varScale="1">
        <p:scale>
          <a:sx n="44" d="100"/>
          <a:sy n="44" d="100"/>
        </p:scale>
        <p:origin x="-1404" y="-96"/>
      </p:cViewPr>
      <p:guideLst>
        <p:guide orient="horz" pos="2041"/>
        <p:guide pos="3629"/>
      </p:guideLst>
    </p:cSldViewPr>
  </p:slideViewPr>
  <p:notesTextViewPr>
    <p:cViewPr>
      <p:scale>
        <a:sx n="1" d="1"/>
        <a:sy n="1" d="1"/>
      </p:scale>
      <p:origin x="0" y="0"/>
    </p:cViewPr>
  </p:notesTextViewPr>
  <p:sorterViewPr>
    <p:cViewPr>
      <p:scale>
        <a:sx n="66" d="100"/>
        <a:sy n="66" d="100"/>
      </p:scale>
      <p:origin x="0" y="90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C6CB0B-C822-4F43-A544-79B576B37912}" type="doc">
      <dgm:prSet loTypeId="urn:microsoft.com/office/officeart/2005/8/layout/pList2" loCatId="list" qsTypeId="urn:microsoft.com/office/officeart/2005/8/quickstyle/simple1" qsCatId="simple" csTypeId="urn:microsoft.com/office/officeart/2005/8/colors/accent1_2" csCatId="accent1" phldr="1"/>
      <dgm:spPr/>
    </dgm:pt>
    <dgm:pt modelId="{928316B3-C236-4FC9-A41B-5C8342904CE2}">
      <dgm:prSet phldrT="[Text]"/>
      <dgm:spPr/>
      <dgm:t>
        <a:bodyPr/>
        <a:lstStyle/>
        <a:p>
          <a:r>
            <a:rPr lang="en-GB" dirty="0" smtClean="0"/>
            <a:t>Formats of the game</a:t>
          </a:r>
          <a:endParaRPr lang="en-GB" dirty="0"/>
        </a:p>
      </dgm:t>
    </dgm:pt>
    <dgm:pt modelId="{F314D588-3E18-4542-ADE8-88E9348BBA86}" type="parTrans" cxnId="{E822615F-C647-43D4-B823-5AC4466012DC}">
      <dgm:prSet/>
      <dgm:spPr/>
      <dgm:t>
        <a:bodyPr/>
        <a:lstStyle/>
        <a:p>
          <a:endParaRPr lang="en-GB"/>
        </a:p>
      </dgm:t>
    </dgm:pt>
    <dgm:pt modelId="{A5EE3AC3-C586-4FC2-90B0-D166EB074C99}" type="sibTrans" cxnId="{E822615F-C647-43D4-B823-5AC4466012DC}">
      <dgm:prSet/>
      <dgm:spPr/>
      <dgm:t>
        <a:bodyPr/>
        <a:lstStyle/>
        <a:p>
          <a:endParaRPr lang="en-GB"/>
        </a:p>
      </dgm:t>
    </dgm:pt>
    <dgm:pt modelId="{44712383-ED33-4203-8ED6-5CA1F810E975}">
      <dgm:prSet phldrT="[Text]"/>
      <dgm:spPr/>
      <dgm:t>
        <a:bodyPr/>
        <a:lstStyle/>
        <a:p>
          <a:r>
            <a:rPr lang="en-GB" dirty="0" smtClean="0"/>
            <a:t>Flexible Competition</a:t>
          </a:r>
          <a:endParaRPr lang="en-GB" dirty="0"/>
        </a:p>
      </dgm:t>
    </dgm:pt>
    <dgm:pt modelId="{E9800C1D-21F2-4068-BE99-F194C528B197}" type="parTrans" cxnId="{A01AA351-A5BE-465C-B2AD-8D57217FDDFE}">
      <dgm:prSet/>
      <dgm:spPr/>
      <dgm:t>
        <a:bodyPr/>
        <a:lstStyle/>
        <a:p>
          <a:endParaRPr lang="en-GB"/>
        </a:p>
      </dgm:t>
    </dgm:pt>
    <dgm:pt modelId="{7CB754D5-17B2-434C-8F84-CB2F5697642E}" type="sibTrans" cxnId="{A01AA351-A5BE-465C-B2AD-8D57217FDDFE}">
      <dgm:prSet/>
      <dgm:spPr/>
      <dgm:t>
        <a:bodyPr/>
        <a:lstStyle/>
        <a:p>
          <a:endParaRPr lang="en-GB"/>
        </a:p>
      </dgm:t>
    </dgm:pt>
    <dgm:pt modelId="{E5A554CA-2E5F-4664-A2F2-EF03548DE091}">
      <dgm:prSet phldrT="[Text]"/>
      <dgm:spPr/>
      <dgm:t>
        <a:bodyPr/>
        <a:lstStyle/>
        <a:p>
          <a:r>
            <a:rPr lang="en-GB" dirty="0" smtClean="0"/>
            <a:t>Relative </a:t>
          </a:r>
        </a:p>
        <a:p>
          <a:r>
            <a:rPr lang="en-GB" dirty="0" smtClean="0"/>
            <a:t>Age Effect</a:t>
          </a:r>
          <a:endParaRPr lang="en-GB" dirty="0"/>
        </a:p>
      </dgm:t>
    </dgm:pt>
    <dgm:pt modelId="{D9842E65-8B2A-4561-B144-A921E6F3B9C7}" type="parTrans" cxnId="{4F8A72D9-644C-488D-BD20-4E3A03F8B372}">
      <dgm:prSet/>
      <dgm:spPr/>
      <dgm:t>
        <a:bodyPr/>
        <a:lstStyle/>
        <a:p>
          <a:endParaRPr lang="en-GB"/>
        </a:p>
      </dgm:t>
    </dgm:pt>
    <dgm:pt modelId="{04DE14C0-6DD3-4D4F-9973-C568ADCB4065}" type="sibTrans" cxnId="{4F8A72D9-644C-488D-BD20-4E3A03F8B372}">
      <dgm:prSet/>
      <dgm:spPr/>
      <dgm:t>
        <a:bodyPr/>
        <a:lstStyle/>
        <a:p>
          <a:endParaRPr lang="en-GB"/>
        </a:p>
      </dgm:t>
    </dgm:pt>
    <dgm:pt modelId="{F270A674-048C-4979-A7D6-85E39856C743}">
      <dgm:prSet/>
      <dgm:spPr/>
      <dgm:t>
        <a:bodyPr/>
        <a:lstStyle/>
        <a:p>
          <a:r>
            <a:rPr lang="en-GB" dirty="0" smtClean="0"/>
            <a:t>Development of Mini-Soccer</a:t>
          </a:r>
          <a:endParaRPr lang="en-GB" dirty="0"/>
        </a:p>
      </dgm:t>
    </dgm:pt>
    <dgm:pt modelId="{AC3959EC-879B-424A-81B0-B008BFCBF8B3}" type="parTrans" cxnId="{FA6EC42E-0EF4-4BE1-8A36-620012AE8285}">
      <dgm:prSet/>
      <dgm:spPr/>
      <dgm:t>
        <a:bodyPr/>
        <a:lstStyle/>
        <a:p>
          <a:endParaRPr lang="en-GB"/>
        </a:p>
      </dgm:t>
    </dgm:pt>
    <dgm:pt modelId="{ED0B43FD-D486-4DB2-90B7-E8F67FBCAD81}" type="sibTrans" cxnId="{FA6EC42E-0EF4-4BE1-8A36-620012AE8285}">
      <dgm:prSet/>
      <dgm:spPr/>
      <dgm:t>
        <a:bodyPr/>
        <a:lstStyle/>
        <a:p>
          <a:endParaRPr lang="en-GB"/>
        </a:p>
      </dgm:t>
    </dgm:pt>
    <dgm:pt modelId="{2BC9CEBD-A113-492E-9943-5B66BE434679}" type="pres">
      <dgm:prSet presAssocID="{CFC6CB0B-C822-4F43-A544-79B576B37912}" presName="Name0" presStyleCnt="0">
        <dgm:presLayoutVars>
          <dgm:dir/>
          <dgm:resizeHandles val="exact"/>
        </dgm:presLayoutVars>
      </dgm:prSet>
      <dgm:spPr/>
    </dgm:pt>
    <dgm:pt modelId="{9FB04D40-19BF-4CA7-9EAC-2F63E85FBABB}" type="pres">
      <dgm:prSet presAssocID="{CFC6CB0B-C822-4F43-A544-79B576B37912}" presName="bkgdShp" presStyleLbl="alignAccFollowNode1" presStyleIdx="0" presStyleCnt="1"/>
      <dgm:spPr/>
    </dgm:pt>
    <dgm:pt modelId="{047BE6B9-623F-436E-8E92-E0645EC73795}" type="pres">
      <dgm:prSet presAssocID="{CFC6CB0B-C822-4F43-A544-79B576B37912}" presName="linComp" presStyleCnt="0"/>
      <dgm:spPr/>
    </dgm:pt>
    <dgm:pt modelId="{FDF1DFFF-A7CB-48A6-9BF8-81231FBD58E6}" type="pres">
      <dgm:prSet presAssocID="{928316B3-C236-4FC9-A41B-5C8342904CE2}" presName="compNode" presStyleCnt="0"/>
      <dgm:spPr/>
    </dgm:pt>
    <dgm:pt modelId="{534B262E-198F-4064-A52C-58A91F6DC9A5}" type="pres">
      <dgm:prSet presAssocID="{928316B3-C236-4FC9-A41B-5C8342904CE2}" presName="node" presStyleLbl="node1" presStyleIdx="0" presStyleCnt="4">
        <dgm:presLayoutVars>
          <dgm:bulletEnabled val="1"/>
        </dgm:presLayoutVars>
      </dgm:prSet>
      <dgm:spPr/>
      <dgm:t>
        <a:bodyPr/>
        <a:lstStyle/>
        <a:p>
          <a:endParaRPr lang="en-GB"/>
        </a:p>
      </dgm:t>
    </dgm:pt>
    <dgm:pt modelId="{27C7992D-9F02-41D2-A98D-B92F392E4C2B}" type="pres">
      <dgm:prSet presAssocID="{928316B3-C236-4FC9-A41B-5C8342904CE2}" presName="invisiNode" presStyleLbl="node1" presStyleIdx="0" presStyleCnt="4"/>
      <dgm:spPr/>
    </dgm:pt>
    <dgm:pt modelId="{2FF75F92-9A2A-4952-85BC-0D8BDB51FAC6}" type="pres">
      <dgm:prSet presAssocID="{928316B3-C236-4FC9-A41B-5C8342904CE2}" presName="imagNode" presStyleLbl="fgImgPlace1" presStyleIdx="0" presStyleCnt="4"/>
      <dgm:spPr>
        <a:blipFill rotWithShape="0">
          <a:blip xmlns:r="http://schemas.openxmlformats.org/officeDocument/2006/relationships" r:embed="rId1"/>
          <a:stretch>
            <a:fillRect/>
          </a:stretch>
        </a:blipFill>
      </dgm:spPr>
    </dgm:pt>
    <dgm:pt modelId="{ADFE624E-AFDC-4DD7-8B89-CA942499D3EA}" type="pres">
      <dgm:prSet presAssocID="{A5EE3AC3-C586-4FC2-90B0-D166EB074C99}" presName="sibTrans" presStyleLbl="sibTrans2D1" presStyleIdx="0" presStyleCnt="0"/>
      <dgm:spPr/>
      <dgm:t>
        <a:bodyPr/>
        <a:lstStyle/>
        <a:p>
          <a:endParaRPr lang="en-GB"/>
        </a:p>
      </dgm:t>
    </dgm:pt>
    <dgm:pt modelId="{B3AB0DA2-BAAC-42C6-B223-87FF4FFE86E9}" type="pres">
      <dgm:prSet presAssocID="{44712383-ED33-4203-8ED6-5CA1F810E975}" presName="compNode" presStyleCnt="0"/>
      <dgm:spPr/>
    </dgm:pt>
    <dgm:pt modelId="{91DBA5F9-0603-452A-88D2-C9B1CAAAF217}" type="pres">
      <dgm:prSet presAssocID="{44712383-ED33-4203-8ED6-5CA1F810E975}" presName="node" presStyleLbl="node1" presStyleIdx="1" presStyleCnt="4">
        <dgm:presLayoutVars>
          <dgm:bulletEnabled val="1"/>
        </dgm:presLayoutVars>
      </dgm:prSet>
      <dgm:spPr/>
      <dgm:t>
        <a:bodyPr/>
        <a:lstStyle/>
        <a:p>
          <a:endParaRPr lang="en-GB"/>
        </a:p>
      </dgm:t>
    </dgm:pt>
    <dgm:pt modelId="{4B2134DD-A308-4A7A-ABC4-D1F7680CFFBF}" type="pres">
      <dgm:prSet presAssocID="{44712383-ED33-4203-8ED6-5CA1F810E975}" presName="invisiNode" presStyleLbl="node1" presStyleIdx="1" presStyleCnt="4"/>
      <dgm:spPr/>
    </dgm:pt>
    <dgm:pt modelId="{584989B2-CBA7-4589-BB84-2FE71FE5BD3A}" type="pres">
      <dgm:prSet presAssocID="{44712383-ED33-4203-8ED6-5CA1F810E975}" presName="imagNode" presStyleLbl="fgImgPlace1" presStyleIdx="1" presStyleCnt="4"/>
      <dgm:spPr>
        <a:blipFill rotWithShape="0">
          <a:blip xmlns:r="http://schemas.openxmlformats.org/officeDocument/2006/relationships" r:embed="rId2"/>
          <a:stretch>
            <a:fillRect/>
          </a:stretch>
        </a:blipFill>
      </dgm:spPr>
    </dgm:pt>
    <dgm:pt modelId="{85B5215F-F6BA-403D-A354-BCD5B2356A1B}" type="pres">
      <dgm:prSet presAssocID="{7CB754D5-17B2-434C-8F84-CB2F5697642E}" presName="sibTrans" presStyleLbl="sibTrans2D1" presStyleIdx="0" presStyleCnt="0"/>
      <dgm:spPr/>
      <dgm:t>
        <a:bodyPr/>
        <a:lstStyle/>
        <a:p>
          <a:endParaRPr lang="en-GB"/>
        </a:p>
      </dgm:t>
    </dgm:pt>
    <dgm:pt modelId="{AB87603D-6D48-4E2B-9EFD-D383FC26827B}" type="pres">
      <dgm:prSet presAssocID="{E5A554CA-2E5F-4664-A2F2-EF03548DE091}" presName="compNode" presStyleCnt="0"/>
      <dgm:spPr/>
    </dgm:pt>
    <dgm:pt modelId="{5937A196-BFE2-48EE-973B-EE675B20EB78}" type="pres">
      <dgm:prSet presAssocID="{E5A554CA-2E5F-4664-A2F2-EF03548DE091}" presName="node" presStyleLbl="node1" presStyleIdx="2" presStyleCnt="4">
        <dgm:presLayoutVars>
          <dgm:bulletEnabled val="1"/>
        </dgm:presLayoutVars>
      </dgm:prSet>
      <dgm:spPr/>
      <dgm:t>
        <a:bodyPr/>
        <a:lstStyle/>
        <a:p>
          <a:endParaRPr lang="en-GB"/>
        </a:p>
      </dgm:t>
    </dgm:pt>
    <dgm:pt modelId="{07DEE3C9-CF2A-4486-B3EE-F6E4B43F6C9A}" type="pres">
      <dgm:prSet presAssocID="{E5A554CA-2E5F-4664-A2F2-EF03548DE091}" presName="invisiNode" presStyleLbl="node1" presStyleIdx="2" presStyleCnt="4"/>
      <dgm:spPr/>
    </dgm:pt>
    <dgm:pt modelId="{900258F6-0C61-4061-8581-C2BEF04A8307}" type="pres">
      <dgm:prSet presAssocID="{E5A554CA-2E5F-4664-A2F2-EF03548DE091}" presName="imagNode" presStyleLbl="fgImgPlace1" presStyleIdx="2" presStyleCnt="4"/>
      <dgm:spPr>
        <a:blipFill rotWithShape="0">
          <a:blip xmlns:r="http://schemas.openxmlformats.org/officeDocument/2006/relationships" r:embed="rId3"/>
          <a:stretch>
            <a:fillRect/>
          </a:stretch>
        </a:blipFill>
      </dgm:spPr>
    </dgm:pt>
    <dgm:pt modelId="{FEC56C28-57F0-47F4-93F1-AAFD6D48B43C}" type="pres">
      <dgm:prSet presAssocID="{04DE14C0-6DD3-4D4F-9973-C568ADCB4065}" presName="sibTrans" presStyleLbl="sibTrans2D1" presStyleIdx="0" presStyleCnt="0"/>
      <dgm:spPr/>
      <dgm:t>
        <a:bodyPr/>
        <a:lstStyle/>
        <a:p>
          <a:endParaRPr lang="en-GB"/>
        </a:p>
      </dgm:t>
    </dgm:pt>
    <dgm:pt modelId="{E360B688-E9B5-40BC-8CC3-8E30A6020928}" type="pres">
      <dgm:prSet presAssocID="{F270A674-048C-4979-A7D6-85E39856C743}" presName="compNode" presStyleCnt="0"/>
      <dgm:spPr/>
    </dgm:pt>
    <dgm:pt modelId="{451C3779-1C78-4FD2-915E-C5984B8D8ED8}" type="pres">
      <dgm:prSet presAssocID="{F270A674-048C-4979-A7D6-85E39856C743}" presName="node" presStyleLbl="node1" presStyleIdx="3" presStyleCnt="4">
        <dgm:presLayoutVars>
          <dgm:bulletEnabled val="1"/>
        </dgm:presLayoutVars>
      </dgm:prSet>
      <dgm:spPr/>
      <dgm:t>
        <a:bodyPr/>
        <a:lstStyle/>
        <a:p>
          <a:endParaRPr lang="en-GB"/>
        </a:p>
      </dgm:t>
    </dgm:pt>
    <dgm:pt modelId="{2FDA8A94-5204-49F4-9A2E-5E2BE3BAC74F}" type="pres">
      <dgm:prSet presAssocID="{F270A674-048C-4979-A7D6-85E39856C743}" presName="invisiNode" presStyleLbl="node1" presStyleIdx="3" presStyleCnt="4"/>
      <dgm:spPr/>
    </dgm:pt>
    <dgm:pt modelId="{053D4BCF-A0B8-4246-BED4-3631C5BB8947}" type="pres">
      <dgm:prSet presAssocID="{F270A674-048C-4979-A7D6-85E39856C743}" presName="imagNode" presStyleLbl="fgImgPlace1" presStyleIdx="3" presStyleCnt="4"/>
      <dgm:spPr>
        <a:blipFill rotWithShape="0">
          <a:blip xmlns:r="http://schemas.openxmlformats.org/officeDocument/2006/relationships" r:embed="rId4"/>
          <a:stretch>
            <a:fillRect/>
          </a:stretch>
        </a:blipFill>
      </dgm:spPr>
      <dgm:t>
        <a:bodyPr/>
        <a:lstStyle/>
        <a:p>
          <a:endParaRPr lang="en-GB"/>
        </a:p>
      </dgm:t>
    </dgm:pt>
  </dgm:ptLst>
  <dgm:cxnLst>
    <dgm:cxn modelId="{583353F7-2B0C-4FF3-B2BB-A5D85FE6228A}" type="presOf" srcId="{F270A674-048C-4979-A7D6-85E39856C743}" destId="{451C3779-1C78-4FD2-915E-C5984B8D8ED8}" srcOrd="0" destOrd="0" presId="urn:microsoft.com/office/officeart/2005/8/layout/pList2"/>
    <dgm:cxn modelId="{A81D3C8C-8D73-479E-BC9E-3D6A7CC025C7}" type="presOf" srcId="{928316B3-C236-4FC9-A41B-5C8342904CE2}" destId="{534B262E-198F-4064-A52C-58A91F6DC9A5}" srcOrd="0" destOrd="0" presId="urn:microsoft.com/office/officeart/2005/8/layout/pList2"/>
    <dgm:cxn modelId="{B9A9DE4D-7C53-4B1B-B05C-7BC9ADB2C735}" type="presOf" srcId="{E5A554CA-2E5F-4664-A2F2-EF03548DE091}" destId="{5937A196-BFE2-48EE-973B-EE675B20EB78}" srcOrd="0" destOrd="0" presId="urn:microsoft.com/office/officeart/2005/8/layout/pList2"/>
    <dgm:cxn modelId="{E822615F-C647-43D4-B823-5AC4466012DC}" srcId="{CFC6CB0B-C822-4F43-A544-79B576B37912}" destId="{928316B3-C236-4FC9-A41B-5C8342904CE2}" srcOrd="0" destOrd="0" parTransId="{F314D588-3E18-4542-ADE8-88E9348BBA86}" sibTransId="{A5EE3AC3-C586-4FC2-90B0-D166EB074C99}"/>
    <dgm:cxn modelId="{6BAC1F6C-9CF0-45F1-9C95-C35FB7C80C76}" type="presOf" srcId="{44712383-ED33-4203-8ED6-5CA1F810E975}" destId="{91DBA5F9-0603-452A-88D2-C9B1CAAAF217}" srcOrd="0" destOrd="0" presId="urn:microsoft.com/office/officeart/2005/8/layout/pList2"/>
    <dgm:cxn modelId="{4F8A72D9-644C-488D-BD20-4E3A03F8B372}" srcId="{CFC6CB0B-C822-4F43-A544-79B576B37912}" destId="{E5A554CA-2E5F-4664-A2F2-EF03548DE091}" srcOrd="2" destOrd="0" parTransId="{D9842E65-8B2A-4561-B144-A921E6F3B9C7}" sibTransId="{04DE14C0-6DD3-4D4F-9973-C568ADCB4065}"/>
    <dgm:cxn modelId="{F2034648-DAFC-4387-B8A5-34E7AF048AD2}" type="presOf" srcId="{A5EE3AC3-C586-4FC2-90B0-D166EB074C99}" destId="{ADFE624E-AFDC-4DD7-8B89-CA942499D3EA}" srcOrd="0" destOrd="0" presId="urn:microsoft.com/office/officeart/2005/8/layout/pList2"/>
    <dgm:cxn modelId="{A01AA351-A5BE-465C-B2AD-8D57217FDDFE}" srcId="{CFC6CB0B-C822-4F43-A544-79B576B37912}" destId="{44712383-ED33-4203-8ED6-5CA1F810E975}" srcOrd="1" destOrd="0" parTransId="{E9800C1D-21F2-4068-BE99-F194C528B197}" sibTransId="{7CB754D5-17B2-434C-8F84-CB2F5697642E}"/>
    <dgm:cxn modelId="{345DC096-CC0D-486E-85E7-FDC60BD50E47}" type="presOf" srcId="{7CB754D5-17B2-434C-8F84-CB2F5697642E}" destId="{85B5215F-F6BA-403D-A354-BCD5B2356A1B}" srcOrd="0" destOrd="0" presId="urn:microsoft.com/office/officeart/2005/8/layout/pList2"/>
    <dgm:cxn modelId="{FA6EC42E-0EF4-4BE1-8A36-620012AE8285}" srcId="{CFC6CB0B-C822-4F43-A544-79B576B37912}" destId="{F270A674-048C-4979-A7D6-85E39856C743}" srcOrd="3" destOrd="0" parTransId="{AC3959EC-879B-424A-81B0-B008BFCBF8B3}" sibTransId="{ED0B43FD-D486-4DB2-90B7-E8F67FBCAD81}"/>
    <dgm:cxn modelId="{C6CCD29C-1D14-4797-BD13-96FC949C9E2D}" type="presOf" srcId="{CFC6CB0B-C822-4F43-A544-79B576B37912}" destId="{2BC9CEBD-A113-492E-9943-5B66BE434679}" srcOrd="0" destOrd="0" presId="urn:microsoft.com/office/officeart/2005/8/layout/pList2"/>
    <dgm:cxn modelId="{1068579C-F14B-44D1-8970-2B745EDC96E6}" type="presOf" srcId="{04DE14C0-6DD3-4D4F-9973-C568ADCB4065}" destId="{FEC56C28-57F0-47F4-93F1-AAFD6D48B43C}" srcOrd="0" destOrd="0" presId="urn:microsoft.com/office/officeart/2005/8/layout/pList2"/>
    <dgm:cxn modelId="{ADDE73A3-2BBF-401A-8FD5-1B8596314AA8}" type="presParOf" srcId="{2BC9CEBD-A113-492E-9943-5B66BE434679}" destId="{9FB04D40-19BF-4CA7-9EAC-2F63E85FBABB}" srcOrd="0" destOrd="0" presId="urn:microsoft.com/office/officeart/2005/8/layout/pList2"/>
    <dgm:cxn modelId="{FCE66A9B-DF4F-4C12-94FE-49D6EB75247E}" type="presParOf" srcId="{2BC9CEBD-A113-492E-9943-5B66BE434679}" destId="{047BE6B9-623F-436E-8E92-E0645EC73795}" srcOrd="1" destOrd="0" presId="urn:microsoft.com/office/officeart/2005/8/layout/pList2"/>
    <dgm:cxn modelId="{5F12D32D-DEA2-4264-A107-0446A1092A7E}" type="presParOf" srcId="{047BE6B9-623F-436E-8E92-E0645EC73795}" destId="{FDF1DFFF-A7CB-48A6-9BF8-81231FBD58E6}" srcOrd="0" destOrd="0" presId="urn:microsoft.com/office/officeart/2005/8/layout/pList2"/>
    <dgm:cxn modelId="{182F9BCA-0FB3-4F89-B957-776A177B1E91}" type="presParOf" srcId="{FDF1DFFF-A7CB-48A6-9BF8-81231FBD58E6}" destId="{534B262E-198F-4064-A52C-58A91F6DC9A5}" srcOrd="0" destOrd="0" presId="urn:microsoft.com/office/officeart/2005/8/layout/pList2"/>
    <dgm:cxn modelId="{6697AC4A-D99A-48DA-8C05-135E6FB73148}" type="presParOf" srcId="{FDF1DFFF-A7CB-48A6-9BF8-81231FBD58E6}" destId="{27C7992D-9F02-41D2-A98D-B92F392E4C2B}" srcOrd="1" destOrd="0" presId="urn:microsoft.com/office/officeart/2005/8/layout/pList2"/>
    <dgm:cxn modelId="{6348E666-5330-4D97-97D5-04B0A9548847}" type="presParOf" srcId="{FDF1DFFF-A7CB-48A6-9BF8-81231FBD58E6}" destId="{2FF75F92-9A2A-4952-85BC-0D8BDB51FAC6}" srcOrd="2" destOrd="0" presId="urn:microsoft.com/office/officeart/2005/8/layout/pList2"/>
    <dgm:cxn modelId="{85C5C3C2-0D8B-41D7-8804-941235751326}" type="presParOf" srcId="{047BE6B9-623F-436E-8E92-E0645EC73795}" destId="{ADFE624E-AFDC-4DD7-8B89-CA942499D3EA}" srcOrd="1" destOrd="0" presId="urn:microsoft.com/office/officeart/2005/8/layout/pList2"/>
    <dgm:cxn modelId="{541F364A-2EC1-4005-BF81-E294D8AD2D3D}" type="presParOf" srcId="{047BE6B9-623F-436E-8E92-E0645EC73795}" destId="{B3AB0DA2-BAAC-42C6-B223-87FF4FFE86E9}" srcOrd="2" destOrd="0" presId="urn:microsoft.com/office/officeart/2005/8/layout/pList2"/>
    <dgm:cxn modelId="{7ACD3097-1244-4380-BA08-BB52193D65F6}" type="presParOf" srcId="{B3AB0DA2-BAAC-42C6-B223-87FF4FFE86E9}" destId="{91DBA5F9-0603-452A-88D2-C9B1CAAAF217}" srcOrd="0" destOrd="0" presId="urn:microsoft.com/office/officeart/2005/8/layout/pList2"/>
    <dgm:cxn modelId="{BCB241EB-2859-49EB-8D8B-806C6CB2A21E}" type="presParOf" srcId="{B3AB0DA2-BAAC-42C6-B223-87FF4FFE86E9}" destId="{4B2134DD-A308-4A7A-ABC4-D1F7680CFFBF}" srcOrd="1" destOrd="0" presId="urn:microsoft.com/office/officeart/2005/8/layout/pList2"/>
    <dgm:cxn modelId="{1ECC1867-9B1E-45D3-94A5-427F7C23C30D}" type="presParOf" srcId="{B3AB0DA2-BAAC-42C6-B223-87FF4FFE86E9}" destId="{584989B2-CBA7-4589-BB84-2FE71FE5BD3A}" srcOrd="2" destOrd="0" presId="urn:microsoft.com/office/officeart/2005/8/layout/pList2"/>
    <dgm:cxn modelId="{A201434D-4984-44D6-B2FE-59E7BCE85D23}" type="presParOf" srcId="{047BE6B9-623F-436E-8E92-E0645EC73795}" destId="{85B5215F-F6BA-403D-A354-BCD5B2356A1B}" srcOrd="3" destOrd="0" presId="urn:microsoft.com/office/officeart/2005/8/layout/pList2"/>
    <dgm:cxn modelId="{4A270FED-7F4D-49D4-87DB-5D36DBC27FFA}" type="presParOf" srcId="{047BE6B9-623F-436E-8E92-E0645EC73795}" destId="{AB87603D-6D48-4E2B-9EFD-D383FC26827B}" srcOrd="4" destOrd="0" presId="urn:microsoft.com/office/officeart/2005/8/layout/pList2"/>
    <dgm:cxn modelId="{36DB2813-4317-4D2E-ACDE-95AEE5969241}" type="presParOf" srcId="{AB87603D-6D48-4E2B-9EFD-D383FC26827B}" destId="{5937A196-BFE2-48EE-973B-EE675B20EB78}" srcOrd="0" destOrd="0" presId="urn:microsoft.com/office/officeart/2005/8/layout/pList2"/>
    <dgm:cxn modelId="{F82D90EE-9DF3-4311-AFE5-CAE963521835}" type="presParOf" srcId="{AB87603D-6D48-4E2B-9EFD-D383FC26827B}" destId="{07DEE3C9-CF2A-4486-B3EE-F6E4B43F6C9A}" srcOrd="1" destOrd="0" presId="urn:microsoft.com/office/officeart/2005/8/layout/pList2"/>
    <dgm:cxn modelId="{3302E4FC-8220-4C62-BD55-9E3787B01DD0}" type="presParOf" srcId="{AB87603D-6D48-4E2B-9EFD-D383FC26827B}" destId="{900258F6-0C61-4061-8581-C2BEF04A8307}" srcOrd="2" destOrd="0" presId="urn:microsoft.com/office/officeart/2005/8/layout/pList2"/>
    <dgm:cxn modelId="{22E30B34-E0DD-4EB4-B1AA-D9A1F4CFE526}" type="presParOf" srcId="{047BE6B9-623F-436E-8E92-E0645EC73795}" destId="{FEC56C28-57F0-47F4-93F1-AAFD6D48B43C}" srcOrd="5" destOrd="0" presId="urn:microsoft.com/office/officeart/2005/8/layout/pList2"/>
    <dgm:cxn modelId="{F66DF529-82EB-47A9-8ADB-96F42F0C604C}" type="presParOf" srcId="{047BE6B9-623F-436E-8E92-E0645EC73795}" destId="{E360B688-E9B5-40BC-8CC3-8E30A6020928}" srcOrd="6" destOrd="0" presId="urn:microsoft.com/office/officeart/2005/8/layout/pList2"/>
    <dgm:cxn modelId="{D6CD0DA2-7126-4433-A38D-F3C8C1D33533}" type="presParOf" srcId="{E360B688-E9B5-40BC-8CC3-8E30A6020928}" destId="{451C3779-1C78-4FD2-915E-C5984B8D8ED8}" srcOrd="0" destOrd="0" presId="urn:microsoft.com/office/officeart/2005/8/layout/pList2"/>
    <dgm:cxn modelId="{0C379B44-4A96-4D6C-BB60-822C7E7C2B3A}" type="presParOf" srcId="{E360B688-E9B5-40BC-8CC3-8E30A6020928}" destId="{2FDA8A94-5204-49F4-9A2E-5E2BE3BAC74F}" srcOrd="1" destOrd="0" presId="urn:microsoft.com/office/officeart/2005/8/layout/pList2"/>
    <dgm:cxn modelId="{AECD0FF7-F876-4B66-A89D-1E96D883530A}" type="presParOf" srcId="{E360B688-E9B5-40BC-8CC3-8E30A6020928}" destId="{053D4BCF-A0B8-4246-BED4-3631C5BB8947}" srcOrd="2" destOrd="0" presId="urn:microsoft.com/office/officeart/2005/8/layout/pList2"/>
  </dgm:cxnLst>
  <dgm:bg/>
  <dgm:whole/>
</dgm:dataModel>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AF77C007-6E23-47A7-8D8E-33630F120D5E}" type="datetimeFigureOut">
              <a:rPr lang="en-GB" smtClean="0"/>
              <a:pPr/>
              <a:t>13/01/2012</a:t>
            </a:fld>
            <a:endParaRPr lang="en-GB"/>
          </a:p>
        </p:txBody>
      </p:sp>
      <p:sp>
        <p:nvSpPr>
          <p:cNvPr id="4" name="Slide Image Placeholder 3"/>
          <p:cNvSpPr>
            <a:spLocks noGrp="1" noRot="1" noChangeAspect="1"/>
          </p:cNvSpPr>
          <p:nvPr>
            <p:ph type="sldImg" idx="2"/>
          </p:nvPr>
        </p:nvSpPr>
        <p:spPr>
          <a:xfrm>
            <a:off x="84138" y="744538"/>
            <a:ext cx="6621462"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8974" y="4716661"/>
            <a:ext cx="5431790" cy="44684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526A1A0E-1CC5-449E-8E81-EC94672CF3D5}"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Please</a:t>
            </a:r>
            <a:r>
              <a:rPr lang="en-GB" baseline="0" dirty="0" smtClean="0"/>
              <a:t> find attached a presentation sharing </a:t>
            </a:r>
            <a:r>
              <a:rPr lang="en-GB" baseline="0" dirty="0" smtClean="0"/>
              <a:t>the findings </a:t>
            </a:r>
            <a:r>
              <a:rPr lang="en-GB" baseline="0" dirty="0" smtClean="0"/>
              <a:t>from two years research, presentations and discussions across the country. Please send any thoughts or requests for more support in any particular areas through to yourkidsyoursay@TheFA.com and </a:t>
            </a:r>
            <a:r>
              <a:rPr lang="en-GB" baseline="0" dirty="0" smtClean="0"/>
              <a:t>we will </a:t>
            </a:r>
            <a:r>
              <a:rPr lang="en-GB" baseline="0" dirty="0" smtClean="0"/>
              <a:t>try and help wherever possible. </a:t>
            </a:r>
          </a:p>
          <a:p>
            <a:endParaRPr lang="en-GB" baseline="0" dirty="0" smtClean="0"/>
          </a:p>
          <a:p>
            <a:r>
              <a:rPr lang="en-GB" baseline="0" dirty="0" smtClean="0"/>
              <a:t>Notes and supporting information to each slide are in this section throughout.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By introducing this modern approach to competition, this means that more teams can start to experience winning and losing, and as long as the environment is managed in the right way (with pitch </a:t>
            </a:r>
            <a:r>
              <a:rPr lang="en-GB" sz="1200" kern="1200" dirty="0" err="1" smtClean="0">
                <a:solidFill>
                  <a:schemeClr val="tx1"/>
                </a:solidFill>
                <a:latin typeface="+mn-lt"/>
                <a:ea typeface="+mn-ea"/>
                <a:cs typeface="+mn-cs"/>
              </a:rPr>
              <a:t>marshall’s</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monitoring of parental </a:t>
            </a:r>
            <a:r>
              <a:rPr lang="en-GB" sz="1200" kern="1200" dirty="0" smtClean="0">
                <a:solidFill>
                  <a:schemeClr val="tx1"/>
                </a:solidFill>
                <a:latin typeface="+mn-lt"/>
                <a:ea typeface="+mn-ea"/>
                <a:cs typeface="+mn-cs"/>
              </a:rPr>
              <a:t>and coach behaviour etc) then it is fine for children a few times a season to engage in this competitive process. Currently we test the</a:t>
            </a:r>
            <a:r>
              <a:rPr lang="en-GB" sz="1200" kern="1200" baseline="0" dirty="0" smtClean="0">
                <a:solidFill>
                  <a:schemeClr val="tx1"/>
                </a:solidFill>
                <a:latin typeface="+mn-lt"/>
                <a:ea typeface="+mn-ea"/>
                <a:cs typeface="+mn-cs"/>
              </a:rPr>
              <a:t> children</a:t>
            </a:r>
            <a:r>
              <a:rPr lang="en-GB" sz="1200" kern="1200" dirty="0" smtClean="0">
                <a:solidFill>
                  <a:schemeClr val="tx1"/>
                </a:solidFill>
                <a:latin typeface="+mn-lt"/>
                <a:ea typeface="+mn-ea"/>
                <a:cs typeface="+mn-cs"/>
              </a:rPr>
              <a:t> for three points and goal difference every week in an environment not conducive for learning or enjoyment.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There is no academic research that suggests pushing children down an over-competitive league route at a young age increases long-term enjoyment and development, only the opposite (Lynn Kidman, </a:t>
            </a:r>
            <a:r>
              <a:rPr lang="en-GB" sz="1200" kern="1200" dirty="0" err="1" smtClean="0">
                <a:solidFill>
                  <a:schemeClr val="tx1"/>
                </a:solidFill>
                <a:latin typeface="+mn-lt"/>
                <a:ea typeface="+mn-ea"/>
                <a:cs typeface="+mn-cs"/>
              </a:rPr>
              <a:t>Rayner</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Martens). </a:t>
            </a:r>
            <a:r>
              <a:rPr lang="en-GB" sz="1200" kern="1200" dirty="0" smtClean="0">
                <a:solidFill>
                  <a:schemeClr val="tx1"/>
                </a:solidFill>
                <a:latin typeface="+mn-lt"/>
                <a:ea typeface="+mn-ea"/>
                <a:cs typeface="+mn-cs"/>
              </a:rPr>
              <a:t>There are links between drop out from football and </a:t>
            </a:r>
            <a:r>
              <a:rPr lang="en-GB" sz="1200" kern="1200" dirty="0" smtClean="0">
                <a:solidFill>
                  <a:schemeClr val="tx1"/>
                </a:solidFill>
                <a:latin typeface="+mn-lt"/>
                <a:ea typeface="+mn-ea"/>
                <a:cs typeface="+mn-cs"/>
              </a:rPr>
              <a:t>a focus </a:t>
            </a:r>
            <a:r>
              <a:rPr lang="en-GB" sz="1200" kern="1200" dirty="0" smtClean="0">
                <a:solidFill>
                  <a:schemeClr val="tx1"/>
                </a:solidFill>
                <a:latin typeface="+mn-lt"/>
                <a:ea typeface="+mn-ea"/>
                <a:cs typeface="+mn-cs"/>
              </a:rPr>
              <a:t>on adults making the environment over-competitive (Vauxhall 2011, Pitchford 2011) and none of us want </a:t>
            </a:r>
            <a:r>
              <a:rPr lang="en-GB" sz="1200" kern="1200" dirty="0" smtClean="0">
                <a:solidFill>
                  <a:schemeClr val="tx1"/>
                </a:solidFill>
                <a:latin typeface="+mn-lt"/>
                <a:ea typeface="+mn-ea"/>
                <a:cs typeface="+mn-cs"/>
              </a:rPr>
              <a:t>to have a </a:t>
            </a:r>
            <a:r>
              <a:rPr lang="en-GB" sz="1200" kern="1200" dirty="0" smtClean="0">
                <a:solidFill>
                  <a:schemeClr val="tx1"/>
                </a:solidFill>
                <a:latin typeface="+mn-lt"/>
                <a:ea typeface="+mn-ea"/>
                <a:cs typeface="+mn-cs"/>
              </a:rPr>
              <a:t>system that encourages drop out. Part of the National Game Strategy is about increasing players – growth and retention.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We have to challenge the environment made by adults that promotes fear of failure, fear of making mistakes and too much pressure on winning. We need to redefine winning around all four corners of long term player development, beyond that simply of the score line. For example, how are the children improving as a team, with taking responsibility for themselves, with physical outcomes like agility</a:t>
            </a:r>
            <a:r>
              <a:rPr lang="en-GB" sz="1200" kern="1200" baseline="0" dirty="0" smtClean="0">
                <a:solidFill>
                  <a:schemeClr val="tx1"/>
                </a:solidFill>
                <a:latin typeface="+mn-lt"/>
                <a:ea typeface="+mn-ea"/>
                <a:cs typeface="+mn-cs"/>
              </a:rPr>
              <a:t> and speed and improvements to self-esteem and confidence. These are also </a:t>
            </a:r>
            <a:r>
              <a:rPr lang="en-GB" sz="1200" kern="1200" baseline="0" dirty="0" smtClean="0">
                <a:solidFill>
                  <a:schemeClr val="tx1"/>
                </a:solidFill>
                <a:latin typeface="+mn-lt"/>
                <a:ea typeface="+mn-ea"/>
                <a:cs typeface="+mn-cs"/>
              </a:rPr>
              <a:t>key </a:t>
            </a:r>
            <a:r>
              <a:rPr lang="en-GB" sz="1200" kern="1200" baseline="0" dirty="0" smtClean="0">
                <a:solidFill>
                  <a:schemeClr val="tx1"/>
                </a:solidFill>
                <a:latin typeface="+mn-lt"/>
                <a:ea typeface="+mn-ea"/>
                <a:cs typeface="+mn-cs"/>
              </a:rPr>
              <a:t>determinants of success for youth football and the development of social skills is high on the agenda.</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mn-lt"/>
                <a:ea typeface="+mn-ea"/>
                <a:cs typeface="+mn-cs"/>
              </a:rPr>
              <a:t>This is the model that encourages focus on learning and enjoyment rather than one on constant pressure every week. It provides flexibility for football organisers to provide appropriate competition in short-term blocks for children, then providing trophy-events in a creative way. This can allow more teams to win something by pitting teams together in innovative ways.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It takes away the adult-centric approach of an eight-month long season – children barely look more than a week ahead of themselves. It also takes out the worry of having to get the matches played to complete the league table which all leagues experience due to weather in this country. </a:t>
            </a:r>
            <a:endParaRPr lang="en-GB" sz="1200" kern="1200" dirty="0" smtClean="0">
              <a:solidFill>
                <a:schemeClr val="tx1"/>
              </a:solidFill>
              <a:latin typeface="+mn-lt"/>
              <a:ea typeface="+mn-ea"/>
              <a:cs typeface="+mn-cs"/>
            </a:endParaRPr>
          </a:p>
          <a:p>
            <a:endParaRPr lang="en-GB" sz="1200" b="1" u="sng" kern="1200" dirty="0" smtClean="0">
              <a:solidFill>
                <a:schemeClr val="tx1"/>
              </a:solidFill>
              <a:latin typeface="+mn-lt"/>
              <a:ea typeface="+mn-ea"/>
              <a:cs typeface="+mn-cs"/>
            </a:endParaRPr>
          </a:p>
          <a:p>
            <a:r>
              <a:rPr lang="en-GB" sz="1200" b="1" u="sng" kern="1200" dirty="0" smtClean="0">
                <a:solidFill>
                  <a:schemeClr val="tx1"/>
                </a:solidFill>
                <a:latin typeface="+mn-lt"/>
                <a:ea typeface="+mn-ea"/>
                <a:cs typeface="+mn-cs"/>
              </a:rPr>
              <a:t>Example </a:t>
            </a:r>
            <a:r>
              <a:rPr lang="en-GB" sz="1200" b="1" u="sng" kern="1200" dirty="0" smtClean="0">
                <a:solidFill>
                  <a:schemeClr val="tx1"/>
                </a:solidFill>
                <a:latin typeface="+mn-lt"/>
                <a:ea typeface="+mn-ea"/>
                <a:cs typeface="+mn-cs"/>
              </a:rPr>
              <a:t>of good practice:</a:t>
            </a:r>
            <a:endParaRPr lang="en-GB"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The East Lancashire Football Alliance have been running this model this season, with the team’s starting outside before coming indoors for a mid-season block of Futsal, and then back outside for the final block of learning. The best thing they have found from this process is that the adults have taken the more laid-back attitude of development matches into league matches, making the environment much better for the children playing. </a:t>
            </a:r>
            <a:endParaRPr lang="en-GB" sz="1200" kern="1200" dirty="0" smtClean="0">
              <a:solidFill>
                <a:schemeClr val="tx1"/>
              </a:solidFill>
              <a:latin typeface="+mn-lt"/>
              <a:ea typeface="+mn-ea"/>
              <a:cs typeface="+mn-cs"/>
            </a:endParaRP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Leagues can be creative with the approach – for example, take the top six teams (in which they normally win everything anyway) and play them for a little cup, and take the bottom six teams (those that are unlikely to ever win anything) and play them for a little cup. This increases the ability for teams</a:t>
            </a:r>
            <a:r>
              <a:rPr lang="en-GB" sz="1200" kern="1200" baseline="0" dirty="0" smtClean="0">
                <a:solidFill>
                  <a:schemeClr val="tx1"/>
                </a:solidFill>
                <a:latin typeface="+mn-lt"/>
                <a:ea typeface="+mn-ea"/>
                <a:cs typeface="+mn-cs"/>
              </a:rPr>
              <a:t> to experience winning and losing, takes off the pressure of a relegation battle for three months and pits children in a more equal competition band.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This is the model that encourages focus on learning and enjoyment rather than one on constant pressure every week. It provides flexibility for football organisers to provide appropriate competition in short-term blocks for children, then providing trophy-events in a creative way. This can allow more teams to win something by pitting teams together in innovative ways.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It takes away the adult-centric approach of an eight-month long season – children barely look more than a week ahead of themselves. It also takes out the worry of having to get the matches played to complete the league table which all leagues experience due to weather in this country. </a:t>
            </a:r>
          </a:p>
          <a:p>
            <a:endParaRPr lang="en-GB" dirty="0" smtClean="0"/>
          </a:p>
          <a:p>
            <a:r>
              <a:rPr lang="en-GB" dirty="0" smtClean="0"/>
              <a:t>For larger leagues, they can adopt the models per division</a:t>
            </a:r>
            <a:r>
              <a:rPr lang="en-GB" baseline="0" dirty="0" smtClean="0"/>
              <a:t> or do a bigger format or event. </a:t>
            </a:r>
            <a:endParaRPr lang="en-GB" baseline="0" dirty="0" smtClean="0"/>
          </a:p>
          <a:p>
            <a:endParaRPr lang="en-GB" b="1" u="sng" baseline="0" dirty="0" smtClean="0"/>
          </a:p>
          <a:p>
            <a:r>
              <a:rPr lang="en-GB" b="1" u="sng" baseline="0" dirty="0" smtClean="0"/>
              <a:t>Example </a:t>
            </a:r>
            <a:r>
              <a:rPr lang="en-GB" b="1" u="sng" baseline="0" dirty="0" smtClean="0"/>
              <a:t>of best practice: One league in the midlands having discussed this format, with 32 teams in one age group, wanted to split them into 8 groups of four and play a Champions League style event – something that really captured the children's imagination. </a:t>
            </a:r>
          </a:p>
          <a:p>
            <a:endParaRPr lang="en-GB" b="1" u="sng" baseline="0" dirty="0" smtClean="0"/>
          </a:p>
          <a:p>
            <a:r>
              <a:rPr lang="en-GB" b="1" u="sng" baseline="0" dirty="0" smtClean="0"/>
              <a:t>The SELKENT League in south-east London have discussed the option of playing the bottom three in one division against the top three from the below division, as they were never sure on whether they could compete equally a league higher up. A fantastic idea that helps the league and the clubs. </a:t>
            </a:r>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This slide highlights the phasing in process for the child-friendly competitions. This is </a:t>
            </a:r>
            <a:r>
              <a:rPr lang="en-GB" sz="1200" kern="1200" dirty="0" smtClean="0">
                <a:solidFill>
                  <a:schemeClr val="tx1"/>
                </a:solidFill>
                <a:latin typeface="+mn-lt"/>
                <a:ea typeface="+mn-ea"/>
                <a:cs typeface="+mn-cs"/>
              </a:rPr>
              <a:t>open to </a:t>
            </a:r>
            <a:r>
              <a:rPr lang="en-GB" sz="1200" kern="1200" dirty="0" smtClean="0">
                <a:solidFill>
                  <a:schemeClr val="tx1"/>
                </a:solidFill>
                <a:latin typeface="+mn-lt"/>
                <a:ea typeface="+mn-ea"/>
                <a:cs typeface="+mn-cs"/>
              </a:rPr>
              <a:t>the flexibility of how leagues </a:t>
            </a:r>
            <a:r>
              <a:rPr lang="en-GB" sz="1200" kern="1200" dirty="0" smtClean="0">
                <a:solidFill>
                  <a:schemeClr val="tx1"/>
                </a:solidFill>
                <a:latin typeface="+mn-lt"/>
                <a:ea typeface="+mn-ea"/>
                <a:cs typeface="+mn-cs"/>
              </a:rPr>
              <a:t>want </a:t>
            </a:r>
            <a:r>
              <a:rPr lang="en-GB" sz="1200" kern="1200" dirty="0" smtClean="0">
                <a:solidFill>
                  <a:schemeClr val="tx1"/>
                </a:solidFill>
                <a:latin typeface="+mn-lt"/>
                <a:ea typeface="+mn-ea"/>
                <a:cs typeface="+mn-cs"/>
              </a:rPr>
              <a:t>to introduce </a:t>
            </a:r>
            <a:r>
              <a:rPr lang="en-GB" sz="1200" kern="1200" dirty="0" smtClean="0">
                <a:solidFill>
                  <a:schemeClr val="tx1"/>
                </a:solidFill>
                <a:latin typeface="+mn-lt"/>
                <a:ea typeface="+mn-ea"/>
                <a:cs typeface="+mn-cs"/>
              </a:rPr>
              <a:t>these concepts – </a:t>
            </a:r>
            <a:r>
              <a:rPr lang="en-GB" sz="1200" kern="1200" dirty="0" smtClean="0">
                <a:solidFill>
                  <a:schemeClr val="tx1"/>
                </a:solidFill>
                <a:latin typeface="+mn-lt"/>
                <a:ea typeface="+mn-ea"/>
                <a:cs typeface="+mn-cs"/>
              </a:rPr>
              <a:t>if they want to change en-mass they can, or phase in by the timescales depicted.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This is the hardest concept to understand; it isn’t tangible like a small child in a massive goal. It’s far more subtle than that but is a worldwide issue –</a:t>
            </a:r>
            <a:r>
              <a:rPr lang="en-GB" sz="1200" kern="1200" baseline="0" dirty="0" smtClean="0">
                <a:solidFill>
                  <a:schemeClr val="tx1"/>
                </a:solidFill>
                <a:latin typeface="+mn-lt"/>
                <a:ea typeface="+mn-ea"/>
                <a:cs typeface="+mn-cs"/>
              </a:rPr>
              <a:t> Google it and see what you can find out</a:t>
            </a:r>
            <a:r>
              <a:rPr lang="en-GB" sz="1200" kern="1200" dirty="0" smtClean="0">
                <a:solidFill>
                  <a:schemeClr val="tx1"/>
                </a:solidFill>
                <a:latin typeface="+mn-lt"/>
                <a:ea typeface="+mn-ea"/>
                <a:cs typeface="+mn-cs"/>
              </a:rPr>
              <a:t>. The FA have met the national player development coaching staff from the RFU and English Hockey, both are looking to try and address this and discussing a national approach to put in interventions. However, this is something very different, more radical than what people have termed the formats of the game, as simply common sense. This is about being world-leading in an approach to challenge something that is </a:t>
            </a:r>
            <a:r>
              <a:rPr lang="en-GB" sz="1200" kern="1200" dirty="0" smtClean="0">
                <a:solidFill>
                  <a:schemeClr val="tx1"/>
                </a:solidFill>
                <a:latin typeface="+mn-lt"/>
                <a:ea typeface="+mn-ea"/>
                <a:cs typeface="+mn-cs"/>
              </a:rPr>
              <a:t>creating </a:t>
            </a:r>
            <a:r>
              <a:rPr lang="en-GB" sz="1200" kern="1200" dirty="0" smtClean="0">
                <a:solidFill>
                  <a:schemeClr val="tx1"/>
                </a:solidFill>
                <a:latin typeface="+mn-lt"/>
                <a:ea typeface="+mn-ea"/>
                <a:cs typeface="+mn-cs"/>
              </a:rPr>
              <a:t>drop out and reduced retention in our game.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We do need to make sure the pitches and goals are right and suitable for the age and stage of the young people playing on them, that’s a given now, but this is something that could revolutionise football.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The biggest challenge is educating people in the importance of the matter and how a decision today to win a match, by picking the bigger, stronger, faster players could have a lifetime knock-on to the other children that might be late developers. There are always anomalies to this formula; some teams have a good spread of players in different months of the year and some have some bigger children born in the summer months, but statistically across the country this is huge.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15</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This has a long term effect on children, not only in sport but in education and on future careers and working life. Whilst it might not be instantly recognisable, as soon as adults get involved and select teams for a competitive aim – a league trophy – it changes the dynamic of those children that get selected and the game becomes exclusive rather than inclusive.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It might be worth thinking about what children would do when there aren’t adults present, or what we did as children. We pick teams based on equal </a:t>
            </a:r>
            <a:r>
              <a:rPr lang="en-GB" sz="1200" kern="1200" dirty="0" smtClean="0">
                <a:solidFill>
                  <a:schemeClr val="tx1"/>
                </a:solidFill>
                <a:latin typeface="+mn-lt"/>
                <a:ea typeface="+mn-ea"/>
                <a:cs typeface="+mn-cs"/>
              </a:rPr>
              <a:t>size/ability </a:t>
            </a:r>
            <a:r>
              <a:rPr lang="en-GB" sz="1200" kern="1200" dirty="0" smtClean="0">
                <a:solidFill>
                  <a:schemeClr val="tx1"/>
                </a:solidFill>
                <a:latin typeface="+mn-lt"/>
                <a:ea typeface="+mn-ea"/>
                <a:cs typeface="+mn-cs"/>
              </a:rPr>
              <a:t>and if the teams weren’t fair then the children evened them </a:t>
            </a:r>
            <a:r>
              <a:rPr lang="en-GB" sz="1200" kern="1200" dirty="0" smtClean="0">
                <a:solidFill>
                  <a:schemeClr val="tx1"/>
                </a:solidFill>
                <a:latin typeface="+mn-lt"/>
                <a:ea typeface="+mn-ea"/>
                <a:cs typeface="+mn-cs"/>
              </a:rPr>
              <a:t>up by</a:t>
            </a:r>
            <a:r>
              <a:rPr lang="en-GB" sz="1200" kern="1200" baseline="0" dirty="0" smtClean="0">
                <a:solidFill>
                  <a:schemeClr val="tx1"/>
                </a:solidFill>
                <a:latin typeface="+mn-lt"/>
                <a:ea typeface="+mn-ea"/>
                <a:cs typeface="+mn-cs"/>
              </a:rPr>
              <a:t> moving players around</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even if during the game! The adult model of competition changes of all of this and with informal play dying out in modern society, this is something we need to conscious about.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Some concerns have been raised about the impact on girls football and the social nature of recruitment for teams. We did some further research into this and got team data from a sample of 42 teams from U9 to U18 across the country, including rural areas such as West Riding, Herefordshire, Norfolk and rural parts of the north east. The players came on average from 4.8 different schools and only found one example of a team that recruited from one school. </a:t>
            </a:r>
            <a:r>
              <a:rPr lang="en-GB" sz="1200" kern="1200" dirty="0" smtClean="0">
                <a:solidFill>
                  <a:schemeClr val="tx1"/>
                </a:solidFill>
                <a:latin typeface="+mn-lt"/>
                <a:ea typeface="+mn-ea"/>
                <a:cs typeface="+mn-cs"/>
              </a:rPr>
              <a:t>One coach from</a:t>
            </a:r>
            <a:r>
              <a:rPr lang="en-GB" sz="1200" kern="1200" baseline="0" dirty="0" smtClean="0">
                <a:solidFill>
                  <a:schemeClr val="tx1"/>
                </a:solidFill>
                <a:latin typeface="+mn-lt"/>
                <a:ea typeface="+mn-ea"/>
                <a:cs typeface="+mn-cs"/>
              </a:rPr>
              <a:t> Rugby said “I know they all go to different schools because when they get to training all they do is talk as they haven’t seen each other all week!”.</a:t>
            </a:r>
            <a:endParaRPr lang="en-GB" sz="1200" kern="1200" dirty="0" smtClean="0">
              <a:solidFill>
                <a:schemeClr val="tx1"/>
              </a:solidFill>
              <a:latin typeface="+mn-lt"/>
              <a:ea typeface="+mn-ea"/>
              <a:cs typeface="+mn-cs"/>
            </a:endParaRP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biggest concern from adults</a:t>
            </a:r>
            <a:r>
              <a:rPr lang="en-GB" sz="1200" kern="1200" baseline="0" dirty="0" smtClean="0">
                <a:solidFill>
                  <a:schemeClr val="tx1"/>
                </a:solidFill>
                <a:latin typeface="+mn-lt"/>
                <a:ea typeface="+mn-ea"/>
                <a:cs typeface="+mn-cs"/>
              </a:rPr>
              <a:t> (not the children) is that children won’t like playing with children in the year above/below them at school. This happens at clubs up and down the whole country already due to the two-year age banding and the children are absolutely fine with it. </a:t>
            </a:r>
            <a:r>
              <a:rPr lang="en-GB" sz="1200" kern="1200" baseline="0" dirty="0" smtClean="0">
                <a:solidFill>
                  <a:schemeClr val="tx1"/>
                </a:solidFill>
                <a:latin typeface="+mn-lt"/>
                <a:ea typeface="+mn-ea"/>
                <a:cs typeface="+mn-cs"/>
              </a:rPr>
              <a:t>For example, many rural areas of the country rely on the two-year age banding in order to have enough children for a team which involves playing across school years.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Children </a:t>
            </a:r>
            <a:r>
              <a:rPr lang="en-GB" sz="1200" kern="1200" baseline="0" dirty="0" smtClean="0">
                <a:solidFill>
                  <a:schemeClr val="tx1"/>
                </a:solidFill>
                <a:latin typeface="+mn-lt"/>
                <a:ea typeface="+mn-ea"/>
                <a:cs typeface="+mn-cs"/>
              </a:rPr>
              <a:t>make new friends in minutes and adults need to see this as an opportunity to widen friendship circles, one of the best things from playing football and something that children say they like about the game, rather than dismiss something so easily. </a:t>
            </a:r>
            <a:endParaRPr lang="en-GB" sz="1200" kern="1200" baseline="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It is important to note that there is no ‘change’ involved in this proposal. The new age groups coming in won’t actually know any different and it will continue to support one of the fantastic benefits of football – different groups of friends – school mates, home mates and football mates. </a:t>
            </a:r>
            <a:endParaRPr lang="en-GB" sz="1200" kern="1200" baseline="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r>
              <a:rPr lang="en-GB" sz="1200" b="1" u="sng" kern="1200" dirty="0" smtClean="0">
                <a:solidFill>
                  <a:schemeClr val="tx1"/>
                </a:solidFill>
                <a:latin typeface="+mn-lt"/>
                <a:ea typeface="+mn-ea"/>
                <a:cs typeface="+mn-cs"/>
              </a:rPr>
              <a:t>Example of good practice:</a:t>
            </a:r>
            <a:endParaRPr lang="en-GB"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The Scottish FA changed their system a couple of years back, splitting the calendar year and school year for selection. What they have found was an increase in the number of children playing the game and a retention of the summer-born children playing football, both of which are the outcomes we would hope to find too. </a:t>
            </a:r>
            <a:endParaRPr lang="en-GB"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Most other </a:t>
            </a:r>
            <a:r>
              <a:rPr lang="en-GB" sz="1200" kern="1200" dirty="0" smtClean="0">
                <a:solidFill>
                  <a:schemeClr val="tx1"/>
                </a:solidFill>
                <a:latin typeface="+mn-lt"/>
                <a:ea typeface="+mn-ea"/>
                <a:cs typeface="+mn-cs"/>
              </a:rPr>
              <a:t>countries around Europe operate on the split year and haven’t had any adverse implications with recruitment of players. Once this becomes the norm it will become part of the system, with teams recruiting for “2010’s” through schools and other means rather than just a year group.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The biggest thing to note is that children will be fine! They make friends in minutes and extend friendship circles, regularly play ‘up a year’ anyway, it’s the adults that think there will be a problem! We need to give the social skill of children some credit; they are much more adaptable than ours. </a:t>
            </a:r>
          </a:p>
          <a:p>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16</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important part to note is there would be </a:t>
            </a:r>
            <a:r>
              <a:rPr lang="en-GB" sz="1200" b="1" u="sng" kern="1200" dirty="0" smtClean="0">
                <a:solidFill>
                  <a:schemeClr val="tx1"/>
                </a:solidFill>
                <a:latin typeface="+mn-lt"/>
                <a:ea typeface="+mn-ea"/>
                <a:cs typeface="+mn-cs"/>
              </a:rPr>
              <a:t>no changes to any existing teams </a:t>
            </a:r>
            <a:r>
              <a:rPr lang="en-GB" sz="1200" kern="1200" dirty="0" smtClean="0">
                <a:solidFill>
                  <a:schemeClr val="tx1"/>
                </a:solidFill>
                <a:latin typeface="+mn-lt"/>
                <a:ea typeface="+mn-ea"/>
                <a:cs typeface="+mn-cs"/>
              </a:rPr>
              <a:t>and therefore be phased in with U7 group in 2013/14 becoming the 2007 group. Other sports have failed where they have changed the whole system in one go and lessons from them have identified phasing it in is the way forward.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Sept-Dec Under</a:t>
            </a:r>
            <a:r>
              <a:rPr lang="en-GB" sz="1200" kern="1200" baseline="0" dirty="0" smtClean="0">
                <a:solidFill>
                  <a:schemeClr val="tx1"/>
                </a:solidFill>
                <a:latin typeface="+mn-lt"/>
                <a:ea typeface="+mn-ea"/>
                <a:cs typeface="+mn-cs"/>
              </a:rPr>
              <a:t> 6’s group would therefore start early and make the full 2007 year group. The Sept-Dec 2006 children will form a 15-month age band for the U8’s that year. </a:t>
            </a:r>
            <a:endParaRPr lang="en-GB" sz="1200" kern="1200" dirty="0" smtClean="0">
              <a:solidFill>
                <a:schemeClr val="tx1"/>
              </a:solidFill>
              <a:latin typeface="+mn-lt"/>
              <a:ea typeface="+mn-ea"/>
              <a:cs typeface="+mn-cs"/>
            </a:endParaRPr>
          </a:p>
          <a:p>
            <a:endParaRPr lang="en-GB" dirty="0" smtClean="0"/>
          </a:p>
          <a:p>
            <a:r>
              <a:rPr lang="en-GB" dirty="0" smtClean="0"/>
              <a:t>It is recognised that there will always be a bias but if we can create a bias in school football of Sept-Dec children, club football of Jan-Apr children and look at bespoke competitions for summer-</a:t>
            </a:r>
            <a:r>
              <a:rPr lang="en-GB" dirty="0" err="1" smtClean="0"/>
              <a:t>borns</a:t>
            </a:r>
            <a:r>
              <a:rPr lang="en-GB" dirty="0" smtClean="0"/>
              <a:t>, it means we can level the playing field</a:t>
            </a:r>
            <a:r>
              <a:rPr lang="en-GB" baseline="0" dirty="0" smtClean="0"/>
              <a:t> a little more for all children. In some areas school sport is weaker, that is understood, so the worst case scenario is status quo. However, we cannot pretend this issue doesn’t exist anymore!</a:t>
            </a:r>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17</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GB" sz="1200" kern="1200" dirty="0" smtClean="0">
                <a:solidFill>
                  <a:schemeClr val="tx1"/>
                </a:solidFill>
                <a:latin typeface="+mn-lt"/>
                <a:ea typeface="+mn-ea"/>
                <a:cs typeface="+mn-cs"/>
              </a:rPr>
              <a:t>We have had many discussions about developing Mini-Soccer throughout the consultation period and some ideas haven’t been taken forward due to lack of support, such as offside for U9 and U10 in the final third.</a:t>
            </a:r>
            <a:r>
              <a:rPr lang="en-GB" sz="1200" kern="1200" baseline="0" dirty="0" smtClean="0">
                <a:solidFill>
                  <a:schemeClr val="tx1"/>
                </a:solidFill>
                <a:latin typeface="+mn-lt"/>
                <a:ea typeface="+mn-ea"/>
                <a:cs typeface="+mn-cs"/>
              </a:rPr>
              <a:t> This wasn’t supported by a majority vote from the grassroots people that were involved in the consultation at the regional roadshows. </a:t>
            </a:r>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Retreat line – this is to allow children to learn to play out from the back. On a goal kick, the goalkeeper has the option of waiting for the opposition players to </a:t>
            </a:r>
            <a:r>
              <a:rPr lang="en-GB" sz="1200" kern="1200" dirty="0" smtClean="0">
                <a:solidFill>
                  <a:schemeClr val="tx1"/>
                </a:solidFill>
                <a:latin typeface="+mn-lt"/>
                <a:ea typeface="+mn-ea"/>
                <a:cs typeface="+mn-cs"/>
              </a:rPr>
              <a:t>retreat beyond</a:t>
            </a:r>
            <a:r>
              <a:rPr lang="en-GB" sz="1200" kern="1200" baseline="0" dirty="0" smtClean="0">
                <a:solidFill>
                  <a:schemeClr val="tx1"/>
                </a:solidFill>
                <a:latin typeface="+mn-lt"/>
                <a:ea typeface="+mn-ea"/>
                <a:cs typeface="+mn-cs"/>
              </a:rPr>
              <a:t> the halfway line </a:t>
            </a:r>
            <a:r>
              <a:rPr lang="en-GB" sz="1200" kern="1200" dirty="0" smtClean="0">
                <a:solidFill>
                  <a:schemeClr val="tx1"/>
                </a:solidFill>
                <a:latin typeface="+mn-lt"/>
                <a:ea typeface="+mn-ea"/>
                <a:cs typeface="+mn-cs"/>
              </a:rPr>
              <a:t>to </a:t>
            </a:r>
            <a:r>
              <a:rPr lang="en-GB" sz="1200" kern="1200" dirty="0" smtClean="0">
                <a:solidFill>
                  <a:schemeClr val="tx1"/>
                </a:solidFill>
                <a:latin typeface="+mn-lt"/>
                <a:ea typeface="+mn-ea"/>
                <a:cs typeface="+mn-cs"/>
              </a:rPr>
              <a:t>give them time to pass to someone in their own half. Once the ball is kicked by the GK, the opposition can then enter the opposite other half.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Quarters or halves – feedback from children is they like the option of trying their hardest and then having a rest rather than having to pace themselves. It also has advantages for coaches in terms of providing feedback and doing substitutions of players.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Option roll-ins – for the youngest children the throw-in is simply a means of restarting play and it proves very difficult in terms of completing a proper throw-in along with the person receiving it dealing with a bouncing ball towards them. Children will have the option therefore of rolling the ball back into play.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Recommended 50% playing time – it was discussed and is being put forward this becomes a strong recommendation rather than a mandatory requirement. All children pay the same amount of subs to be at the club so why should some children get 100% playing time and others get 5%? Policing this would be the challenge hence the strong recommendation and educational process around coaching alongside this.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18</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timescales for implementation have been discussed around the country and still remain in the same way, with many people liking the sensible lead-in period of the changes. It is expected though a tipping point will be reached that there will be more U11 playing 9v9 than 11v11 at the start of the 2012/13 season. However, if teams need longer to support implementation and need to use the full season next year to get ready then that’s ok.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Please ensure you work with FA and County FA Development staff to ensure you maximise support at all different aspects, from facilities to sharing</a:t>
            </a:r>
            <a:r>
              <a:rPr lang="en-GB" sz="1200" kern="1200" baseline="0" dirty="0" smtClean="0">
                <a:solidFill>
                  <a:schemeClr val="tx1"/>
                </a:solidFill>
                <a:latin typeface="+mn-lt"/>
                <a:ea typeface="+mn-ea"/>
                <a:cs typeface="+mn-cs"/>
              </a:rPr>
              <a:t> ideas.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19</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Whilst </a:t>
            </a:r>
            <a:r>
              <a:rPr lang="en-GB" sz="1200" kern="1200" dirty="0" smtClean="0">
                <a:solidFill>
                  <a:schemeClr val="tx1"/>
                </a:solidFill>
                <a:latin typeface="+mn-lt"/>
                <a:ea typeface="+mn-ea"/>
                <a:cs typeface="+mn-cs"/>
              </a:rPr>
              <a:t>people might not agree with every fine detail of the changes, there is a feeling from around the grassroots world that things need to develop. This is an exciting time for youth football, to be at the forefront of developing the future of the game for the next ten to fifteen years.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Please ask for support wherever you feel this might be needed, as you might not be the only clubs, leagues or schools that need the help. The FA is committed to supporting the implementation of a modern process for player development in </a:t>
            </a:r>
            <a:r>
              <a:rPr lang="en-GB" sz="1200" kern="1200" dirty="0" smtClean="0">
                <a:solidFill>
                  <a:schemeClr val="tx1"/>
                </a:solidFill>
                <a:latin typeface="+mn-lt"/>
                <a:ea typeface="+mn-ea"/>
                <a:cs typeface="+mn-cs"/>
              </a:rPr>
              <a:t>England</a:t>
            </a:r>
            <a:r>
              <a:rPr lang="en-GB" sz="1200" kern="1200" baseline="0" dirty="0" smtClean="0">
                <a:solidFill>
                  <a:schemeClr val="tx1"/>
                </a:solidFill>
                <a:latin typeface="+mn-lt"/>
                <a:ea typeface="+mn-ea"/>
                <a:cs typeface="+mn-cs"/>
              </a:rPr>
              <a:t> and</a:t>
            </a:r>
            <a:r>
              <a:rPr lang="en-GB" sz="1200" kern="1200" dirty="0" smtClean="0">
                <a:solidFill>
                  <a:schemeClr val="tx1"/>
                </a:solidFill>
                <a:latin typeface="+mn-lt"/>
                <a:ea typeface="+mn-ea"/>
                <a:cs typeface="+mn-cs"/>
              </a:rPr>
              <a:t> </a:t>
            </a:r>
            <a:r>
              <a:rPr lang="en-GB" sz="1200" kern="1200" dirty="0" smtClean="0">
                <a:solidFill>
                  <a:schemeClr val="tx1"/>
                </a:solidFill>
                <a:latin typeface="+mn-lt"/>
                <a:ea typeface="+mn-ea"/>
                <a:cs typeface="+mn-cs"/>
              </a:rPr>
              <a:t>to ensure we keep up with what</a:t>
            </a:r>
            <a:r>
              <a:rPr lang="en-GB" sz="1200" kern="1200" baseline="0" dirty="0" smtClean="0">
                <a:solidFill>
                  <a:schemeClr val="tx1"/>
                </a:solidFill>
                <a:latin typeface="+mn-lt"/>
                <a:ea typeface="+mn-ea"/>
                <a:cs typeface="+mn-cs"/>
              </a:rPr>
              <a:t> other European countries are </a:t>
            </a:r>
            <a:r>
              <a:rPr lang="en-GB" sz="1200" kern="1200" baseline="0" dirty="0" smtClean="0">
                <a:solidFill>
                  <a:schemeClr val="tx1"/>
                </a:solidFill>
                <a:latin typeface="+mn-lt"/>
                <a:ea typeface="+mn-ea"/>
                <a:cs typeface="+mn-cs"/>
              </a:rPr>
              <a:t>doing. </a:t>
            </a:r>
            <a:r>
              <a:rPr lang="en-GB" sz="1200" kern="1200" baseline="0" dirty="0" smtClean="0">
                <a:solidFill>
                  <a:schemeClr val="tx1"/>
                </a:solidFill>
                <a:latin typeface="+mn-lt"/>
                <a:ea typeface="+mn-ea"/>
                <a:cs typeface="+mn-cs"/>
              </a:rPr>
              <a:t>We understand the challenges associated with implementing something different, the facility challenges in the short-term this brings and dealing with change. This is a time for all of youth football to rally together for a better future for the children. </a:t>
            </a:r>
            <a:endParaRPr lang="en-GB" sz="1200" kern="1200" dirty="0" smtClean="0">
              <a:solidFill>
                <a:schemeClr val="tx1"/>
              </a:solidFill>
              <a:latin typeface="+mn-lt"/>
              <a:ea typeface="+mn-ea"/>
              <a:cs typeface="+mn-cs"/>
            </a:endParaRP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This is a long-term plan, a plan for the future and to help develop more and better players through child-friendly football.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FA overall strategic plan discusses the clear need as a national governing body to develop better players and increase the number of people playing the game.</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new National Game Strategy moving forwards details a need to create better players and the proposals included support achieving this aim.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proposals in this presentation have clear links to Recommendation B, C and I in the full FA Youth Development Review – along with a clear crossover with The Future Game document, a communications campaign for parents and promotion of the coaching philosophy.</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Therefore, all these recommendations are based around the driver linked to national strategies and not a stand-alone document.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Nothing is as upsetting to people as change. Yet nothing is as important to the survival of our game as change. History is full of examples of </a:t>
            </a:r>
            <a:r>
              <a:rPr lang="en-GB" sz="1200" kern="1200" dirty="0" smtClean="0">
                <a:solidFill>
                  <a:schemeClr val="tx1"/>
                </a:solidFill>
                <a:latin typeface="+mn-lt"/>
                <a:ea typeface="+mn-ea"/>
                <a:cs typeface="+mn-cs"/>
              </a:rPr>
              <a:t>organisations </a:t>
            </a:r>
            <a:r>
              <a:rPr lang="en-GB" sz="1200" kern="1200" dirty="0" smtClean="0">
                <a:solidFill>
                  <a:schemeClr val="tx1"/>
                </a:solidFill>
                <a:latin typeface="+mn-lt"/>
                <a:ea typeface="+mn-ea"/>
                <a:cs typeface="+mn-cs"/>
              </a:rPr>
              <a:t>that failed to change and that are now extinct. </a:t>
            </a: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We need to successfully managing this, from the perspective of the volunteers, by definition and understanding their</a:t>
            </a:r>
            <a:r>
              <a:rPr lang="en-GB" sz="1200" kern="1200" baseline="0" dirty="0" smtClean="0">
                <a:solidFill>
                  <a:schemeClr val="tx1"/>
                </a:solidFill>
                <a:latin typeface="+mn-lt"/>
                <a:ea typeface="+mn-ea"/>
                <a:cs typeface="+mn-cs"/>
              </a:rPr>
              <a:t> concerns</a:t>
            </a:r>
            <a:r>
              <a:rPr lang="en-GB" sz="1200" kern="1200" dirty="0" smtClean="0">
                <a:solidFill>
                  <a:schemeClr val="tx1"/>
                </a:solidFill>
                <a:latin typeface="+mn-lt"/>
                <a:ea typeface="+mn-ea"/>
                <a:cs typeface="+mn-cs"/>
              </a:rPr>
              <a:t>. Resistance to change comes from a fear of the unknown or an expectation of loss</a:t>
            </a:r>
            <a:r>
              <a:rPr lang="en-GB" sz="1200" kern="1200" baseline="0" dirty="0" smtClean="0">
                <a:solidFill>
                  <a:schemeClr val="tx1"/>
                </a:solidFill>
                <a:latin typeface="+mn-lt"/>
                <a:ea typeface="+mn-ea"/>
                <a:cs typeface="+mn-cs"/>
              </a:rPr>
              <a:t> and we all need to support each other. </a:t>
            </a:r>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And given all the weight of evidence, the public opinion and the two years of consultation, underpinned by academic research, this is the summary of recommendations we would like your support to take forward for the development of youth football in England. This delivers key corporate targets through the strategic vision and National Game Strategy and is focused on creating an enjoyable and developmental system for player development. </a:t>
            </a:r>
            <a:endParaRPr lang="en-GB"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526A1A0E-1CC5-449E-8E81-EC94672CF3D5}" type="slidenum">
              <a:rPr lang="en-GB" smtClean="0"/>
              <a:pPr/>
              <a:t>21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kern="1200" dirty="0" smtClean="0">
                <a:solidFill>
                  <a:schemeClr val="tx1"/>
                </a:solidFill>
                <a:latin typeface="+mn-lt"/>
                <a:ea typeface="+mn-ea"/>
                <a:cs typeface="+mn-cs"/>
              </a:rPr>
              <a:t>This slide discusses the key principles of the pathway and why we are looking to introduce these changes to youth football.</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Currently our pathway holds a mismatch of opportunities with no clear developmental process in place. This proposal will be progressive, phased and based on educational principles.  Whilst the numbers suggested in the formats are maximum numbers, the value of small-sided games is evident from academic research and therefore if </a:t>
            </a:r>
            <a:r>
              <a:rPr lang="en-US" sz="1200" kern="1200" dirty="0" smtClean="0">
                <a:solidFill>
                  <a:schemeClr val="tx1"/>
                </a:solidFill>
                <a:latin typeface="+mn-lt"/>
                <a:ea typeface="+mn-ea"/>
                <a:cs typeface="+mn-cs"/>
              </a:rPr>
              <a:t>teams, </a:t>
            </a:r>
            <a:r>
              <a:rPr lang="en-US" sz="1200" kern="1200" dirty="0" smtClean="0">
                <a:solidFill>
                  <a:schemeClr val="tx1"/>
                </a:solidFill>
                <a:latin typeface="+mn-lt"/>
                <a:ea typeface="+mn-ea"/>
                <a:cs typeface="+mn-cs"/>
              </a:rPr>
              <a:t>due to lack of numbers, rural nature or simply desire, choose to they can </a:t>
            </a:r>
            <a:r>
              <a:rPr lang="en-US" sz="1200" kern="1200" dirty="0" smtClean="0">
                <a:solidFill>
                  <a:schemeClr val="tx1"/>
                </a:solidFill>
                <a:latin typeface="+mn-lt"/>
                <a:ea typeface="+mn-ea"/>
                <a:cs typeface="+mn-cs"/>
              </a:rPr>
              <a:t>play with </a:t>
            </a:r>
            <a:r>
              <a:rPr lang="en-US" sz="1200" kern="1200" dirty="0" smtClean="0">
                <a:solidFill>
                  <a:schemeClr val="tx1"/>
                </a:solidFill>
                <a:latin typeface="+mn-lt"/>
                <a:ea typeface="+mn-ea"/>
                <a:cs typeface="+mn-cs"/>
              </a:rPr>
              <a:t>less numbers to increase involvement, development and enjoyment.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t>
            </a:r>
            <a:r>
              <a:rPr lang="en-US" sz="1200" kern="1200" dirty="0" smtClean="0">
                <a:solidFill>
                  <a:schemeClr val="tx1"/>
                </a:solidFill>
                <a:latin typeface="+mn-lt"/>
                <a:ea typeface="+mn-ea"/>
                <a:cs typeface="+mn-cs"/>
              </a:rPr>
              <a:t>current competition </a:t>
            </a:r>
            <a:r>
              <a:rPr lang="en-US" sz="1200" kern="1200" dirty="0" smtClean="0">
                <a:solidFill>
                  <a:schemeClr val="tx1"/>
                </a:solidFill>
                <a:latin typeface="+mn-lt"/>
                <a:ea typeface="+mn-ea"/>
                <a:cs typeface="+mn-cs"/>
              </a:rPr>
              <a:t>system we have in place takes an adult model of football and puts this onto young people. This will be discussed more in later sections.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All of these key principles need to be supported by a coach education process that envelopes the learning theories for players, with the coaching philosophy through the Future Game. All three components; player pathway, coach education and The Future Game need to come together as a coherent vision for youth football in England.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is a cultural change for English</a:t>
            </a:r>
            <a:r>
              <a:rPr lang="en-US" sz="1200" kern="1200" baseline="0" dirty="0" smtClean="0">
                <a:solidFill>
                  <a:schemeClr val="tx1"/>
                </a:solidFill>
                <a:latin typeface="+mn-lt"/>
                <a:ea typeface="+mn-ea"/>
                <a:cs typeface="+mn-cs"/>
              </a:rPr>
              <a:t> youth football and a real step forward. Whilst this is about making the game better at grassroots level, it must be noted that as a nation we all want to see our national team compete well at international competitions and we need to </a:t>
            </a:r>
            <a:r>
              <a:rPr lang="en-US" sz="1200" kern="1200" baseline="0" dirty="0" smtClean="0">
                <a:solidFill>
                  <a:schemeClr val="tx1"/>
                </a:solidFill>
                <a:latin typeface="+mn-lt"/>
                <a:ea typeface="+mn-ea"/>
                <a:cs typeface="+mn-cs"/>
              </a:rPr>
              <a:t>move </a:t>
            </a:r>
            <a:r>
              <a:rPr lang="en-US" sz="1200" kern="1200" baseline="0" dirty="0" smtClean="0">
                <a:solidFill>
                  <a:schemeClr val="tx1"/>
                </a:solidFill>
                <a:latin typeface="+mn-lt"/>
                <a:ea typeface="+mn-ea"/>
                <a:cs typeface="+mn-cs"/>
              </a:rPr>
              <a:t>youth football forwards as times change.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Consultation has taken place over the last two years which has seen the formation of these proposals. These are built on research from academic institutions and all the evidence from the discussions and focus interviews with young people. There is always going to be someone from a league or club in the country that makes a comment about not having spoken to them or their players but the consultation events so far have given us enough of a picture to form these recommendations.</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There had to come a time when there was enough consultation done and it was felt that two years was </a:t>
            </a:r>
            <a:r>
              <a:rPr lang="en-US" sz="1200" kern="1200" dirty="0" smtClean="0">
                <a:solidFill>
                  <a:schemeClr val="tx1"/>
                </a:solidFill>
                <a:latin typeface="+mn-lt"/>
                <a:ea typeface="+mn-ea"/>
                <a:cs typeface="+mn-cs"/>
              </a:rPr>
              <a:t>this point, otherwise </a:t>
            </a:r>
            <a:r>
              <a:rPr lang="en-US" sz="1200" kern="1200" dirty="0" smtClean="0">
                <a:solidFill>
                  <a:schemeClr val="tx1"/>
                </a:solidFill>
                <a:latin typeface="+mn-lt"/>
                <a:ea typeface="+mn-ea"/>
                <a:cs typeface="+mn-cs"/>
              </a:rPr>
              <a:t>we could be talking forever with no action. The changes will always be open for more discussion, such is the subjective nature of the game, and some will agree with some and would do something differently with others. This system may never be totally right but the time is right to change and evolve into a more modern system for the benefit long-term of young players.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key outcomes of the recommendations are to develop a better process for young people in football, one not fraught with huge jumps and </a:t>
            </a:r>
            <a:r>
              <a:rPr lang="en-US" sz="1200" kern="1200" dirty="0" smtClean="0">
                <a:solidFill>
                  <a:schemeClr val="tx1"/>
                </a:solidFill>
                <a:latin typeface="+mn-lt"/>
                <a:ea typeface="+mn-ea"/>
                <a:cs typeface="+mn-cs"/>
              </a:rPr>
              <a:t>one that includes structured </a:t>
            </a:r>
            <a:r>
              <a:rPr lang="en-US" sz="1200" kern="1200" dirty="0" smtClean="0">
                <a:solidFill>
                  <a:schemeClr val="tx1"/>
                </a:solidFill>
                <a:latin typeface="+mn-lt"/>
                <a:ea typeface="+mn-ea"/>
                <a:cs typeface="+mn-cs"/>
              </a:rPr>
              <a:t>progression. </a:t>
            </a:r>
            <a:r>
              <a:rPr lang="en-US" sz="1200" kern="1200" dirty="0" smtClean="0">
                <a:solidFill>
                  <a:schemeClr val="tx1"/>
                </a:solidFill>
                <a:latin typeface="+mn-lt"/>
                <a:ea typeface="+mn-ea"/>
                <a:cs typeface="+mn-cs"/>
              </a:rPr>
              <a:t>This makes </a:t>
            </a:r>
            <a:r>
              <a:rPr lang="en-US" sz="1200" kern="1200" dirty="0" smtClean="0">
                <a:solidFill>
                  <a:schemeClr val="tx1"/>
                </a:solidFill>
                <a:latin typeface="+mn-lt"/>
                <a:ea typeface="+mn-ea"/>
                <a:cs typeface="+mn-cs"/>
              </a:rPr>
              <a:t>it easier for team managers to work with children and recognises that sometimes the guidelines need to be more flexible to enable participation.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As we have learnt, children have a different mindset for competition and do not view football at a younger age, through the primary school age, more than a week ahead of them. They don’t look at a nine-month season in the same way adults view the structure that starts in </a:t>
            </a:r>
            <a:r>
              <a:rPr lang="en-US" sz="1200" kern="1200" dirty="0" smtClean="0">
                <a:solidFill>
                  <a:schemeClr val="tx1"/>
                </a:solidFill>
                <a:latin typeface="+mn-lt"/>
                <a:ea typeface="+mn-ea"/>
                <a:cs typeface="+mn-cs"/>
              </a:rPr>
              <a:t>August/September </a:t>
            </a:r>
            <a:r>
              <a:rPr lang="en-US" sz="1200" kern="1200" dirty="0" smtClean="0">
                <a:solidFill>
                  <a:schemeClr val="tx1"/>
                </a:solidFill>
                <a:latin typeface="+mn-lt"/>
                <a:ea typeface="+mn-ea"/>
                <a:cs typeface="+mn-cs"/>
              </a:rPr>
              <a:t>and runs through to April/May.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have also learnt that children are driven by </a:t>
            </a:r>
            <a:r>
              <a:rPr lang="en-US" sz="1200" kern="1200" dirty="0" smtClean="0">
                <a:solidFill>
                  <a:schemeClr val="tx1"/>
                </a:solidFill>
                <a:latin typeface="+mn-lt"/>
                <a:ea typeface="+mn-ea"/>
                <a:cs typeface="+mn-cs"/>
              </a:rPr>
              <a:t>internal feelings of motivation; </a:t>
            </a:r>
            <a:r>
              <a:rPr lang="en-US" sz="1200" kern="1200" dirty="0" smtClean="0">
                <a:solidFill>
                  <a:schemeClr val="tx1"/>
                </a:solidFill>
                <a:latin typeface="+mn-lt"/>
                <a:ea typeface="+mn-ea"/>
                <a:cs typeface="+mn-cs"/>
              </a:rPr>
              <a:t>to have fun, to be with their mates and to keep fit and healthy and </a:t>
            </a:r>
            <a:r>
              <a:rPr lang="en-US" sz="1200" kern="1200" dirty="0" smtClean="0">
                <a:solidFill>
                  <a:schemeClr val="tx1"/>
                </a:solidFill>
                <a:latin typeface="+mn-lt"/>
                <a:ea typeface="+mn-ea"/>
                <a:cs typeface="+mn-cs"/>
              </a:rPr>
              <a:t>they don’t </a:t>
            </a:r>
            <a:r>
              <a:rPr lang="en-US" sz="1200" kern="1200" dirty="0" smtClean="0">
                <a:solidFill>
                  <a:schemeClr val="tx1"/>
                </a:solidFill>
                <a:latin typeface="+mn-lt"/>
                <a:ea typeface="+mn-ea"/>
                <a:cs typeface="+mn-cs"/>
              </a:rPr>
              <a:t>like, in the main, the pressure situations that adults put them into. However, we currently put them into these situations every week to test </a:t>
            </a:r>
            <a:r>
              <a:rPr lang="en-US" sz="1200" kern="1200" dirty="0" smtClean="0">
                <a:solidFill>
                  <a:schemeClr val="tx1"/>
                </a:solidFill>
                <a:latin typeface="+mn-lt"/>
                <a:ea typeface="+mn-ea"/>
                <a:cs typeface="+mn-cs"/>
              </a:rPr>
              <a:t>them, </a:t>
            </a:r>
            <a:r>
              <a:rPr lang="en-US" sz="1200" kern="1200" dirty="0" smtClean="0">
                <a:solidFill>
                  <a:schemeClr val="tx1"/>
                </a:solidFill>
                <a:latin typeface="+mn-lt"/>
                <a:ea typeface="+mn-ea"/>
                <a:cs typeface="+mn-cs"/>
              </a:rPr>
              <a:t>so we need to be smarter with how we help our children.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system will be flexible enough to allow County FA’s to run transition festivals also, where children can experience once/twice a </a:t>
            </a:r>
            <a:r>
              <a:rPr lang="en-US" sz="1200" kern="1200" dirty="0" smtClean="0">
                <a:solidFill>
                  <a:schemeClr val="tx1"/>
                </a:solidFill>
                <a:latin typeface="+mn-lt"/>
                <a:ea typeface="+mn-ea"/>
                <a:cs typeface="+mn-cs"/>
              </a:rPr>
              <a:t>season, </a:t>
            </a:r>
            <a:r>
              <a:rPr lang="en-US" sz="1200" kern="1200" dirty="0" smtClean="0">
                <a:solidFill>
                  <a:schemeClr val="tx1"/>
                </a:solidFill>
                <a:latin typeface="+mn-lt"/>
                <a:ea typeface="+mn-ea"/>
                <a:cs typeface="+mn-cs"/>
              </a:rPr>
              <a:t>the next format they will be moving up towards as they get older. This supports principles of player development and variety</a:t>
            </a:r>
            <a:r>
              <a:rPr lang="en-US" sz="1200" kern="1200" baseline="0" dirty="0" smtClean="0">
                <a:solidFill>
                  <a:schemeClr val="tx1"/>
                </a:solidFill>
                <a:latin typeface="+mn-lt"/>
                <a:ea typeface="+mn-ea"/>
                <a:cs typeface="+mn-cs"/>
              </a:rPr>
              <a:t> in learning and what/how these look across the country will continue to grow and evolve.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Following all the research and consultation that has taken place, this is where the majority of people are comfortable in terms of the player pathway. As mentioned earlier, there will always be a few slightly different opinions, for example, there have been a </a:t>
            </a:r>
            <a:r>
              <a:rPr lang="en-US" sz="1200" kern="1200" dirty="0" smtClean="0">
                <a:solidFill>
                  <a:schemeClr val="tx1"/>
                </a:solidFill>
                <a:latin typeface="+mn-lt"/>
                <a:ea typeface="+mn-ea"/>
                <a:cs typeface="+mn-cs"/>
              </a:rPr>
              <a:t>number of people </a:t>
            </a:r>
            <a:r>
              <a:rPr lang="en-US" sz="1200" kern="1200" dirty="0" smtClean="0">
                <a:solidFill>
                  <a:schemeClr val="tx1"/>
                </a:solidFill>
                <a:latin typeface="+mn-lt"/>
                <a:ea typeface="+mn-ea"/>
                <a:cs typeface="+mn-cs"/>
              </a:rPr>
              <a:t>that would use a size 3 football for U10’s too, and many that would like 9v9 mandatory at U13 </a:t>
            </a:r>
            <a:r>
              <a:rPr lang="en-US" sz="1200" kern="1200" dirty="0" smtClean="0">
                <a:solidFill>
                  <a:schemeClr val="tx1"/>
                </a:solidFill>
                <a:latin typeface="+mn-lt"/>
                <a:ea typeface="+mn-ea"/>
                <a:cs typeface="+mn-cs"/>
              </a:rPr>
              <a:t>also.</a:t>
            </a:r>
            <a:r>
              <a:rPr lang="en-US" sz="1200" kern="1200" baseline="0" dirty="0" smtClean="0">
                <a:solidFill>
                  <a:schemeClr val="tx1"/>
                </a:solidFill>
                <a:latin typeface="+mn-lt"/>
                <a:ea typeface="+mn-ea"/>
                <a:cs typeface="+mn-cs"/>
              </a:rPr>
              <a:t> I</a:t>
            </a:r>
            <a:r>
              <a:rPr lang="en-US" sz="1200" kern="1200" dirty="0" smtClean="0">
                <a:solidFill>
                  <a:schemeClr val="tx1"/>
                </a:solidFill>
                <a:latin typeface="+mn-lt"/>
                <a:ea typeface="+mn-ea"/>
                <a:cs typeface="+mn-cs"/>
              </a:rPr>
              <a:t>t </a:t>
            </a:r>
            <a:r>
              <a:rPr lang="en-US" sz="1200" kern="1200" dirty="0" smtClean="0">
                <a:solidFill>
                  <a:schemeClr val="tx1"/>
                </a:solidFill>
                <a:latin typeface="+mn-lt"/>
                <a:ea typeface="+mn-ea"/>
                <a:cs typeface="+mn-cs"/>
              </a:rPr>
              <a:t>will never totally please everybody, but this is based upon majority feedback from grassroots people and experts alike.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key changes are U7 and U8 by 2014/15 to become 5v5 and U11 and U12 by the same season to become 9v9. There has been a strong level of support for 9v9 at U13 too but what we have decided to do is make this an optional format all the way up to U16 for teams too, rather than mandatory at this stage.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pitch sizes are now much more child-friendly, with goals that don’t put off children trying to save shots in. However, we know in the short-term there are going to be challenges with implementing this in some areas due to goalposts and pitches. We are committed to working with Clubs and Schools to ensure this is achievable and will provide support and guidance every step along the way, signposting you to funding to support implementation and sharing best practice from other leagues and clubs that have overcome these challenges.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There are many good examples as to how clubs have managed to work with local partners to develop suitable 9v9 pitches where</a:t>
            </a:r>
            <a:r>
              <a:rPr lang="en-US" sz="1200" kern="1200" baseline="0" dirty="0" smtClean="0">
                <a:solidFill>
                  <a:schemeClr val="tx1"/>
                </a:solidFill>
                <a:latin typeface="+mn-lt"/>
                <a:ea typeface="+mn-ea"/>
                <a:cs typeface="+mn-cs"/>
              </a:rPr>
              <a:t> they don’t currently exist and we will endeavour to share these ideas across the country.</a:t>
            </a:r>
            <a:r>
              <a:rPr lang="en-US" sz="1200" kern="1200" dirty="0" smtClean="0">
                <a:solidFill>
                  <a:schemeClr val="tx1"/>
                </a:solidFill>
                <a:latin typeface="+mn-lt"/>
                <a:ea typeface="+mn-ea"/>
                <a:cs typeface="+mn-cs"/>
              </a:rPr>
              <a:t> </a:t>
            </a:r>
            <a:endParaRPr lang="en-US" sz="1200" kern="1200" dirty="0" smtClean="0">
              <a:solidFill>
                <a:schemeClr val="tx1"/>
              </a:solidFill>
              <a:latin typeface="+mn-lt"/>
              <a:ea typeface="+mn-ea"/>
              <a:cs typeface="+mn-cs"/>
            </a:endParaRPr>
          </a:p>
          <a:p>
            <a:endParaRPr lang="en-US" sz="1200" b="1" u="sng" kern="1200" dirty="0" smtClean="0">
              <a:solidFill>
                <a:schemeClr val="tx1"/>
              </a:solidFill>
              <a:latin typeface="+mn-lt"/>
              <a:ea typeface="+mn-ea"/>
              <a:cs typeface="+mn-cs"/>
            </a:endParaRPr>
          </a:p>
          <a:p>
            <a:r>
              <a:rPr lang="en-GB" sz="1200" b="1" u="sng" kern="1200" dirty="0" smtClean="0">
                <a:solidFill>
                  <a:schemeClr val="tx1"/>
                </a:solidFill>
                <a:latin typeface="+mn-lt"/>
                <a:ea typeface="+mn-ea"/>
                <a:cs typeface="+mn-cs"/>
              </a:rPr>
              <a:t>Example </a:t>
            </a:r>
            <a:r>
              <a:rPr lang="en-GB" sz="1200" b="1" u="sng" kern="1200" dirty="0" smtClean="0">
                <a:solidFill>
                  <a:schemeClr val="tx1"/>
                </a:solidFill>
                <a:latin typeface="+mn-lt"/>
                <a:ea typeface="+mn-ea"/>
                <a:cs typeface="+mn-cs"/>
              </a:rPr>
              <a:t>of good practice:</a:t>
            </a:r>
            <a:endParaRPr lang="en-GB" sz="1200" kern="1200" dirty="0" smtClean="0">
              <a:solidFill>
                <a:schemeClr val="tx1"/>
              </a:solidFill>
              <a:latin typeface="+mn-lt"/>
              <a:ea typeface="+mn-ea"/>
              <a:cs typeface="+mn-cs"/>
            </a:endParaRPr>
          </a:p>
          <a:p>
            <a:r>
              <a:rPr lang="en-GB" sz="1200" b="1" kern="1200" dirty="0" smtClean="0">
                <a:solidFill>
                  <a:schemeClr val="tx1"/>
                </a:solidFill>
                <a:latin typeface="+mn-lt"/>
                <a:ea typeface="+mn-ea"/>
                <a:cs typeface="+mn-cs"/>
              </a:rPr>
              <a:t>The Surrey Youth League, over 500 teams, have moved to 9v9 this season and found the change to be fantastic for all involved, including referees too. The League manage to secure a grant through Sport England Small Grants Programme, £10000, that has paid for all of their goals for the clubs to use.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GB"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We have to keep in mind the long-term view of player development and although this maybe rocky in the short-term, ultimately this is about putting in place something better for our children. In the short-term, if this means we use cones to make a pitch smaller and bring some goals into the edge of the penalty box then we need to do this, it’s not being precious about everything having to be perfect right away. We knew when we introduced Mini-Soccer some 12 years ago that the facilities would be a challenge but it has been proven by proactive adults that we can make this successful. </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There has been overwhelming evidence to support the value of implementing a new pathway and many people have said this is “just common sense”. From the roadshows around the country, 92% strongly agree or agree with this slightly amended pathway.</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As well as the clear technical benefits for the smaller versions of the game there are some evidence-based physiological benefits for young people too, at a time when obesity and fitness levels are consistently being questioned.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In the change from Mini-Soccer at U10 to 11v11 at U11, we increase the size of the goal 265% and the size of the pitch up to 400%, all at a time when the fastest growing child has grown 5cm in those few months.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Academic research from Manchester Met University extensively talks about the increase in touches, shots, dribbles, goals etc and how this translates as more involvement and more enjoyment for the children. This is the focus – more and better players.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latin typeface="+mn-lt"/>
                <a:ea typeface="+mn-ea"/>
                <a:cs typeface="+mn-cs"/>
              </a:rPr>
              <a:t>The new formats will be phased in over two-year blocks to make the transition easier. It has been well received that leagues would prefer it this way rather than make an age group go back to a smaller </a:t>
            </a:r>
            <a:r>
              <a:rPr lang="en-GB" sz="1200" kern="1200" dirty="0" smtClean="0">
                <a:solidFill>
                  <a:schemeClr val="tx1"/>
                </a:solidFill>
                <a:latin typeface="+mn-lt"/>
                <a:ea typeface="+mn-ea"/>
                <a:cs typeface="+mn-cs"/>
              </a:rPr>
              <a:t>format, </a:t>
            </a:r>
            <a:r>
              <a:rPr lang="en-GB" sz="1200" kern="1200" dirty="0" smtClean="0">
                <a:solidFill>
                  <a:schemeClr val="tx1"/>
                </a:solidFill>
                <a:latin typeface="+mn-lt"/>
                <a:ea typeface="+mn-ea"/>
                <a:cs typeface="+mn-cs"/>
              </a:rPr>
              <a:t>having played a bigger </a:t>
            </a:r>
            <a:r>
              <a:rPr lang="en-GB" sz="1200" kern="1200" dirty="0" smtClean="0">
                <a:solidFill>
                  <a:schemeClr val="tx1"/>
                </a:solidFill>
                <a:latin typeface="+mn-lt"/>
                <a:ea typeface="+mn-ea"/>
                <a:cs typeface="+mn-cs"/>
              </a:rPr>
              <a:t>one the season before. </a:t>
            </a:r>
            <a:r>
              <a:rPr lang="en-GB" sz="1200" kern="1200" dirty="0" smtClean="0">
                <a:solidFill>
                  <a:schemeClr val="tx1"/>
                </a:solidFill>
                <a:latin typeface="+mn-lt"/>
                <a:ea typeface="+mn-ea"/>
                <a:cs typeface="+mn-cs"/>
              </a:rPr>
              <a:t>It would be phased in one club year group at a time but leagues are welcome to introduce however they see fit as being best for their teams. </a:t>
            </a: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dirty="0" smtClean="0">
                <a:solidFill>
                  <a:schemeClr val="tx1"/>
                </a:solidFill>
                <a:latin typeface="+mn-lt"/>
                <a:ea typeface="+mn-ea"/>
                <a:cs typeface="+mn-cs"/>
              </a:rPr>
              <a:t>Once explained clearly and people understand the new approach, we have had superb levels of support, 97% in favour of a more child-friendly competition experience for young </a:t>
            </a:r>
            <a:r>
              <a:rPr lang="en-GB" sz="1200" kern="1200" dirty="0" smtClean="0">
                <a:solidFill>
                  <a:schemeClr val="tx1"/>
                </a:solidFill>
                <a:latin typeface="+mn-lt"/>
                <a:ea typeface="+mn-ea"/>
                <a:cs typeface="+mn-cs"/>
              </a:rPr>
              <a:t>people from the people that attended the Regional Consultation Roadshows. </a:t>
            </a:r>
            <a:r>
              <a:rPr lang="en-GB" sz="1200" kern="1200" dirty="0" smtClean="0">
                <a:solidFill>
                  <a:schemeClr val="tx1"/>
                </a:solidFill>
                <a:latin typeface="+mn-lt"/>
                <a:ea typeface="+mn-ea"/>
                <a:cs typeface="+mn-cs"/>
              </a:rPr>
              <a:t>This is a modern approach to competition, meeting the needs and values that young </a:t>
            </a:r>
            <a:r>
              <a:rPr lang="en-GB" sz="1200" kern="1200" dirty="0" smtClean="0">
                <a:solidFill>
                  <a:schemeClr val="tx1"/>
                </a:solidFill>
                <a:latin typeface="+mn-lt"/>
                <a:ea typeface="+mn-ea"/>
                <a:cs typeface="+mn-cs"/>
              </a:rPr>
              <a:t>people</a:t>
            </a:r>
            <a:r>
              <a:rPr lang="en-GB" sz="1200" kern="1200" baseline="0" dirty="0" smtClean="0">
                <a:solidFill>
                  <a:schemeClr val="tx1"/>
                </a:solidFill>
                <a:latin typeface="+mn-lt"/>
                <a:ea typeface="+mn-ea"/>
                <a:cs typeface="+mn-cs"/>
              </a:rPr>
              <a:t> </a:t>
            </a:r>
            <a:r>
              <a:rPr lang="en-GB" sz="1200" kern="1200" dirty="0" smtClean="0">
                <a:solidFill>
                  <a:schemeClr val="tx1"/>
                </a:solidFill>
                <a:latin typeface="+mn-lt"/>
                <a:ea typeface="+mn-ea"/>
                <a:cs typeface="+mn-cs"/>
              </a:rPr>
              <a:t>want </a:t>
            </a:r>
            <a:r>
              <a:rPr lang="en-GB" sz="1200" kern="1200" dirty="0" smtClean="0">
                <a:solidFill>
                  <a:schemeClr val="tx1"/>
                </a:solidFill>
                <a:latin typeface="+mn-lt"/>
                <a:ea typeface="+mn-ea"/>
                <a:cs typeface="+mn-cs"/>
              </a:rPr>
              <a:t>from their football experience.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This process is about finding a way that marries the balance between too much focus on competition/adult formats of the game being imposed on children and the values that children want from their football experience. We have to find a way to give children their experience, not the adult one. </a:t>
            </a:r>
          </a:p>
          <a:p>
            <a:r>
              <a:rPr lang="en-GB" sz="1200" kern="1200" dirty="0" smtClean="0">
                <a:solidFill>
                  <a:schemeClr val="tx1"/>
                </a:solidFill>
                <a:latin typeface="+mn-lt"/>
                <a:ea typeface="+mn-ea"/>
                <a:cs typeface="+mn-cs"/>
              </a:rPr>
              <a:t> </a:t>
            </a:r>
          </a:p>
          <a:p>
            <a:r>
              <a:rPr lang="en-GB" sz="1200" kern="1200" dirty="0" smtClean="0">
                <a:solidFill>
                  <a:schemeClr val="tx1"/>
                </a:solidFill>
                <a:latin typeface="+mn-lt"/>
                <a:ea typeface="+mn-ea"/>
                <a:cs typeface="+mn-cs"/>
              </a:rPr>
              <a:t>This is a more educational model of learning; you play matches for six</a:t>
            </a:r>
            <a:r>
              <a:rPr lang="en-GB" sz="1200" kern="1200" baseline="0" dirty="0" smtClean="0">
                <a:solidFill>
                  <a:schemeClr val="tx1"/>
                </a:solidFill>
                <a:latin typeface="+mn-lt"/>
                <a:ea typeface="+mn-ea"/>
                <a:cs typeface="+mn-cs"/>
              </a:rPr>
              <a:t> to </a:t>
            </a:r>
            <a:r>
              <a:rPr lang="en-GB" sz="1200" kern="1200" dirty="0" smtClean="0">
                <a:solidFill>
                  <a:schemeClr val="tx1"/>
                </a:solidFill>
                <a:latin typeface="+mn-lt"/>
                <a:ea typeface="+mn-ea"/>
                <a:cs typeface="+mn-cs"/>
              </a:rPr>
              <a:t>eight weeks to learn the game and then </a:t>
            </a:r>
            <a:r>
              <a:rPr lang="en-GB" sz="1200" kern="1200" dirty="0" smtClean="0">
                <a:solidFill>
                  <a:schemeClr val="tx1"/>
                </a:solidFill>
                <a:latin typeface="+mn-lt"/>
                <a:ea typeface="+mn-ea"/>
                <a:cs typeface="+mn-cs"/>
              </a:rPr>
              <a:t>get tested </a:t>
            </a:r>
            <a:r>
              <a:rPr lang="en-GB" sz="1200" kern="1200" dirty="0" smtClean="0">
                <a:solidFill>
                  <a:schemeClr val="tx1"/>
                </a:solidFill>
                <a:latin typeface="+mn-lt"/>
                <a:ea typeface="+mn-ea"/>
                <a:cs typeface="+mn-cs"/>
              </a:rPr>
              <a:t>on it, in the form of a competition. In schools, children don’t learn new things in literacy or maths and get tested every day on whether they understand them. We need to mirror this process of learning in football. </a:t>
            </a:r>
          </a:p>
          <a:p>
            <a:endParaRPr lang="en-GB"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The new process will allow football administrators to be creative with formats</a:t>
            </a:r>
            <a:r>
              <a:rPr lang="en-GB" sz="1200" kern="1200" baseline="0" dirty="0" smtClean="0">
                <a:solidFill>
                  <a:schemeClr val="tx1"/>
                </a:solidFill>
                <a:latin typeface="+mn-lt"/>
                <a:ea typeface="+mn-ea"/>
                <a:cs typeface="+mn-cs"/>
              </a:rPr>
              <a:t> of competition to meet the needs of the children. The FA will support with different competition and festival ideas, templates and administrative tools to show these can be run and organised by clubs/leagues without increasing the burden of time in what is already a pressured environment. The FA is committed to providing this support and would welcome feedback on new ideas tried by clubs and leagues that have been successful to share across youth football.</a:t>
            </a:r>
            <a:endParaRPr lang="en-GB" sz="1200" kern="1200"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26A1A0E-1CC5-449E-8E81-EC94672CF3D5}"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6" y="2013055"/>
            <a:ext cx="9793764" cy="1389038"/>
          </a:xfrm>
        </p:spPr>
        <p:txBody>
          <a:bodyPr/>
          <a:lstStyle/>
          <a:p>
            <a:r>
              <a:rPr lang="en-US" smtClean="0"/>
              <a:t>Click to edit Master title style</a:t>
            </a:r>
            <a:endParaRPr lang="en-GB"/>
          </a:p>
        </p:txBody>
      </p:sp>
      <p:sp>
        <p:nvSpPr>
          <p:cNvPr id="3" name="Subtitle 2"/>
          <p:cNvSpPr>
            <a:spLocks noGrp="1"/>
          </p:cNvSpPr>
          <p:nvPr>
            <p:ph type="subTitle" idx="1"/>
          </p:nvPr>
        </p:nvSpPr>
        <p:spPr>
          <a:xfrm>
            <a:off x="1728311" y="3672099"/>
            <a:ext cx="8065453" cy="165604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622991129"/>
      </p:ext>
    </p:extLst>
  </p:cSld>
  <p:clrMapOvr>
    <a:masterClrMapping/>
  </p:clrMapOvr>
  <p:transition>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3592261060"/>
      </p:ext>
    </p:extLst>
  </p:cSld>
  <p:clrMapOvr>
    <a:masterClrMapping/>
  </p:clrMapOvr>
  <p:transition>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25896" y="244507"/>
            <a:ext cx="3266589" cy="5224641"/>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26131" y="244507"/>
            <a:ext cx="9607730" cy="522464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3319418418"/>
      </p:ext>
    </p:extLst>
  </p:cSld>
  <p:clrMapOvr>
    <a:masterClrMapping/>
  </p:clrMapOvr>
  <p:transition>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4174327764"/>
      </p:ext>
    </p:extLst>
  </p:cSld>
  <p:clrMapOvr>
    <a:masterClrMapping/>
  </p:clrMapOvr>
  <p:transition>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0164" y="4164113"/>
            <a:ext cx="9793764" cy="128703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10164" y="2746575"/>
            <a:ext cx="9793764" cy="1417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2069582078"/>
      </p:ext>
    </p:extLst>
  </p:cSld>
  <p:clrMapOvr>
    <a:masterClrMapping/>
  </p:clrMapOvr>
  <p:transition>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26132" y="1428039"/>
            <a:ext cx="6437159" cy="404110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7355326" y="1428039"/>
            <a:ext cx="6437159" cy="404110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3783083780"/>
      </p:ext>
    </p:extLst>
  </p:cSld>
  <p:clrMapOvr>
    <a:masterClrMapping/>
  </p:clrMapOvr>
  <p:transition>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6104" y="259508"/>
            <a:ext cx="10369868" cy="1080029"/>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576104" y="1450540"/>
            <a:ext cx="5090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76104" y="2055056"/>
            <a:ext cx="5090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853055" y="1450540"/>
            <a:ext cx="5092917" cy="6045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53055" y="2055056"/>
            <a:ext cx="5092917" cy="373360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2376310448"/>
      </p:ext>
    </p:extLst>
  </p:cSld>
  <p:clrMapOvr>
    <a:masterClrMapping/>
  </p:clrMapOvr>
  <p:transition>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210038053"/>
      </p:ext>
    </p:extLst>
  </p:cSld>
  <p:clrMapOvr>
    <a:masterClrMapping/>
  </p:clrMapOvr>
  <p:transition>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2911984027"/>
      </p:ext>
    </p:extLst>
  </p:cSld>
  <p:clrMapOvr>
    <a:masterClrMapping/>
  </p:clrMapOvr>
  <p:transition>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6105" y="258007"/>
            <a:ext cx="3790683" cy="109803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504811" y="258007"/>
            <a:ext cx="6441160" cy="5530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576105" y="1356037"/>
            <a:ext cx="3790683" cy="44326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1802804687"/>
      </p:ext>
    </p:extLst>
  </p:cSld>
  <p:clrMapOvr>
    <a:masterClrMapping/>
  </p:clrMapOvr>
  <p:transition>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58407" y="4536122"/>
            <a:ext cx="6913245" cy="535515"/>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258407" y="579016"/>
            <a:ext cx="6913245" cy="388810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258407" y="5071637"/>
            <a:ext cx="6913245" cy="76052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63C247-0635-4768-B440-4C6B500678AA}" type="datetimeFigureOut">
              <a:rPr lang="en-GB" smtClean="0"/>
              <a:pPr/>
              <a:t>13/01/2012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C8F92B-6C2D-4C04-855D-4B220BCF2197}" type="slidenum">
              <a:rPr lang="en-GB" smtClean="0"/>
              <a:pPr/>
              <a:t>‹#›</a:t>
            </a:fld>
            <a:endParaRPr lang="en-GB"/>
          </a:p>
        </p:txBody>
      </p:sp>
    </p:spTree>
    <p:extLst>
      <p:ext uri="{BB962C8B-B14F-4D97-AF65-F5344CB8AC3E}">
        <p14:creationId xmlns="" xmlns:p14="http://schemas.microsoft.com/office/powerpoint/2010/main" val="551169002"/>
      </p:ext>
    </p:extLst>
  </p:cSld>
  <p:clrMapOvr>
    <a:masterClrMapping/>
  </p:clrMapOvr>
  <p:transition>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104" y="259508"/>
            <a:ext cx="10369868" cy="1080029"/>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576104" y="1512041"/>
            <a:ext cx="10369868" cy="42766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576104" y="6006163"/>
            <a:ext cx="2688484" cy="345009"/>
          </a:xfrm>
          <a:prstGeom prst="rect">
            <a:avLst/>
          </a:prstGeom>
        </p:spPr>
        <p:txBody>
          <a:bodyPr vert="horz" lIns="91440" tIns="45720" rIns="91440" bIns="45720" rtlCol="0" anchor="ctr"/>
          <a:lstStyle>
            <a:lvl1pPr algn="l">
              <a:defRPr sz="1200">
                <a:solidFill>
                  <a:schemeClr val="tx1">
                    <a:tint val="75000"/>
                  </a:schemeClr>
                </a:solidFill>
              </a:defRPr>
            </a:lvl1pPr>
          </a:lstStyle>
          <a:p>
            <a:fld id="{C463C247-0635-4768-B440-4C6B500678AA}" type="datetimeFigureOut">
              <a:rPr lang="en-GB" smtClean="0"/>
              <a:pPr/>
              <a:t>13/01/2012</a:t>
            </a:fld>
            <a:endParaRPr lang="en-GB"/>
          </a:p>
        </p:txBody>
      </p:sp>
      <p:sp>
        <p:nvSpPr>
          <p:cNvPr id="5" name="Footer Placeholder 4"/>
          <p:cNvSpPr>
            <a:spLocks noGrp="1"/>
          </p:cNvSpPr>
          <p:nvPr>
            <p:ph type="ftr" sz="quarter" idx="3"/>
          </p:nvPr>
        </p:nvSpPr>
        <p:spPr>
          <a:xfrm>
            <a:off x="3936709" y="6006163"/>
            <a:ext cx="3648657" cy="345009"/>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257487" y="6006163"/>
            <a:ext cx="2688484" cy="345009"/>
          </a:xfrm>
          <a:prstGeom prst="rect">
            <a:avLst/>
          </a:prstGeom>
        </p:spPr>
        <p:txBody>
          <a:bodyPr vert="horz" lIns="91440" tIns="45720" rIns="91440" bIns="45720" rtlCol="0" anchor="ctr"/>
          <a:lstStyle>
            <a:lvl1pPr algn="r">
              <a:defRPr sz="1200">
                <a:solidFill>
                  <a:schemeClr val="tx1">
                    <a:tint val="75000"/>
                  </a:schemeClr>
                </a:solidFill>
              </a:defRPr>
            </a:lvl1pPr>
          </a:lstStyle>
          <a:p>
            <a:fld id="{C8C8F92B-6C2D-4C04-855D-4B220BCF2197}" type="slidenum">
              <a:rPr lang="en-GB" smtClean="0"/>
              <a:pPr/>
              <a:t>‹#›</a:t>
            </a:fld>
            <a:endParaRPr lang="en-GB"/>
          </a:p>
        </p:txBody>
      </p:sp>
      <p:pic>
        <p:nvPicPr>
          <p:cNvPr id="7" name="Picture 9" descr="BKGROUND SLVR LIONS.jpg"/>
          <p:cNvPicPr>
            <a:picLocks noChangeAspect="1"/>
          </p:cNvPicPr>
          <p:nvPr/>
        </p:nvPicPr>
        <p:blipFill>
          <a:blip r:embed="rId13" cstate="print"/>
          <a:srcRect/>
          <a:stretch>
            <a:fillRect/>
          </a:stretch>
        </p:blipFill>
        <p:spPr bwMode="auto">
          <a:xfrm>
            <a:off x="-1" y="0"/>
            <a:ext cx="11522075" cy="6480175"/>
          </a:xfrm>
          <a:prstGeom prst="rect">
            <a:avLst/>
          </a:prstGeom>
          <a:noFill/>
          <a:ln w="9525">
            <a:noFill/>
            <a:miter lim="800000"/>
            <a:headEnd/>
            <a:tailEnd/>
          </a:ln>
        </p:spPr>
      </p:pic>
      <p:pic>
        <p:nvPicPr>
          <p:cNvPr id="8" name="Picture 9"/>
          <p:cNvPicPr>
            <a:picLocks noChangeAspect="1" noChangeArrowheads="1"/>
          </p:cNvPicPr>
          <p:nvPr/>
        </p:nvPicPr>
        <p:blipFill>
          <a:blip r:embed="rId14" cstate="email"/>
          <a:srcRect/>
          <a:stretch>
            <a:fillRect/>
          </a:stretch>
        </p:blipFill>
        <p:spPr bwMode="auto">
          <a:xfrm>
            <a:off x="10224888" y="4842387"/>
            <a:ext cx="1008757" cy="1422036"/>
          </a:xfrm>
          <a:prstGeom prst="rect">
            <a:avLst/>
          </a:prstGeom>
          <a:noFill/>
          <a:ln w="9525">
            <a:noFill/>
            <a:miter lim="800000"/>
            <a:headEnd/>
            <a:tailEnd/>
          </a:ln>
        </p:spPr>
      </p:pic>
    </p:spTree>
    <p:extLst>
      <p:ext uri="{BB962C8B-B14F-4D97-AF65-F5344CB8AC3E}">
        <p14:creationId xmlns="" xmlns:p14="http://schemas.microsoft.com/office/powerpoint/2010/main" val="1397859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cover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32445" y="1439887"/>
            <a:ext cx="10844705" cy="504014"/>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4000" b="1" i="0" u="sng" strike="noStrike" kern="1200" cap="none" spc="0" normalizeH="0" baseline="0" noProof="0" dirty="0" smtClean="0">
                <a:ln>
                  <a:noFill/>
                </a:ln>
                <a:solidFill>
                  <a:schemeClr val="tx2"/>
                </a:solidFill>
                <a:effectLst/>
                <a:uLnTx/>
                <a:uFillTx/>
                <a:latin typeface="+mj-lt"/>
                <a:ea typeface="+mj-ea"/>
                <a:cs typeface="+mj-cs"/>
              </a:rPr>
              <a:t>FA Youth </a:t>
            </a:r>
            <a:r>
              <a:rPr kumimoji="0" lang="en-GB" sz="4400" b="1" i="0" u="sng" strike="noStrike" kern="1200" cap="none" spc="0" normalizeH="0" baseline="0" noProof="0" dirty="0" smtClean="0">
                <a:ln>
                  <a:noFill/>
                </a:ln>
                <a:solidFill>
                  <a:schemeClr val="tx2"/>
                </a:solidFill>
                <a:effectLst/>
                <a:uLnTx/>
                <a:uFillTx/>
                <a:latin typeface="+mj-lt"/>
                <a:ea typeface="+mj-ea"/>
                <a:cs typeface="+mj-cs"/>
              </a:rPr>
              <a:t>Development</a:t>
            </a:r>
            <a:r>
              <a:rPr kumimoji="0" lang="en-GB" sz="4000" b="1" i="0" u="sng" strike="noStrike" kern="1200" cap="none" spc="0" normalizeH="0" baseline="0" noProof="0" dirty="0" smtClean="0">
                <a:ln>
                  <a:noFill/>
                </a:ln>
                <a:solidFill>
                  <a:schemeClr val="tx2"/>
                </a:solidFill>
                <a:effectLst/>
                <a:uLnTx/>
                <a:uFillTx/>
                <a:latin typeface="+mj-lt"/>
                <a:ea typeface="+mj-ea"/>
                <a:cs typeface="+mj-cs"/>
              </a:rPr>
              <a:t> Proposals</a:t>
            </a: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GB" sz="4000" b="1" i="0" u="sng" strike="noStrike" kern="1200" cap="none" spc="0" normalizeH="0" baseline="0" noProof="0" dirty="0" smtClean="0">
              <a:ln>
                <a:noFill/>
              </a:ln>
              <a:solidFill>
                <a:schemeClr val="tx2"/>
              </a:solidFill>
              <a:effectLst/>
              <a:uLnTx/>
              <a:uFillTx/>
              <a:latin typeface="+mj-lt"/>
              <a:ea typeface="+mj-ea"/>
              <a:cs typeface="+mj-cs"/>
            </a:endParaRPr>
          </a:p>
          <a:p>
            <a:pPr lvl="0" algn="ctr">
              <a:spcBef>
                <a:spcPct val="0"/>
              </a:spcBef>
              <a:defRPr/>
            </a:pPr>
            <a:r>
              <a:rPr lang="en-GB" sz="4000" b="1" u="sng" dirty="0" smtClean="0">
                <a:solidFill>
                  <a:schemeClr val="tx2"/>
                </a:solidFill>
                <a:latin typeface="+mj-lt"/>
                <a:ea typeface="+mj-ea"/>
                <a:cs typeface="+mj-cs"/>
              </a:rPr>
              <a:t>More and Better Players Through </a:t>
            </a:r>
          </a:p>
          <a:p>
            <a:pPr lvl="0" algn="ctr">
              <a:spcBef>
                <a:spcPct val="0"/>
              </a:spcBef>
              <a:defRPr/>
            </a:pPr>
            <a:r>
              <a:rPr lang="en-GB" sz="4000" b="1" u="sng" dirty="0" smtClean="0">
                <a:solidFill>
                  <a:schemeClr val="tx2"/>
                </a:solidFill>
                <a:latin typeface="+mj-lt"/>
                <a:ea typeface="+mj-ea"/>
                <a:cs typeface="+mj-cs"/>
              </a:rPr>
              <a:t>Child-Friendly Football</a:t>
            </a:r>
            <a:endParaRPr kumimoji="0" lang="en-GB" sz="40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1205142" cy="4938184"/>
          </a:xfrm>
        </p:spPr>
        <p:txBody>
          <a:bodyPr>
            <a:normAutofit lnSpcReduction="10000"/>
          </a:bodyPr>
          <a:lstStyle/>
          <a:p>
            <a:pPr>
              <a:buNone/>
            </a:pPr>
            <a:r>
              <a:rPr lang="en-GB" sz="2400" dirty="0" smtClean="0">
                <a:solidFill>
                  <a:schemeClr val="tx2"/>
                </a:solidFill>
                <a:latin typeface="Arial" pitchFamily="34" charset="0"/>
                <a:cs typeface="Arial" pitchFamily="34" charset="0"/>
              </a:rPr>
              <a:t>From 2013/14, child-friendly competition only at U7, U8 and U9</a:t>
            </a:r>
          </a:p>
          <a:p>
            <a:pPr>
              <a:buNone/>
            </a:pPr>
            <a:r>
              <a:rPr lang="en-GB" sz="2400" dirty="0" smtClean="0">
                <a:solidFill>
                  <a:schemeClr val="tx2"/>
                </a:solidFill>
                <a:latin typeface="Arial" pitchFamily="34" charset="0"/>
                <a:cs typeface="Arial" pitchFamily="34" charset="0"/>
              </a:rPr>
              <a:t>From 2014/15, child-friendly competition only at U7, U8, U9 and U10</a:t>
            </a:r>
          </a:p>
          <a:p>
            <a:pPr>
              <a:buNone/>
            </a:pPr>
            <a:r>
              <a:rPr lang="en-GB" sz="2400" dirty="0" smtClean="0">
                <a:solidFill>
                  <a:schemeClr val="tx2"/>
                </a:solidFill>
                <a:latin typeface="Arial" pitchFamily="34" charset="0"/>
                <a:cs typeface="Arial" pitchFamily="34" charset="0"/>
              </a:rPr>
              <a:t>From 2015/16, child-friendly competition only at U7, U8, U9, U10 and U11</a:t>
            </a:r>
          </a:p>
          <a:p>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Provides variety in the competition programme.</a:t>
            </a:r>
          </a:p>
          <a:p>
            <a:r>
              <a:rPr lang="en-GB" sz="2400" dirty="0" smtClean="0">
                <a:solidFill>
                  <a:schemeClr val="tx2"/>
                </a:solidFill>
                <a:latin typeface="Arial" pitchFamily="34" charset="0"/>
                <a:cs typeface="Arial" pitchFamily="34" charset="0"/>
              </a:rPr>
              <a:t>Ownership and flexibility for Youth Leagues.</a:t>
            </a:r>
          </a:p>
          <a:p>
            <a:r>
              <a:rPr lang="en-GB" sz="2400" dirty="0" smtClean="0">
                <a:solidFill>
                  <a:schemeClr val="tx2"/>
                </a:solidFill>
                <a:latin typeface="Arial" pitchFamily="34" charset="0"/>
                <a:cs typeface="Arial" pitchFamily="34" charset="0"/>
              </a:rPr>
              <a:t>Focus on learning the game, without pressure of win-at-all costs.</a:t>
            </a:r>
          </a:p>
          <a:p>
            <a:r>
              <a:rPr lang="en-GB" sz="2400" dirty="0" smtClean="0">
                <a:solidFill>
                  <a:schemeClr val="tx2"/>
                </a:solidFill>
                <a:latin typeface="Arial" pitchFamily="34" charset="0"/>
                <a:cs typeface="Arial" pitchFamily="34" charset="0"/>
              </a:rPr>
              <a:t>Focus on periods of development matches, interspersed with competition.</a:t>
            </a:r>
          </a:p>
          <a:p>
            <a:r>
              <a:rPr lang="en-GB" sz="2400" dirty="0" smtClean="0">
                <a:solidFill>
                  <a:schemeClr val="tx2"/>
                </a:solidFill>
                <a:latin typeface="Arial" pitchFamily="34" charset="0"/>
                <a:cs typeface="Arial" pitchFamily="34" charset="0"/>
              </a:rPr>
              <a:t>No focus on league tables and no three points every week.</a:t>
            </a:r>
          </a:p>
          <a:p>
            <a:r>
              <a:rPr lang="en-GB" sz="2400" dirty="0" smtClean="0">
                <a:solidFill>
                  <a:schemeClr val="tx2"/>
                </a:solidFill>
                <a:latin typeface="Arial" pitchFamily="34" charset="0"/>
                <a:cs typeface="Arial" pitchFamily="34" charset="0"/>
              </a:rPr>
              <a:t>Learning to win still important but in an age-appropriate context.</a:t>
            </a:r>
          </a:p>
          <a:p>
            <a:endParaRPr lang="en-GB" sz="2400" dirty="0" smtClean="0">
              <a:solidFill>
                <a:schemeClr val="tx2"/>
              </a:solidFill>
              <a:latin typeface="Arial" pitchFamily="34" charset="0"/>
              <a:cs typeface="Arial" pitchFamily="34" charset="0"/>
            </a:endParaRPr>
          </a:p>
          <a:p>
            <a:pPr>
              <a:buNone/>
            </a:pPr>
            <a:r>
              <a:rPr lang="en-GB" sz="2400" dirty="0" smtClean="0">
                <a:solidFill>
                  <a:schemeClr val="tx2"/>
                </a:solidFill>
                <a:latin typeface="Arial" pitchFamily="34" charset="0"/>
                <a:cs typeface="Arial" pitchFamily="34" charset="0"/>
              </a:rPr>
              <a:t>New process will actually increase competition for more teams.</a:t>
            </a:r>
          </a:p>
          <a:p>
            <a:endParaRPr lang="en-GB" sz="2400" dirty="0">
              <a:solidFill>
                <a:schemeClr val="tx2"/>
              </a:solidFill>
              <a:latin typeface="Arial" pitchFamily="34" charset="0"/>
              <a:cs typeface="Arial" pitchFamily="34" charset="0"/>
            </a:endParaRPr>
          </a:p>
        </p:txBody>
      </p:sp>
      <p:sp>
        <p:nvSpPr>
          <p:cNvPr id="6"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Flexible Competition</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 calcmode="lin" valueType="num">
                                      <p:cBhvr additive="base">
                                        <p:cTn id="5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 calcmode="lin" valueType="num">
                                      <p:cBhvr additive="base">
                                        <p:cTn id="57" dur="500" fill="hold"/>
                                        <p:tgtEl>
                                          <p:spTgt spid="3">
                                            <p:txEl>
                                              <p:pRg st="11" end="11"/>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484664" cy="4794168"/>
          </a:xfrm>
        </p:spPr>
        <p:txBody>
          <a:bodyPr>
            <a:noAutofit/>
          </a:bodyPr>
          <a:lstStyle/>
          <a:p>
            <a:r>
              <a:rPr lang="en-GB" sz="2400" dirty="0" smtClean="0">
                <a:solidFill>
                  <a:schemeClr val="tx2"/>
                </a:solidFill>
                <a:latin typeface="Arial" pitchFamily="34" charset="0"/>
                <a:cs typeface="Arial" pitchFamily="34" charset="0"/>
              </a:rPr>
              <a:t>Academic research indicates over-competitive focus leads to increased pressure and increased drop out from the game.</a:t>
            </a:r>
          </a:p>
          <a:p>
            <a:r>
              <a:rPr lang="en-GB" sz="2400" dirty="0" smtClean="0">
                <a:solidFill>
                  <a:schemeClr val="tx2"/>
                </a:solidFill>
                <a:latin typeface="Arial" pitchFamily="34" charset="0"/>
                <a:cs typeface="Arial" pitchFamily="34" charset="0"/>
              </a:rPr>
              <a:t>The win-at-all-costs culture is stifling development, learning and enjoyment.</a:t>
            </a:r>
          </a:p>
          <a:p>
            <a:r>
              <a:rPr lang="en-GB" sz="2400" dirty="0" smtClean="0">
                <a:solidFill>
                  <a:schemeClr val="tx2"/>
                </a:solidFill>
                <a:latin typeface="Arial" pitchFamily="34" charset="0"/>
                <a:cs typeface="Arial" pitchFamily="34" charset="0"/>
              </a:rPr>
              <a:t>Feedback from children.</a:t>
            </a:r>
          </a:p>
          <a:p>
            <a:pPr lvl="1"/>
            <a:r>
              <a:rPr lang="en-GB" sz="2400" dirty="0" smtClean="0">
                <a:solidFill>
                  <a:schemeClr val="tx2"/>
                </a:solidFill>
                <a:latin typeface="Arial" pitchFamily="34" charset="0"/>
                <a:cs typeface="Arial" pitchFamily="34" charset="0"/>
              </a:rPr>
              <a:t>“</a:t>
            </a:r>
            <a:r>
              <a:rPr lang="en-GB" sz="2400" dirty="0" smtClean="0">
                <a:solidFill>
                  <a:srgbClr val="003B8A"/>
                </a:solidFill>
                <a:latin typeface="Arial" pitchFamily="34" charset="0"/>
                <a:cs typeface="Arial" pitchFamily="34" charset="0"/>
              </a:rPr>
              <a:t>If we win, my dad lets me stay up late, if we lose he makes me go to                 bed early” (U11, Liverpool)</a:t>
            </a:r>
          </a:p>
          <a:p>
            <a:pPr lvl="1"/>
            <a:r>
              <a:rPr lang="en-GB" sz="2400" dirty="0" smtClean="0">
                <a:solidFill>
                  <a:srgbClr val="003B8A"/>
                </a:solidFill>
                <a:latin typeface="Arial" pitchFamily="34" charset="0"/>
                <a:cs typeface="Arial" pitchFamily="34" charset="0"/>
              </a:rPr>
              <a:t>“I don't like it when we try something new and it doesn't go right first time and the adults shout at me” (U10, Worcestershire)</a:t>
            </a:r>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Feedback from coaches.</a:t>
            </a:r>
          </a:p>
          <a:p>
            <a:pPr lvl="1"/>
            <a:r>
              <a:rPr lang="en-GB" sz="2400" dirty="0" smtClean="0">
                <a:solidFill>
                  <a:schemeClr val="tx2"/>
                </a:solidFill>
                <a:latin typeface="Arial" pitchFamily="34" charset="0"/>
                <a:cs typeface="Arial" pitchFamily="34" charset="0"/>
              </a:rPr>
              <a:t>“There is too much pressure on the children to have to win, the  parents have changed attitude now we are U9 and are desperate         to win which affects the boys” (U9 coach, Sussex)</a:t>
            </a: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Flexible Competition: evidence</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07668" y="1007839"/>
            <a:ext cx="10434534" cy="47628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dirty="0" smtClean="0"/>
              <a:t>Current Model – One season from September to April</a:t>
            </a:r>
            <a:endParaRPr lang="en-GB" sz="2400" dirty="0"/>
          </a:p>
        </p:txBody>
      </p:sp>
      <p:sp>
        <p:nvSpPr>
          <p:cNvPr id="7" name="Rounded Rectangle 6"/>
          <p:cNvSpPr/>
          <p:nvPr/>
        </p:nvSpPr>
        <p:spPr>
          <a:xfrm>
            <a:off x="407668"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Three </a:t>
            </a:r>
            <a:endParaRPr lang="en-GB" sz="2400" dirty="0"/>
          </a:p>
        </p:txBody>
      </p:sp>
      <p:sp>
        <p:nvSpPr>
          <p:cNvPr id="8" name="Rounded Rectangle 7"/>
          <p:cNvSpPr/>
          <p:nvPr/>
        </p:nvSpPr>
        <p:spPr>
          <a:xfrm>
            <a:off x="3946336"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Mini</a:t>
            </a:r>
            <a:endParaRPr lang="en-GB" sz="2400" dirty="0"/>
          </a:p>
        </p:txBody>
      </p:sp>
      <p:sp>
        <p:nvSpPr>
          <p:cNvPr id="9" name="Rounded Rectangle 8"/>
          <p:cNvSpPr/>
          <p:nvPr/>
        </p:nvSpPr>
        <p:spPr>
          <a:xfrm>
            <a:off x="7485004"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Seasons</a:t>
            </a:r>
            <a:endParaRPr lang="en-GB" sz="2400" dirty="0"/>
          </a:p>
        </p:txBody>
      </p:sp>
      <p:sp>
        <p:nvSpPr>
          <p:cNvPr id="10" name="Left-Right Arrow 9"/>
          <p:cNvSpPr/>
          <p:nvPr/>
        </p:nvSpPr>
        <p:spPr>
          <a:xfrm>
            <a:off x="3311190" y="1892371"/>
            <a:ext cx="998086" cy="13608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Left-Right Arrow 10"/>
          <p:cNvSpPr/>
          <p:nvPr/>
        </p:nvSpPr>
        <p:spPr>
          <a:xfrm>
            <a:off x="6849858" y="1892371"/>
            <a:ext cx="998086" cy="13608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ounded Rectangle 11"/>
          <p:cNvSpPr/>
          <p:nvPr/>
        </p:nvSpPr>
        <p:spPr>
          <a:xfrm>
            <a:off x="407668" y="2504739"/>
            <a:ext cx="1179556" cy="21092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ounded Rectangle 12"/>
          <p:cNvSpPr/>
          <p:nvPr/>
        </p:nvSpPr>
        <p:spPr>
          <a:xfrm>
            <a:off x="1405754" y="2504739"/>
            <a:ext cx="1179556" cy="21092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ounded Rectangle 13"/>
          <p:cNvSpPr/>
          <p:nvPr/>
        </p:nvSpPr>
        <p:spPr>
          <a:xfrm>
            <a:off x="2403840" y="2504739"/>
            <a:ext cx="1179556" cy="210926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TextBox 14"/>
          <p:cNvSpPr txBox="1"/>
          <p:nvPr/>
        </p:nvSpPr>
        <p:spPr>
          <a:xfrm>
            <a:off x="4490746" y="2432854"/>
            <a:ext cx="6805131" cy="2308324"/>
          </a:xfrm>
          <a:prstGeom prst="rect">
            <a:avLst/>
          </a:prstGeom>
          <a:noFill/>
        </p:spPr>
        <p:txBody>
          <a:bodyPr wrap="square" rtlCol="0">
            <a:spAutoFit/>
          </a:bodyPr>
          <a:lstStyle/>
          <a:p>
            <a:r>
              <a:rPr lang="en-GB" sz="2400" b="1" u="sng" dirty="0" smtClean="0"/>
              <a:t>One division:</a:t>
            </a:r>
          </a:p>
          <a:p>
            <a:r>
              <a:rPr lang="en-GB" sz="2400" dirty="0" smtClean="0"/>
              <a:t>One-day knockout competition</a:t>
            </a:r>
          </a:p>
          <a:p>
            <a:r>
              <a:rPr lang="en-GB" sz="2400" dirty="0" smtClean="0"/>
              <a:t>Handicap system for the teams</a:t>
            </a:r>
          </a:p>
          <a:p>
            <a:r>
              <a:rPr lang="en-GB" sz="2400" dirty="0" smtClean="0"/>
              <a:t>Top half/Bottom half competition</a:t>
            </a:r>
          </a:p>
          <a:p>
            <a:r>
              <a:rPr lang="en-GB" sz="2400" dirty="0" smtClean="0"/>
              <a:t>Round Robin three-way competition</a:t>
            </a:r>
          </a:p>
          <a:p>
            <a:r>
              <a:rPr lang="en-GB" sz="2400" dirty="0" smtClean="0"/>
              <a:t>Futsal finals day</a:t>
            </a:r>
            <a:endParaRPr lang="en-GB" sz="2400" dirty="0"/>
          </a:p>
        </p:txBody>
      </p:sp>
      <p:sp>
        <p:nvSpPr>
          <p:cNvPr id="17" name="Bent Arrow 16"/>
          <p:cNvSpPr/>
          <p:nvPr/>
        </p:nvSpPr>
        <p:spPr>
          <a:xfrm rot="10800000" flipH="1">
            <a:off x="1315018" y="4750088"/>
            <a:ext cx="998086" cy="884532"/>
          </a:xfrm>
          <a:prstGeom prst="bentArrow">
            <a:avLst>
              <a:gd name="adj1" fmla="val 25000"/>
              <a:gd name="adj2" fmla="val 25977"/>
              <a:gd name="adj3" fmla="val 38675"/>
              <a:gd name="adj4" fmla="val 3664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18" name="TextBox 17"/>
          <p:cNvSpPr txBox="1"/>
          <p:nvPr/>
        </p:nvSpPr>
        <p:spPr>
          <a:xfrm>
            <a:off x="2494574" y="5226375"/>
            <a:ext cx="7440277" cy="461665"/>
          </a:xfrm>
          <a:prstGeom prst="rect">
            <a:avLst/>
          </a:prstGeom>
          <a:noFill/>
        </p:spPr>
        <p:txBody>
          <a:bodyPr wrap="square" rtlCol="0">
            <a:spAutoFit/>
          </a:bodyPr>
          <a:lstStyle/>
          <a:p>
            <a:r>
              <a:rPr lang="en-GB" sz="2400" dirty="0" smtClean="0"/>
              <a:t>Development matches – learning the game</a:t>
            </a:r>
            <a:endParaRPr lang="en-GB" sz="2400" dirty="0"/>
          </a:p>
        </p:txBody>
      </p:sp>
      <p:sp>
        <p:nvSpPr>
          <p:cNvPr id="19" name="Right Arrow 18"/>
          <p:cNvSpPr/>
          <p:nvPr/>
        </p:nvSpPr>
        <p:spPr>
          <a:xfrm>
            <a:off x="3129720" y="3457312"/>
            <a:ext cx="1361026" cy="340204"/>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6"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Flexible Competition</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 fill="hold"/>
                                        <p:tgtEl>
                                          <p:spTgt spid="11"/>
                                        </p:tgtEl>
                                        <p:attrNameLst>
                                          <p:attrName>ppt_x</p:attrName>
                                        </p:attrNameLst>
                                      </p:cBhvr>
                                      <p:tavLst>
                                        <p:tav tm="0">
                                          <p:val>
                                            <p:strVal val="#ppt_x"/>
                                          </p:val>
                                        </p:tav>
                                        <p:tav tm="100000">
                                          <p:val>
                                            <p:strVal val="#ppt_x"/>
                                          </p:val>
                                        </p:tav>
                                      </p:tavLst>
                                    </p:anim>
                                    <p:anim calcmode="lin" valueType="num">
                                      <p:cBhvr additive="base">
                                        <p:cTn id="24" dur="500" fill="hold"/>
                                        <p:tgtEl>
                                          <p:spTgt spid="1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additive="base">
                                        <p:cTn id="43" dur="500" fill="hold"/>
                                        <p:tgtEl>
                                          <p:spTgt spid="12"/>
                                        </p:tgtEl>
                                        <p:attrNameLst>
                                          <p:attrName>ppt_x</p:attrName>
                                        </p:attrNameLst>
                                      </p:cBhvr>
                                      <p:tavLst>
                                        <p:tav tm="0">
                                          <p:val>
                                            <p:strVal val="#ppt_x"/>
                                          </p:val>
                                        </p:tav>
                                        <p:tav tm="100000">
                                          <p:val>
                                            <p:strVal val="#ppt_x"/>
                                          </p:val>
                                        </p:tav>
                                      </p:tavLst>
                                    </p:anim>
                                    <p:anim calcmode="lin" valueType="num">
                                      <p:cBhvr additive="base">
                                        <p:cTn id="44" dur="500" fill="hold"/>
                                        <p:tgtEl>
                                          <p:spTgt spid="12"/>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8"/>
                                        </p:tgtEl>
                                        <p:attrNameLst>
                                          <p:attrName>style.visibility</p:attrName>
                                        </p:attrNameLst>
                                      </p:cBhvr>
                                      <p:to>
                                        <p:strVal val="visible"/>
                                      </p:to>
                                    </p:set>
                                    <p:anim calcmode="lin" valueType="num">
                                      <p:cBhvr additive="base">
                                        <p:cTn id="51" dur="500" fill="hold"/>
                                        <p:tgtEl>
                                          <p:spTgt spid="18"/>
                                        </p:tgtEl>
                                        <p:attrNameLst>
                                          <p:attrName>ppt_x</p:attrName>
                                        </p:attrNameLst>
                                      </p:cBhvr>
                                      <p:tavLst>
                                        <p:tav tm="0">
                                          <p:val>
                                            <p:strVal val="#ppt_x"/>
                                          </p:val>
                                        </p:tav>
                                        <p:tav tm="100000">
                                          <p:val>
                                            <p:strVal val="#ppt_x"/>
                                          </p:val>
                                        </p:tav>
                                      </p:tavLst>
                                    </p:anim>
                                    <p:anim calcmode="lin" valueType="num">
                                      <p:cBhvr additive="base">
                                        <p:cTn id="52"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3" presetClass="exit" presetSubtype="5" fill="hold" grpId="1" nodeType="clickEffect">
                                  <p:stCondLst>
                                    <p:cond delay="0"/>
                                  </p:stCondLst>
                                  <p:childTnLst>
                                    <p:animEffect transition="out" filter="blinds(vertical)">
                                      <p:cBhvr>
                                        <p:cTn id="56" dur="500"/>
                                        <p:tgtEl>
                                          <p:spTgt spid="15"/>
                                        </p:tgtEl>
                                      </p:cBhvr>
                                    </p:animEffect>
                                    <p:set>
                                      <p:cBhvr>
                                        <p:cTn id="57"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5" grpId="0"/>
      <p:bldP spid="15" grpId="1"/>
      <p:bldP spid="17" grpId="0" animBg="1"/>
      <p:bldP spid="18" grpId="0"/>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407668" y="1007839"/>
            <a:ext cx="10434534" cy="476286"/>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dirty="0" smtClean="0"/>
              <a:t>Current Model – One season from September to April</a:t>
            </a:r>
            <a:endParaRPr lang="en-GB" sz="2400" dirty="0"/>
          </a:p>
        </p:txBody>
      </p:sp>
      <p:sp>
        <p:nvSpPr>
          <p:cNvPr id="7" name="Rounded Rectangle 6"/>
          <p:cNvSpPr/>
          <p:nvPr/>
        </p:nvSpPr>
        <p:spPr>
          <a:xfrm>
            <a:off x="407668"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Three </a:t>
            </a:r>
            <a:endParaRPr lang="en-GB" sz="2400" dirty="0"/>
          </a:p>
        </p:txBody>
      </p:sp>
      <p:sp>
        <p:nvSpPr>
          <p:cNvPr id="8" name="Rounded Rectangle 7"/>
          <p:cNvSpPr/>
          <p:nvPr/>
        </p:nvSpPr>
        <p:spPr>
          <a:xfrm>
            <a:off x="3946336"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Mini</a:t>
            </a:r>
            <a:endParaRPr lang="en-GB" sz="2400" dirty="0"/>
          </a:p>
        </p:txBody>
      </p:sp>
      <p:sp>
        <p:nvSpPr>
          <p:cNvPr id="9" name="Rounded Rectangle 8"/>
          <p:cNvSpPr/>
          <p:nvPr/>
        </p:nvSpPr>
        <p:spPr>
          <a:xfrm>
            <a:off x="7485004" y="1688248"/>
            <a:ext cx="3266463" cy="476286"/>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GB" sz="2400" dirty="0" smtClean="0"/>
              <a:t>Seasons</a:t>
            </a:r>
            <a:endParaRPr lang="en-GB" sz="2400" dirty="0"/>
          </a:p>
        </p:txBody>
      </p:sp>
      <p:sp>
        <p:nvSpPr>
          <p:cNvPr id="10" name="Left-Right Arrow 9"/>
          <p:cNvSpPr/>
          <p:nvPr/>
        </p:nvSpPr>
        <p:spPr>
          <a:xfrm>
            <a:off x="3311190" y="1892371"/>
            <a:ext cx="998086" cy="13608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Left-Right Arrow 10"/>
          <p:cNvSpPr/>
          <p:nvPr/>
        </p:nvSpPr>
        <p:spPr>
          <a:xfrm>
            <a:off x="6849858" y="1892371"/>
            <a:ext cx="998086" cy="13608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ounded Rectangle 11"/>
          <p:cNvSpPr/>
          <p:nvPr/>
        </p:nvSpPr>
        <p:spPr>
          <a:xfrm>
            <a:off x="407668" y="2504739"/>
            <a:ext cx="1179556" cy="21092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 name="Rounded Rectangle 12"/>
          <p:cNvSpPr/>
          <p:nvPr/>
        </p:nvSpPr>
        <p:spPr>
          <a:xfrm>
            <a:off x="1405754" y="2504739"/>
            <a:ext cx="1179556" cy="210926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ounded Rectangle 13"/>
          <p:cNvSpPr/>
          <p:nvPr/>
        </p:nvSpPr>
        <p:spPr>
          <a:xfrm>
            <a:off x="2403840" y="2504739"/>
            <a:ext cx="1179556" cy="2109268"/>
          </a:xfrm>
          <a:prstGeom prst="roundRect">
            <a:avLst/>
          </a:prstGeom>
          <a:solidFill>
            <a:schemeClr val="accent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Bent Arrow 16"/>
          <p:cNvSpPr/>
          <p:nvPr/>
        </p:nvSpPr>
        <p:spPr>
          <a:xfrm rot="10800000" flipH="1">
            <a:off x="1315018" y="4750088"/>
            <a:ext cx="998086" cy="884532"/>
          </a:xfrm>
          <a:prstGeom prst="bentArrow">
            <a:avLst>
              <a:gd name="adj1" fmla="val 25000"/>
              <a:gd name="adj2" fmla="val 25977"/>
              <a:gd name="adj3" fmla="val 38675"/>
              <a:gd name="adj4" fmla="val 3664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18" name="TextBox 17"/>
          <p:cNvSpPr txBox="1"/>
          <p:nvPr/>
        </p:nvSpPr>
        <p:spPr>
          <a:xfrm>
            <a:off x="2494574" y="5226375"/>
            <a:ext cx="7440277" cy="461665"/>
          </a:xfrm>
          <a:prstGeom prst="rect">
            <a:avLst/>
          </a:prstGeom>
          <a:noFill/>
        </p:spPr>
        <p:txBody>
          <a:bodyPr wrap="square" rtlCol="0">
            <a:spAutoFit/>
          </a:bodyPr>
          <a:lstStyle/>
          <a:p>
            <a:r>
              <a:rPr lang="en-GB" sz="2400" dirty="0" smtClean="0"/>
              <a:t>Development matches – learning the game</a:t>
            </a:r>
            <a:endParaRPr lang="en-GB" sz="2400" dirty="0"/>
          </a:p>
        </p:txBody>
      </p:sp>
      <p:sp>
        <p:nvSpPr>
          <p:cNvPr id="19" name="Right Arrow 18"/>
          <p:cNvSpPr/>
          <p:nvPr/>
        </p:nvSpPr>
        <p:spPr>
          <a:xfrm>
            <a:off x="3129720" y="3457312"/>
            <a:ext cx="1361026" cy="340204"/>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
        <p:nvSpPr>
          <p:cNvPr id="16"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Flexible Competition</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
        <p:nvSpPr>
          <p:cNvPr id="20" name="TextBox 19"/>
          <p:cNvSpPr txBox="1"/>
          <p:nvPr/>
        </p:nvSpPr>
        <p:spPr>
          <a:xfrm>
            <a:off x="4490746" y="2434639"/>
            <a:ext cx="6805131" cy="2677656"/>
          </a:xfrm>
          <a:prstGeom prst="rect">
            <a:avLst/>
          </a:prstGeom>
          <a:noFill/>
        </p:spPr>
        <p:txBody>
          <a:bodyPr wrap="square" rtlCol="0">
            <a:spAutoFit/>
          </a:bodyPr>
          <a:lstStyle/>
          <a:p>
            <a:r>
              <a:rPr lang="en-GB" sz="2400" b="1" u="sng" dirty="0" smtClean="0"/>
              <a:t>Multi divisions:</a:t>
            </a:r>
          </a:p>
          <a:p>
            <a:r>
              <a:rPr lang="en-GB" sz="2400" dirty="0" smtClean="0"/>
              <a:t>One-day knockout competition</a:t>
            </a:r>
          </a:p>
          <a:p>
            <a:r>
              <a:rPr lang="en-GB" sz="2400" dirty="0" smtClean="0"/>
              <a:t>World Cup / Champions League format</a:t>
            </a:r>
          </a:p>
          <a:p>
            <a:r>
              <a:rPr lang="en-GB" sz="2400" dirty="0" smtClean="0"/>
              <a:t>Cup / Vase / Shield events for all teams</a:t>
            </a:r>
          </a:p>
          <a:p>
            <a:r>
              <a:rPr lang="en-GB" sz="2400" dirty="0" smtClean="0"/>
              <a:t>Bottom three from A in with top 3 from B</a:t>
            </a:r>
          </a:p>
          <a:p>
            <a:r>
              <a:rPr lang="en-GB" sz="2400" dirty="0" smtClean="0"/>
              <a:t>Chance to see ability of teams in different                divisions against each other</a:t>
            </a:r>
            <a:endParaRPr lang="en-GB" sz="2400"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500" fill="hold"/>
                                        <p:tgtEl>
                                          <p:spTgt spid="9"/>
                                        </p:tgtEl>
                                        <p:attrNameLst>
                                          <p:attrName>ppt_x</p:attrName>
                                        </p:attrNameLst>
                                      </p:cBhvr>
                                      <p:tavLst>
                                        <p:tav tm="0">
                                          <p:val>
                                            <p:strVal val="#ppt_x"/>
                                          </p:val>
                                        </p:tav>
                                        <p:tav tm="100000">
                                          <p:val>
                                            <p:strVal val="#ppt_x"/>
                                          </p:val>
                                        </p:tav>
                                      </p:tavLst>
                                    </p:anim>
                                    <p:anim calcmode="lin" valueType="num">
                                      <p:cBhvr additive="base">
                                        <p:cTn id="24" dur="5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 presetClass="entr" presetSubtype="5"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vertical)">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P spid="17" grpId="0" animBg="1"/>
      <p:bldP spid="18" grpId="0"/>
      <p:bldP spid="19"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60437" y="1007839"/>
          <a:ext cx="9577064" cy="4680521"/>
        </p:xfrm>
        <a:graphic>
          <a:graphicData uri="http://schemas.openxmlformats.org/drawingml/2006/table">
            <a:tbl>
              <a:tblPr firstRow="1" bandRow="1">
                <a:tableStyleId>{5C22544A-7EE6-4342-B048-85BDC9FD1C3A}</a:tableStyleId>
              </a:tblPr>
              <a:tblGrid>
                <a:gridCol w="2332163"/>
                <a:gridCol w="2445967"/>
                <a:gridCol w="2416662"/>
                <a:gridCol w="2382272"/>
              </a:tblGrid>
              <a:tr h="396539">
                <a:tc>
                  <a:txBody>
                    <a:bodyPr/>
                    <a:lstStyle/>
                    <a:p>
                      <a:pPr>
                        <a:lnSpc>
                          <a:spcPct val="115000"/>
                        </a:lnSpc>
                        <a:spcAft>
                          <a:spcPts val="0"/>
                        </a:spcAft>
                      </a:pPr>
                      <a:r>
                        <a:rPr lang="en-GB" sz="1800" b="1" dirty="0">
                          <a:solidFill>
                            <a:schemeClr val="bg1"/>
                          </a:solidFill>
                          <a:latin typeface="Calibri"/>
                          <a:ea typeface="Calibri"/>
                          <a:cs typeface="NewBaskerville-Roman"/>
                        </a:rPr>
                        <a:t>Season 2013/14</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2014/15</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2015/16</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2016/17</a:t>
                      </a:r>
                      <a:endParaRPr lang="en-GB" sz="2000" b="1" dirty="0">
                        <a:solidFill>
                          <a:schemeClr val="bg1"/>
                        </a:solidFill>
                        <a:latin typeface="Calibri"/>
                        <a:ea typeface="Calibri"/>
                        <a:cs typeface="ArialMT"/>
                      </a:endParaRPr>
                    </a:p>
                  </a:txBody>
                  <a:tcPr marL="86416" marR="86416" marT="0" marB="0"/>
                </a:tc>
              </a:tr>
              <a:tr h="713997">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Calibri"/>
                          <a:ea typeface="Calibri"/>
                          <a:cs typeface="ArialMT"/>
                        </a:rPr>
                        <a:t>Flexible</a:t>
                      </a:r>
                      <a:r>
                        <a:rPr lang="en-GB" sz="1800" b="1" i="1" baseline="0" dirty="0" smtClean="0">
                          <a:solidFill>
                            <a:srgbClr val="003B8A"/>
                          </a:solidFill>
                          <a:latin typeface="Calibri"/>
                          <a:ea typeface="Calibri"/>
                          <a:cs typeface="ArialMT"/>
                        </a:rPr>
                        <a:t> Competition</a:t>
                      </a: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r>
              <a:tr h="713997">
                <a:tc>
                  <a:txBody>
                    <a:bodyPr/>
                    <a:lstStyle/>
                    <a:p>
                      <a:pPr>
                        <a:lnSpc>
                          <a:spcPct val="115000"/>
                        </a:lnSpc>
                        <a:spcAft>
                          <a:spcPts val="0"/>
                        </a:spcAft>
                      </a:pPr>
                      <a:r>
                        <a:rPr lang="en-GB" sz="1800" b="1" i="1" dirty="0" smtClean="0">
                          <a:solidFill>
                            <a:srgbClr val="003B8A"/>
                          </a:solidFill>
                          <a:latin typeface="Calibri"/>
                          <a:ea typeface="Calibri"/>
                          <a:cs typeface="NewBaskerville-Roman"/>
                        </a:rPr>
                        <a:t>Under 8’s</a:t>
                      </a: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Calibri"/>
                          <a:ea typeface="Calibri"/>
                          <a:cs typeface="NewBaskerville-Roman"/>
                        </a:rPr>
                        <a:t>Under 8’s</a:t>
                      </a:r>
                      <a:endParaRPr lang="en-GB" sz="1800" b="1" i="1" dirty="0" smtClean="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8’s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8’s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r>
              <a:tr h="713997">
                <a:tc>
                  <a:txBody>
                    <a:bodyPr/>
                    <a:lstStyle/>
                    <a:p>
                      <a:pPr>
                        <a:lnSpc>
                          <a:spcPct val="115000"/>
                        </a:lnSpc>
                        <a:spcAft>
                          <a:spcPts val="0"/>
                        </a:spcAft>
                      </a:pPr>
                      <a:r>
                        <a:rPr lang="en-GB" sz="1800" b="1" i="1" dirty="0">
                          <a:solidFill>
                            <a:srgbClr val="003B8A"/>
                          </a:solidFill>
                          <a:latin typeface="Calibri"/>
                          <a:ea typeface="Calibri"/>
                          <a:cs typeface="NewBaskerville-Roman"/>
                        </a:rPr>
                        <a:t>Under 9’s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9’s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ArialMT"/>
                        </a:rPr>
                        <a:t>Under 9’s</a:t>
                      </a: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ArialMT"/>
                        </a:rPr>
                        <a:t>Under 9’s</a:t>
                      </a: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r>
              <a:tr h="713997">
                <a:tc>
                  <a:txBody>
                    <a:bodyPr/>
                    <a:lstStyle/>
                    <a:p>
                      <a:pPr>
                        <a:lnSpc>
                          <a:spcPct val="115000"/>
                        </a:lnSpc>
                        <a:spcAft>
                          <a:spcPts val="0"/>
                        </a:spcAft>
                      </a:pPr>
                      <a:r>
                        <a:rPr lang="en-GB" sz="1800" dirty="0">
                          <a:solidFill>
                            <a:srgbClr val="003B8A"/>
                          </a:solidFill>
                          <a:latin typeface="Calibri"/>
                          <a:ea typeface="Calibri"/>
                          <a:cs typeface="NewBaskerville-Roman"/>
                        </a:rPr>
                        <a:t>Under 10’s </a:t>
                      </a:r>
                      <a:r>
                        <a:rPr lang="en-GB" sz="1800" dirty="0" smtClean="0">
                          <a:solidFill>
                            <a:srgbClr val="003B8A"/>
                          </a:solidFill>
                          <a:latin typeface="Calibri"/>
                          <a:ea typeface="Calibri"/>
                          <a:cs typeface="NewBaskerville-Roman"/>
                        </a:rPr>
                        <a:t>               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10’s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10’s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ArialMT"/>
                        </a:rPr>
                        <a:t>Under 10’s</a:t>
                      </a: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r>
              <a:tr h="713997">
                <a:tc>
                  <a:txBody>
                    <a:bodyPr/>
                    <a:lstStyle/>
                    <a:p>
                      <a:pPr>
                        <a:lnSpc>
                          <a:spcPct val="115000"/>
                        </a:lnSpc>
                        <a:spcAft>
                          <a:spcPts val="0"/>
                        </a:spcAft>
                      </a:pPr>
                      <a:r>
                        <a:rPr lang="en-GB" sz="1800" dirty="0">
                          <a:solidFill>
                            <a:srgbClr val="003B8A"/>
                          </a:solidFill>
                          <a:latin typeface="Calibri"/>
                          <a:ea typeface="Calibri"/>
                          <a:cs typeface="NewBaskerville-Roman"/>
                        </a:rPr>
                        <a:t>Under 11’s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11’s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11’s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11’s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ArialMT"/>
                        </a:rPr>
                        <a:t>Flexible</a:t>
                      </a:r>
                      <a:r>
                        <a:rPr lang="en-GB" sz="1800" b="1" i="1" baseline="0" dirty="0" smtClean="0">
                          <a:solidFill>
                            <a:srgbClr val="003B8A"/>
                          </a:solidFill>
                          <a:latin typeface="+mn-lt"/>
                          <a:ea typeface="Calibri"/>
                          <a:cs typeface="ArialMT"/>
                        </a:rPr>
                        <a:t> Competition</a:t>
                      </a:r>
                      <a:endParaRPr lang="en-GB" sz="1800" b="1" i="1" dirty="0">
                        <a:solidFill>
                          <a:srgbClr val="003B8A"/>
                        </a:solidFill>
                        <a:latin typeface="+mn-lt"/>
                        <a:ea typeface="Calibri"/>
                        <a:cs typeface="ArialMT"/>
                      </a:endParaRPr>
                    </a:p>
                  </a:txBody>
                  <a:tcPr marL="86416" marR="86416" marT="0" marB="0"/>
                </a:tc>
              </a:tr>
              <a:tr h="713997">
                <a:tc>
                  <a:txBody>
                    <a:bodyPr/>
                    <a:lstStyle/>
                    <a:p>
                      <a:pPr>
                        <a:lnSpc>
                          <a:spcPct val="115000"/>
                        </a:lnSpc>
                        <a:spcAft>
                          <a:spcPts val="0"/>
                        </a:spcAft>
                      </a:pPr>
                      <a:r>
                        <a:rPr lang="en-GB" sz="1800" dirty="0">
                          <a:solidFill>
                            <a:srgbClr val="003B8A"/>
                          </a:solidFill>
                          <a:latin typeface="Calibri"/>
                          <a:ea typeface="Calibri"/>
                          <a:cs typeface="NewBaskerville-Roman"/>
                        </a:rPr>
                        <a:t>Under 12’s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12’s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12’s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12’s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Leagues Tables</a:t>
                      </a:r>
                      <a:endParaRPr lang="en-GB" sz="1800" dirty="0">
                        <a:solidFill>
                          <a:srgbClr val="003B8A"/>
                        </a:solidFill>
                        <a:latin typeface="Calibri"/>
                        <a:ea typeface="Calibri"/>
                        <a:cs typeface="ArialMT"/>
                      </a:endParaRPr>
                    </a:p>
                  </a:txBody>
                  <a:tcPr marL="86416" marR="86416" marT="0" marB="0"/>
                </a:tc>
              </a:tr>
            </a:tbl>
          </a:graphicData>
        </a:graphic>
      </p:graphicFrame>
      <p:sp>
        <p:nvSpPr>
          <p:cNvPr id="5" name="Title 1"/>
          <p:cNvSpPr txBox="1">
            <a:spLocks/>
          </p:cNvSpPr>
          <p:nvPr/>
        </p:nvSpPr>
        <p:spPr>
          <a:xfrm>
            <a:off x="316932" y="178247"/>
            <a:ext cx="10369868" cy="504014"/>
          </a:xfrm>
          <a:prstGeom prst="rect">
            <a:avLst/>
          </a:prstGeom>
        </p:spPr>
        <p:txBody>
          <a:bodyPr>
            <a:noAutofit/>
          </a:bodyPr>
          <a:lstStyle/>
          <a:p>
            <a:pPr lvl="0">
              <a:spcBef>
                <a:spcPct val="0"/>
              </a:spcBef>
            </a:pPr>
            <a:r>
              <a:rPr lang="en-GB" sz="3600" b="1" u="sng" dirty="0" smtClean="0">
                <a:solidFill>
                  <a:schemeClr val="tx2"/>
                </a:solidFill>
                <a:latin typeface="+mj-lt"/>
                <a:ea typeface="+mj-ea"/>
                <a:cs typeface="+mj-cs"/>
              </a:rPr>
              <a:t>Flexible Competition:</a:t>
            </a:r>
            <a:r>
              <a:rPr lang="en-GB" sz="3600" b="1" u="sng" dirty="0" smtClean="0">
                <a:solidFill>
                  <a:schemeClr val="tx2"/>
                </a:solidFill>
              </a:rPr>
              <a:t> Phasing-in Process</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5617" y="916661"/>
            <a:ext cx="10712004" cy="3600986"/>
          </a:xfrm>
          <a:prstGeom prst="rect">
            <a:avLst/>
          </a:prstGeom>
          <a:noFill/>
        </p:spPr>
        <p:txBody>
          <a:bodyPr wrap="square" rtlCol="0">
            <a:spAutoFit/>
          </a:bodyPr>
          <a:lstStyle/>
          <a:p>
            <a:pPr marL="457200" indent="-457200"/>
            <a:r>
              <a:rPr lang="en-GB" sz="2400" dirty="0" smtClean="0">
                <a:solidFill>
                  <a:schemeClr val="tx2"/>
                </a:solidFill>
                <a:latin typeface="Arial" pitchFamily="34" charset="0"/>
                <a:cs typeface="Arial" pitchFamily="34" charset="0"/>
              </a:rPr>
              <a:t>Split the selection year to have two bias points:</a:t>
            </a:r>
          </a:p>
          <a:p>
            <a:pPr marL="457200" indent="-457200"/>
            <a:endParaRPr lang="en-GB" sz="1200" dirty="0" smtClean="0">
              <a:solidFill>
                <a:schemeClr val="tx2"/>
              </a:solidFill>
              <a:latin typeface="Arial" pitchFamily="34" charset="0"/>
              <a:cs typeface="Arial" pitchFamily="34" charset="0"/>
            </a:endParaRPr>
          </a:p>
          <a:p>
            <a:pPr marL="457200" indent="-457200"/>
            <a:r>
              <a:rPr lang="en-GB" sz="2400" dirty="0" smtClean="0">
                <a:solidFill>
                  <a:schemeClr val="tx2"/>
                </a:solidFill>
                <a:latin typeface="Arial" pitchFamily="34" charset="0"/>
                <a:cs typeface="Arial" pitchFamily="34" charset="0"/>
              </a:rPr>
              <a:t>School football – September to August (no change)</a:t>
            </a:r>
          </a:p>
          <a:p>
            <a:pPr marL="457200" indent="-457200"/>
            <a:r>
              <a:rPr lang="en-GB" sz="2400" dirty="0" smtClean="0">
                <a:solidFill>
                  <a:schemeClr val="tx2"/>
                </a:solidFill>
                <a:latin typeface="Arial" pitchFamily="34" charset="0"/>
                <a:cs typeface="Arial" pitchFamily="34" charset="0"/>
              </a:rPr>
              <a:t>Youth football – January to December</a:t>
            </a:r>
          </a:p>
          <a:p>
            <a:pPr marL="457200" indent="-457200"/>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Ensure the pitch guidelines are appropriate to age of the child playing the game.</a:t>
            </a:r>
          </a:p>
          <a:p>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Education - Make more people aware of the issue so the selection field doesn’t have a bias from the start. </a:t>
            </a:r>
            <a:endParaRPr lang="en-GB" sz="2400" dirty="0">
              <a:solidFill>
                <a:schemeClr val="tx2"/>
              </a:solidFill>
              <a:latin typeface="Arial" pitchFamily="34" charset="0"/>
              <a:cs typeface="Arial" pitchFamily="34" charset="0"/>
            </a:endParaRPr>
          </a:p>
        </p:txBody>
      </p:sp>
      <p:sp>
        <p:nvSpPr>
          <p:cNvPr id="5"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Relative Age Effect</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772696" cy="4794168"/>
          </a:xfrm>
        </p:spPr>
        <p:txBody>
          <a:bodyPr>
            <a:noAutofit/>
          </a:bodyPr>
          <a:lstStyle/>
          <a:p>
            <a:r>
              <a:rPr lang="en-GB" sz="2400" dirty="0" smtClean="0">
                <a:solidFill>
                  <a:schemeClr val="tx2"/>
                </a:solidFill>
                <a:latin typeface="Arial" pitchFamily="34" charset="0"/>
                <a:cs typeface="Arial" pitchFamily="34" charset="0"/>
              </a:rPr>
              <a:t>Academic research indicates: </a:t>
            </a:r>
            <a:endParaRPr lang="en-GB" sz="2800" dirty="0" smtClean="0">
              <a:solidFill>
                <a:schemeClr val="tx2"/>
              </a:solidFill>
              <a:latin typeface="Arial" pitchFamily="34" charset="0"/>
              <a:cs typeface="Arial" pitchFamily="34" charset="0"/>
            </a:endParaRPr>
          </a:p>
          <a:p>
            <a:pPr lvl="1"/>
            <a:r>
              <a:rPr lang="en-GB" sz="2400" dirty="0" smtClean="0">
                <a:solidFill>
                  <a:schemeClr val="tx2"/>
                </a:solidFill>
                <a:latin typeface="Arial" pitchFamily="34" charset="0"/>
                <a:cs typeface="Arial" pitchFamily="34" charset="0"/>
              </a:rPr>
              <a:t>Over-emphasis on September to December born-children in school, club and academy football teams.</a:t>
            </a:r>
          </a:p>
          <a:p>
            <a:pPr lvl="1"/>
            <a:r>
              <a:rPr lang="en-GB" sz="2400" dirty="0" smtClean="0">
                <a:solidFill>
                  <a:schemeClr val="tx2"/>
                </a:solidFill>
                <a:latin typeface="Arial" pitchFamily="34" charset="0"/>
                <a:cs typeface="Arial" pitchFamily="34" charset="0"/>
              </a:rPr>
              <a:t>Summer-born children not entering talented and gifted systems</a:t>
            </a:r>
          </a:p>
          <a:p>
            <a:pPr lvl="1"/>
            <a:r>
              <a:rPr lang="en-GB" sz="2400" dirty="0" smtClean="0">
                <a:solidFill>
                  <a:schemeClr val="tx2"/>
                </a:solidFill>
                <a:latin typeface="Arial" pitchFamily="34" charset="0"/>
                <a:cs typeface="Arial" pitchFamily="34" charset="0"/>
              </a:rPr>
              <a:t>Greater drop-out of children born in quarter 4 at every age group U8-U16</a:t>
            </a:r>
          </a:p>
          <a:p>
            <a:r>
              <a:rPr lang="en-GB" sz="2400" dirty="0" smtClean="0">
                <a:solidFill>
                  <a:schemeClr val="tx2"/>
                </a:solidFill>
                <a:latin typeface="Arial" pitchFamily="34" charset="0"/>
                <a:cs typeface="Arial" pitchFamily="34" charset="0"/>
              </a:rPr>
              <a:t>Feedback from Scottish FA having made the change – “increased retention of summer-born children in club football” (SYFA National Secretary)</a:t>
            </a:r>
          </a:p>
          <a:p>
            <a:r>
              <a:rPr lang="en-GB" sz="2400" dirty="0" smtClean="0">
                <a:solidFill>
                  <a:schemeClr val="tx2"/>
                </a:solidFill>
                <a:latin typeface="Arial" pitchFamily="34" charset="0"/>
                <a:cs typeface="Arial" pitchFamily="34" charset="0"/>
              </a:rPr>
              <a:t>Institute of Fiscal Studies state:</a:t>
            </a:r>
          </a:p>
          <a:p>
            <a:pPr lvl="1"/>
            <a:r>
              <a:rPr lang="en-GB" sz="2400" dirty="0" smtClean="0">
                <a:solidFill>
                  <a:schemeClr val="tx2"/>
                </a:solidFill>
                <a:latin typeface="Arial" pitchFamily="34" charset="0"/>
                <a:cs typeface="Arial" pitchFamily="34" charset="0"/>
              </a:rPr>
              <a:t>“the economic consequences facing summer babies will last throughout their working lives.”</a:t>
            </a:r>
          </a:p>
          <a:p>
            <a:pPr lvl="1"/>
            <a:r>
              <a:rPr lang="en-GB" sz="2400" dirty="0" smtClean="0">
                <a:solidFill>
                  <a:schemeClr val="tx2"/>
                </a:solidFill>
                <a:latin typeface="Arial" pitchFamily="34" charset="0"/>
                <a:cs typeface="Arial" pitchFamily="34" charset="0"/>
              </a:rPr>
              <a:t>“...with August-born teenagers 20% more likely to be in vocational                rather than academic study after school.” (2011 Report)</a:t>
            </a: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Relative Age Effect: evidence</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 calcmode="lin" valueType="num">
                                      <p:cBhvr additive="base">
                                        <p:cTn id="3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9" descr="BKGROUND SLVR LIONS.jpg"/>
          <p:cNvPicPr>
            <a:picLocks noChangeAspect="1"/>
          </p:cNvPicPr>
          <p:nvPr/>
        </p:nvPicPr>
        <p:blipFill>
          <a:blip r:embed="rId3" cstate="print"/>
          <a:srcRect/>
          <a:stretch>
            <a:fillRect/>
          </a:stretch>
        </p:blipFill>
        <p:spPr bwMode="auto">
          <a:xfrm>
            <a:off x="-1" y="0"/>
            <a:ext cx="11522075" cy="6480175"/>
          </a:xfrm>
          <a:prstGeom prst="rect">
            <a:avLst/>
          </a:prstGeom>
          <a:noFill/>
          <a:ln w="9525">
            <a:noFill/>
            <a:miter lim="800000"/>
            <a:headEnd/>
            <a:tailEnd/>
          </a:ln>
        </p:spPr>
      </p:pic>
      <p:graphicFrame>
        <p:nvGraphicFramePr>
          <p:cNvPr id="4" name="Table 3"/>
          <p:cNvGraphicFramePr>
            <a:graphicFrameLocks noGrp="1"/>
          </p:cNvGraphicFramePr>
          <p:nvPr/>
        </p:nvGraphicFramePr>
        <p:xfrm>
          <a:off x="432445" y="1007839"/>
          <a:ext cx="9980609" cy="3943239"/>
        </p:xfrm>
        <a:graphic>
          <a:graphicData uri="http://schemas.openxmlformats.org/drawingml/2006/table">
            <a:tbl>
              <a:tblPr firstRow="1" bandRow="1">
                <a:tableStyleId>{5C22544A-7EE6-4342-B048-85BDC9FD1C3A}</a:tableStyleId>
              </a:tblPr>
              <a:tblGrid>
                <a:gridCol w="1946296"/>
                <a:gridCol w="2041271"/>
                <a:gridCol w="2016814"/>
                <a:gridCol w="1988114"/>
                <a:gridCol w="1988114"/>
              </a:tblGrid>
              <a:tr h="350409">
                <a:tc>
                  <a:txBody>
                    <a:bodyPr/>
                    <a:lstStyle/>
                    <a:p>
                      <a:pPr>
                        <a:lnSpc>
                          <a:spcPct val="115000"/>
                        </a:lnSpc>
                        <a:spcAft>
                          <a:spcPts val="0"/>
                        </a:spcAft>
                      </a:pPr>
                      <a:r>
                        <a:rPr lang="en-GB" sz="1800" b="1" dirty="0">
                          <a:solidFill>
                            <a:schemeClr val="bg1"/>
                          </a:solidFill>
                          <a:latin typeface="Calibri"/>
                          <a:ea typeface="Calibri"/>
                          <a:cs typeface="NewBaskerville-Roman"/>
                        </a:rPr>
                        <a:t>Season 2013/14</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2014/15</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2015/16</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a:solidFill>
                            <a:schemeClr val="bg1"/>
                          </a:solidFill>
                          <a:latin typeface="Calibri"/>
                          <a:ea typeface="Calibri"/>
                          <a:cs typeface="NewBaskerville-Roman"/>
                        </a:rPr>
                        <a:t>Season 2016/17</a:t>
                      </a:r>
                      <a:endParaRPr lang="en-GB" sz="2000" b="1" dirty="0">
                        <a:solidFill>
                          <a:schemeClr val="bg1"/>
                        </a:solidFill>
                        <a:latin typeface="Calibri"/>
                        <a:ea typeface="Calibri"/>
                        <a:cs typeface="ArialMT"/>
                      </a:endParaRPr>
                    </a:p>
                  </a:txBody>
                  <a:tcPr marL="86416" marR="86416" marT="0" marB="0"/>
                </a:tc>
                <a:tc>
                  <a:txBody>
                    <a:bodyPr/>
                    <a:lstStyle/>
                    <a:p>
                      <a:pPr>
                        <a:lnSpc>
                          <a:spcPct val="115000"/>
                        </a:lnSpc>
                        <a:spcAft>
                          <a:spcPts val="0"/>
                        </a:spcAft>
                      </a:pPr>
                      <a:r>
                        <a:rPr lang="en-GB" sz="1800" b="1" dirty="0" smtClean="0">
                          <a:solidFill>
                            <a:schemeClr val="bg1"/>
                          </a:solidFill>
                          <a:latin typeface="Calibri"/>
                          <a:ea typeface="Calibri"/>
                          <a:cs typeface="ArialMT"/>
                        </a:rPr>
                        <a:t>Season 2017/18</a:t>
                      </a:r>
                      <a:endParaRPr lang="en-GB" sz="1800" b="1" dirty="0">
                        <a:solidFill>
                          <a:schemeClr val="bg1"/>
                        </a:solidFill>
                        <a:latin typeface="Calibri"/>
                        <a:ea typeface="Calibri"/>
                        <a:cs typeface="ArialMT"/>
                      </a:endParaRPr>
                    </a:p>
                  </a:txBody>
                  <a:tcPr marL="86416" marR="86416" marT="0" marB="0"/>
                </a:tc>
              </a:tr>
              <a:tr h="350409">
                <a:tc>
                  <a:txBody>
                    <a:bodyPr/>
                    <a:lstStyle/>
                    <a:p>
                      <a:pPr>
                        <a:lnSpc>
                          <a:spcPct val="115000"/>
                        </a:lnSpc>
                        <a:spcAft>
                          <a:spcPts val="0"/>
                        </a:spcAft>
                      </a:pPr>
                      <a:r>
                        <a:rPr lang="en-GB" sz="2300" b="1" i="1" dirty="0" smtClean="0">
                          <a:solidFill>
                            <a:srgbClr val="003B8A"/>
                          </a:solidFill>
                          <a:latin typeface="Calibri"/>
                          <a:ea typeface="Calibri"/>
                          <a:cs typeface="NewBaskerville-Roman"/>
                        </a:rPr>
                        <a:t>2007’s</a:t>
                      </a:r>
                    </a:p>
                    <a:p>
                      <a:pPr>
                        <a:lnSpc>
                          <a:spcPct val="115000"/>
                        </a:lnSpc>
                        <a:spcAft>
                          <a:spcPts val="0"/>
                        </a:spcAft>
                      </a:pP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2008’s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2009’s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2010’s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2011’s</a:t>
                      </a:r>
                      <a:endParaRPr lang="en-GB" sz="2600" b="1" i="1"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2300" dirty="0">
                          <a:solidFill>
                            <a:srgbClr val="003B8A"/>
                          </a:solidFill>
                          <a:latin typeface="Calibri"/>
                          <a:ea typeface="Calibri"/>
                          <a:cs typeface="NewBaskerville-Roman"/>
                        </a:rPr>
                        <a:t>Under </a:t>
                      </a:r>
                      <a:r>
                        <a:rPr lang="en-GB" sz="2300" dirty="0" smtClean="0">
                          <a:solidFill>
                            <a:srgbClr val="003B8A"/>
                          </a:solidFill>
                          <a:latin typeface="Calibri"/>
                          <a:ea typeface="Calibri"/>
                          <a:cs typeface="NewBaskerville-Roman"/>
                        </a:rPr>
                        <a:t>8’s</a:t>
                      </a:r>
                    </a:p>
                    <a:p>
                      <a:pPr>
                        <a:lnSpc>
                          <a:spcPct val="115000"/>
                        </a:lnSpc>
                        <a:spcAft>
                          <a:spcPts val="0"/>
                        </a:spcAft>
                      </a:pP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2007’s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2008’s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2009’s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2010’s</a:t>
                      </a:r>
                      <a:endParaRPr lang="en-GB" sz="2600" b="1" i="1"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2300" dirty="0">
                          <a:solidFill>
                            <a:srgbClr val="003B8A"/>
                          </a:solidFill>
                          <a:latin typeface="Calibri"/>
                          <a:ea typeface="Calibri"/>
                          <a:cs typeface="NewBaskerville-Roman"/>
                        </a:rPr>
                        <a:t>Under </a:t>
                      </a:r>
                      <a:r>
                        <a:rPr lang="en-GB" sz="2300" dirty="0" smtClean="0">
                          <a:solidFill>
                            <a:srgbClr val="003B8A"/>
                          </a:solidFill>
                          <a:latin typeface="Calibri"/>
                          <a:ea typeface="Calibri"/>
                          <a:cs typeface="NewBaskerville-Roman"/>
                        </a:rPr>
                        <a:t>9’s</a:t>
                      </a:r>
                    </a:p>
                    <a:p>
                      <a:pPr>
                        <a:lnSpc>
                          <a:spcPct val="115000"/>
                        </a:lnSpc>
                        <a:spcAft>
                          <a:spcPts val="0"/>
                        </a:spcAft>
                      </a:pP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9’s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2007’s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2008’s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2009’s</a:t>
                      </a:r>
                      <a:endParaRPr lang="en-GB" sz="2600" b="1" i="1"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2300" dirty="0">
                          <a:solidFill>
                            <a:srgbClr val="003B8A"/>
                          </a:solidFill>
                          <a:latin typeface="Calibri"/>
                          <a:ea typeface="Calibri"/>
                          <a:cs typeface="NewBaskerville-Roman"/>
                        </a:rPr>
                        <a:t>Under </a:t>
                      </a:r>
                      <a:r>
                        <a:rPr lang="en-GB" sz="2300" dirty="0" smtClean="0">
                          <a:solidFill>
                            <a:srgbClr val="003B8A"/>
                          </a:solidFill>
                          <a:latin typeface="Calibri"/>
                          <a:ea typeface="Calibri"/>
                          <a:cs typeface="NewBaskerville-Roman"/>
                        </a:rPr>
                        <a:t>10’s</a:t>
                      </a:r>
                    </a:p>
                    <a:p>
                      <a:pPr>
                        <a:lnSpc>
                          <a:spcPct val="115000"/>
                        </a:lnSpc>
                        <a:spcAft>
                          <a:spcPts val="0"/>
                        </a:spcAft>
                      </a:pP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10’s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10’s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2007’s</a:t>
                      </a:r>
                      <a:endParaRPr lang="en-GB" sz="26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2008’s</a:t>
                      </a:r>
                      <a:endParaRPr lang="en-GB" sz="2600" b="1" i="1"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2300" dirty="0">
                          <a:solidFill>
                            <a:srgbClr val="003B8A"/>
                          </a:solidFill>
                          <a:latin typeface="Calibri"/>
                          <a:ea typeface="Calibri"/>
                          <a:cs typeface="NewBaskerville-Roman"/>
                        </a:rPr>
                        <a:t>Under </a:t>
                      </a:r>
                      <a:r>
                        <a:rPr lang="en-GB" sz="2300" dirty="0" smtClean="0">
                          <a:solidFill>
                            <a:srgbClr val="003B8A"/>
                          </a:solidFill>
                          <a:latin typeface="Calibri"/>
                          <a:ea typeface="Calibri"/>
                          <a:cs typeface="NewBaskerville-Roman"/>
                        </a:rPr>
                        <a:t>11’s</a:t>
                      </a:r>
                    </a:p>
                    <a:p>
                      <a:pPr>
                        <a:lnSpc>
                          <a:spcPct val="115000"/>
                        </a:lnSpc>
                        <a:spcAft>
                          <a:spcPts val="0"/>
                        </a:spcAft>
                      </a:pP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11’s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11’s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dirty="0">
                          <a:solidFill>
                            <a:srgbClr val="003B8A"/>
                          </a:solidFill>
                          <a:latin typeface="Calibri"/>
                          <a:ea typeface="Calibri"/>
                          <a:cs typeface="NewBaskerville-Roman"/>
                        </a:rPr>
                        <a:t>Under 11’s</a:t>
                      </a:r>
                      <a:endParaRPr lang="en-GB" sz="26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2300" b="1" i="1" dirty="0">
                          <a:solidFill>
                            <a:srgbClr val="003B8A"/>
                          </a:solidFill>
                          <a:latin typeface="Calibri"/>
                          <a:ea typeface="Calibri"/>
                          <a:cs typeface="NewBaskerville-Roman"/>
                        </a:rPr>
                        <a:t>2007’s</a:t>
                      </a:r>
                      <a:endParaRPr lang="en-GB" sz="2600" b="1" i="1" dirty="0">
                        <a:solidFill>
                          <a:srgbClr val="003B8A"/>
                        </a:solidFill>
                        <a:latin typeface="Calibri"/>
                        <a:ea typeface="Calibri"/>
                        <a:cs typeface="ArialMT"/>
                      </a:endParaRPr>
                    </a:p>
                  </a:txBody>
                  <a:tcPr marL="86416" marR="86416" marT="0" marB="0"/>
                </a:tc>
              </a:tr>
            </a:tbl>
          </a:graphicData>
        </a:graphic>
      </p:graphicFrame>
      <p:sp>
        <p:nvSpPr>
          <p:cNvPr id="5"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Relative Age Effect: Phasing-in Process</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6933" y="1173335"/>
            <a:ext cx="11060728" cy="4154984"/>
          </a:xfrm>
          <a:prstGeom prst="rect">
            <a:avLst/>
          </a:prstGeom>
          <a:noFill/>
        </p:spPr>
        <p:txBody>
          <a:bodyPr wrap="square" rtlCol="0">
            <a:spAutoFit/>
          </a:bodyPr>
          <a:lstStyle/>
          <a:p>
            <a:r>
              <a:rPr lang="en-GB" sz="2400" dirty="0" smtClean="0">
                <a:solidFill>
                  <a:schemeClr val="tx2"/>
                </a:solidFill>
                <a:latin typeface="Arial" pitchFamily="34" charset="0"/>
                <a:cs typeface="Arial" pitchFamily="34" charset="0"/>
              </a:rPr>
              <a:t>Use the half way line for the opposition to drop off to so teams can play out         from the back through Mini-Soccer (U7-U10).</a:t>
            </a:r>
          </a:p>
          <a:p>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Introduce optional four ¼’s instead of mandatory 2 ½’s.</a:t>
            </a:r>
          </a:p>
          <a:p>
            <a:pPr>
              <a:buFontTx/>
              <a:buChar char="-"/>
            </a:pPr>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Introduce optional roll-ins or throw-ins for U7 and U8 children.</a:t>
            </a:r>
          </a:p>
          <a:p>
            <a:endParaRPr lang="en-GB" sz="2400" dirty="0" smtClean="0">
              <a:solidFill>
                <a:schemeClr val="tx2"/>
              </a:solidFill>
              <a:latin typeface="Arial" pitchFamily="34" charset="0"/>
              <a:cs typeface="Arial" pitchFamily="34" charset="0"/>
            </a:endParaRPr>
          </a:p>
          <a:p>
            <a:r>
              <a:rPr lang="en-GB" sz="2400" dirty="0" smtClean="0">
                <a:solidFill>
                  <a:schemeClr val="tx2"/>
                </a:solidFill>
                <a:latin typeface="Arial" pitchFamily="34" charset="0"/>
                <a:cs typeface="Arial" pitchFamily="34" charset="0"/>
              </a:rPr>
              <a:t>Best practice recommendation of a ‘minimum 50% playing time’ for every child.</a:t>
            </a:r>
          </a:p>
          <a:p>
            <a:endParaRPr lang="en-GB" sz="2400" dirty="0" smtClean="0">
              <a:solidFill>
                <a:schemeClr val="tx2"/>
              </a:solidFill>
              <a:latin typeface="Arial" pitchFamily="34" charset="0"/>
              <a:cs typeface="Arial" pitchFamily="34" charset="0"/>
            </a:endParaRPr>
          </a:p>
          <a:p>
            <a:pPr>
              <a:buFontTx/>
              <a:buChar char="-"/>
            </a:pPr>
            <a:endParaRPr lang="en-GB" sz="2400" dirty="0" smtClean="0">
              <a:solidFill>
                <a:schemeClr val="tx2"/>
              </a:solidFill>
              <a:latin typeface="Arial" pitchFamily="34" charset="0"/>
              <a:cs typeface="Arial" pitchFamily="34" charset="0"/>
            </a:endParaRPr>
          </a:p>
          <a:p>
            <a:endParaRPr lang="en-GB" sz="2400" dirty="0" smtClean="0">
              <a:solidFill>
                <a:schemeClr val="tx2"/>
              </a:solidFill>
              <a:latin typeface="Arial" pitchFamily="34" charset="0"/>
              <a:cs typeface="Arial" pitchFamily="34" charset="0"/>
            </a:endParaRPr>
          </a:p>
        </p:txBody>
      </p:sp>
      <p:sp>
        <p:nvSpPr>
          <p:cNvPr id="6"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Mini-Soccer</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2814" y="1471024"/>
            <a:ext cx="9436448" cy="748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2"/>
              </a:solidFill>
            </a:endParaRPr>
          </a:p>
        </p:txBody>
      </p:sp>
      <p:sp>
        <p:nvSpPr>
          <p:cNvPr id="5" name="Rectangle 4"/>
          <p:cNvSpPr/>
          <p:nvPr/>
        </p:nvSpPr>
        <p:spPr>
          <a:xfrm>
            <a:off x="1042814" y="2287515"/>
            <a:ext cx="9436448" cy="748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2"/>
              </a:solidFill>
            </a:endParaRPr>
          </a:p>
        </p:txBody>
      </p:sp>
      <p:sp>
        <p:nvSpPr>
          <p:cNvPr id="6" name="Rectangle 5"/>
          <p:cNvSpPr/>
          <p:nvPr/>
        </p:nvSpPr>
        <p:spPr>
          <a:xfrm>
            <a:off x="1042814" y="3104006"/>
            <a:ext cx="9436448" cy="748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2"/>
              </a:solidFill>
            </a:endParaRPr>
          </a:p>
        </p:txBody>
      </p:sp>
      <p:sp>
        <p:nvSpPr>
          <p:cNvPr id="7" name="Rectangle 6"/>
          <p:cNvSpPr/>
          <p:nvPr/>
        </p:nvSpPr>
        <p:spPr>
          <a:xfrm>
            <a:off x="1042814" y="3920496"/>
            <a:ext cx="9436448" cy="7484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2"/>
              </a:solidFill>
            </a:endParaRPr>
          </a:p>
        </p:txBody>
      </p:sp>
      <p:sp>
        <p:nvSpPr>
          <p:cNvPr id="8" name="TextBox 7"/>
          <p:cNvSpPr txBox="1"/>
          <p:nvPr/>
        </p:nvSpPr>
        <p:spPr>
          <a:xfrm>
            <a:off x="181470" y="1666367"/>
            <a:ext cx="1133548" cy="369332"/>
          </a:xfrm>
          <a:prstGeom prst="rect">
            <a:avLst/>
          </a:prstGeom>
          <a:noFill/>
        </p:spPr>
        <p:txBody>
          <a:bodyPr wrap="square" rtlCol="0">
            <a:spAutoFit/>
          </a:bodyPr>
          <a:lstStyle/>
          <a:p>
            <a:r>
              <a:rPr lang="en-GB" dirty="0" smtClean="0">
                <a:solidFill>
                  <a:schemeClr val="tx2"/>
                </a:solidFill>
              </a:rPr>
              <a:t>2011</a:t>
            </a:r>
            <a:endParaRPr lang="en-GB" dirty="0">
              <a:solidFill>
                <a:schemeClr val="tx2"/>
              </a:solidFill>
            </a:endParaRPr>
          </a:p>
        </p:txBody>
      </p:sp>
      <p:sp>
        <p:nvSpPr>
          <p:cNvPr id="9" name="TextBox 8"/>
          <p:cNvSpPr txBox="1"/>
          <p:nvPr/>
        </p:nvSpPr>
        <p:spPr>
          <a:xfrm>
            <a:off x="181470" y="2482857"/>
            <a:ext cx="1133548" cy="369332"/>
          </a:xfrm>
          <a:prstGeom prst="rect">
            <a:avLst/>
          </a:prstGeom>
          <a:noFill/>
        </p:spPr>
        <p:txBody>
          <a:bodyPr wrap="square" rtlCol="0">
            <a:spAutoFit/>
          </a:bodyPr>
          <a:lstStyle/>
          <a:p>
            <a:r>
              <a:rPr lang="en-GB" dirty="0" smtClean="0">
                <a:solidFill>
                  <a:schemeClr val="tx2"/>
                </a:solidFill>
              </a:rPr>
              <a:t>2012</a:t>
            </a:r>
            <a:endParaRPr lang="en-GB" dirty="0">
              <a:solidFill>
                <a:schemeClr val="tx2"/>
              </a:solidFill>
            </a:endParaRPr>
          </a:p>
        </p:txBody>
      </p:sp>
      <p:sp>
        <p:nvSpPr>
          <p:cNvPr id="10" name="TextBox 9"/>
          <p:cNvSpPr txBox="1"/>
          <p:nvPr/>
        </p:nvSpPr>
        <p:spPr>
          <a:xfrm>
            <a:off x="181470" y="3299348"/>
            <a:ext cx="1133548" cy="369332"/>
          </a:xfrm>
          <a:prstGeom prst="rect">
            <a:avLst/>
          </a:prstGeom>
          <a:noFill/>
        </p:spPr>
        <p:txBody>
          <a:bodyPr wrap="square" rtlCol="0">
            <a:spAutoFit/>
          </a:bodyPr>
          <a:lstStyle/>
          <a:p>
            <a:r>
              <a:rPr lang="en-GB" dirty="0" smtClean="0">
                <a:solidFill>
                  <a:schemeClr val="tx2"/>
                </a:solidFill>
              </a:rPr>
              <a:t>2013</a:t>
            </a:r>
            <a:endParaRPr lang="en-GB" dirty="0">
              <a:solidFill>
                <a:schemeClr val="tx2"/>
              </a:solidFill>
            </a:endParaRPr>
          </a:p>
        </p:txBody>
      </p:sp>
      <p:sp>
        <p:nvSpPr>
          <p:cNvPr id="11" name="TextBox 10"/>
          <p:cNvSpPr txBox="1"/>
          <p:nvPr/>
        </p:nvSpPr>
        <p:spPr>
          <a:xfrm>
            <a:off x="181470" y="4124619"/>
            <a:ext cx="1133548" cy="369332"/>
          </a:xfrm>
          <a:prstGeom prst="rect">
            <a:avLst/>
          </a:prstGeom>
          <a:noFill/>
        </p:spPr>
        <p:txBody>
          <a:bodyPr wrap="square" rtlCol="0">
            <a:spAutoFit/>
          </a:bodyPr>
          <a:lstStyle/>
          <a:p>
            <a:r>
              <a:rPr lang="en-GB" dirty="0" smtClean="0">
                <a:solidFill>
                  <a:schemeClr val="tx2"/>
                </a:solidFill>
              </a:rPr>
              <a:t>2014</a:t>
            </a:r>
            <a:endParaRPr lang="en-GB" dirty="0">
              <a:solidFill>
                <a:schemeClr val="tx2"/>
              </a:solidFill>
            </a:endParaRPr>
          </a:p>
        </p:txBody>
      </p:sp>
      <p:sp>
        <p:nvSpPr>
          <p:cNvPr id="13" name="TextBox 12"/>
          <p:cNvSpPr txBox="1"/>
          <p:nvPr/>
        </p:nvSpPr>
        <p:spPr>
          <a:xfrm>
            <a:off x="498403" y="1062779"/>
            <a:ext cx="1361026" cy="369332"/>
          </a:xfrm>
          <a:prstGeom prst="rect">
            <a:avLst/>
          </a:prstGeom>
          <a:noFill/>
        </p:spPr>
        <p:txBody>
          <a:bodyPr wrap="square" rtlCol="0">
            <a:spAutoFit/>
          </a:bodyPr>
          <a:lstStyle/>
          <a:p>
            <a:r>
              <a:rPr lang="en-GB" dirty="0" smtClean="0">
                <a:solidFill>
                  <a:schemeClr val="tx2"/>
                </a:solidFill>
              </a:rPr>
              <a:t>January</a:t>
            </a:r>
            <a:endParaRPr lang="en-GB" dirty="0">
              <a:solidFill>
                <a:schemeClr val="tx2"/>
              </a:solidFill>
            </a:endParaRPr>
          </a:p>
        </p:txBody>
      </p:sp>
      <p:sp>
        <p:nvSpPr>
          <p:cNvPr id="14" name="TextBox 13"/>
          <p:cNvSpPr txBox="1"/>
          <p:nvPr/>
        </p:nvSpPr>
        <p:spPr>
          <a:xfrm>
            <a:off x="9481176" y="1062779"/>
            <a:ext cx="1633231" cy="369332"/>
          </a:xfrm>
          <a:prstGeom prst="rect">
            <a:avLst/>
          </a:prstGeom>
          <a:noFill/>
        </p:spPr>
        <p:txBody>
          <a:bodyPr wrap="square" rtlCol="0">
            <a:spAutoFit/>
          </a:bodyPr>
          <a:lstStyle/>
          <a:p>
            <a:r>
              <a:rPr lang="en-GB" dirty="0" smtClean="0">
                <a:solidFill>
                  <a:schemeClr val="tx2"/>
                </a:solidFill>
              </a:rPr>
              <a:t>December</a:t>
            </a:r>
            <a:endParaRPr lang="en-GB" dirty="0">
              <a:solidFill>
                <a:schemeClr val="tx2"/>
              </a:solidFill>
            </a:endParaRPr>
          </a:p>
        </p:txBody>
      </p:sp>
      <p:sp>
        <p:nvSpPr>
          <p:cNvPr id="15" name="TextBox 14"/>
          <p:cNvSpPr txBox="1"/>
          <p:nvPr/>
        </p:nvSpPr>
        <p:spPr>
          <a:xfrm>
            <a:off x="4672217" y="1062779"/>
            <a:ext cx="1361026" cy="369332"/>
          </a:xfrm>
          <a:prstGeom prst="rect">
            <a:avLst/>
          </a:prstGeom>
          <a:noFill/>
        </p:spPr>
        <p:txBody>
          <a:bodyPr wrap="square" rtlCol="0">
            <a:spAutoFit/>
          </a:bodyPr>
          <a:lstStyle/>
          <a:p>
            <a:r>
              <a:rPr lang="en-GB" dirty="0" smtClean="0">
                <a:solidFill>
                  <a:schemeClr val="tx2"/>
                </a:solidFill>
              </a:rPr>
              <a:t>June</a:t>
            </a:r>
            <a:endParaRPr lang="en-GB" dirty="0">
              <a:solidFill>
                <a:schemeClr val="tx2"/>
              </a:solidFill>
            </a:endParaRPr>
          </a:p>
        </p:txBody>
      </p:sp>
      <p:sp>
        <p:nvSpPr>
          <p:cNvPr id="16" name="TextBox 15"/>
          <p:cNvSpPr txBox="1"/>
          <p:nvPr/>
        </p:nvSpPr>
        <p:spPr>
          <a:xfrm>
            <a:off x="2585310" y="1062779"/>
            <a:ext cx="1361026" cy="369332"/>
          </a:xfrm>
          <a:prstGeom prst="rect">
            <a:avLst/>
          </a:prstGeom>
          <a:noFill/>
        </p:spPr>
        <p:txBody>
          <a:bodyPr wrap="square" rtlCol="0">
            <a:spAutoFit/>
          </a:bodyPr>
          <a:lstStyle/>
          <a:p>
            <a:r>
              <a:rPr lang="en-GB" dirty="0" smtClean="0">
                <a:solidFill>
                  <a:schemeClr val="tx2"/>
                </a:solidFill>
              </a:rPr>
              <a:t>March</a:t>
            </a:r>
            <a:endParaRPr lang="en-GB" dirty="0">
              <a:solidFill>
                <a:schemeClr val="tx2"/>
              </a:solidFill>
            </a:endParaRPr>
          </a:p>
        </p:txBody>
      </p:sp>
      <p:sp>
        <p:nvSpPr>
          <p:cNvPr id="17" name="TextBox 16"/>
          <p:cNvSpPr txBox="1"/>
          <p:nvPr/>
        </p:nvSpPr>
        <p:spPr>
          <a:xfrm>
            <a:off x="6849858" y="1062779"/>
            <a:ext cx="2086907" cy="369332"/>
          </a:xfrm>
          <a:prstGeom prst="rect">
            <a:avLst/>
          </a:prstGeom>
          <a:noFill/>
        </p:spPr>
        <p:txBody>
          <a:bodyPr wrap="square" rtlCol="0">
            <a:spAutoFit/>
          </a:bodyPr>
          <a:lstStyle/>
          <a:p>
            <a:r>
              <a:rPr lang="en-GB" dirty="0" smtClean="0">
                <a:solidFill>
                  <a:schemeClr val="tx2"/>
                </a:solidFill>
              </a:rPr>
              <a:t>September</a:t>
            </a:r>
            <a:endParaRPr lang="en-GB" dirty="0">
              <a:solidFill>
                <a:schemeClr val="tx2"/>
              </a:solidFill>
            </a:endParaRPr>
          </a:p>
        </p:txBody>
      </p:sp>
      <p:sp>
        <p:nvSpPr>
          <p:cNvPr id="23" name="Rounded Rectangle 22"/>
          <p:cNvSpPr/>
          <p:nvPr/>
        </p:nvSpPr>
        <p:spPr>
          <a:xfrm>
            <a:off x="5579568" y="1471024"/>
            <a:ext cx="4899694" cy="74845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a:solidFill>
                <a:schemeClr val="tx2"/>
              </a:solidFill>
            </a:endParaRPr>
          </a:p>
        </p:txBody>
      </p:sp>
      <p:sp>
        <p:nvSpPr>
          <p:cNvPr id="24" name="Rounded Rectangle 23"/>
          <p:cNvSpPr/>
          <p:nvPr/>
        </p:nvSpPr>
        <p:spPr>
          <a:xfrm>
            <a:off x="1042813" y="2287515"/>
            <a:ext cx="4536754" cy="74845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a:solidFill>
                <a:schemeClr val="tx2"/>
              </a:solidFill>
            </a:endParaRPr>
          </a:p>
        </p:txBody>
      </p:sp>
      <p:sp>
        <p:nvSpPr>
          <p:cNvPr id="25" name="Rounded Rectangle 24"/>
          <p:cNvSpPr/>
          <p:nvPr/>
        </p:nvSpPr>
        <p:spPr>
          <a:xfrm>
            <a:off x="2971453" y="4817098"/>
            <a:ext cx="1542496" cy="74845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GB">
              <a:solidFill>
                <a:schemeClr val="tx2"/>
              </a:solidFill>
            </a:endParaRPr>
          </a:p>
        </p:txBody>
      </p:sp>
      <p:sp>
        <p:nvSpPr>
          <p:cNvPr id="26" name="TextBox 25"/>
          <p:cNvSpPr txBox="1"/>
          <p:nvPr/>
        </p:nvSpPr>
        <p:spPr>
          <a:xfrm>
            <a:off x="2880717" y="5565548"/>
            <a:ext cx="1996172" cy="923330"/>
          </a:xfrm>
          <a:prstGeom prst="rect">
            <a:avLst/>
          </a:prstGeom>
          <a:noFill/>
        </p:spPr>
        <p:txBody>
          <a:bodyPr wrap="square" rtlCol="0">
            <a:spAutoFit/>
          </a:bodyPr>
          <a:lstStyle/>
          <a:p>
            <a:r>
              <a:rPr lang="en-GB" dirty="0" smtClean="0">
                <a:solidFill>
                  <a:schemeClr val="tx2"/>
                </a:solidFill>
              </a:rPr>
              <a:t>2011/2012 </a:t>
            </a:r>
          </a:p>
          <a:p>
            <a:r>
              <a:rPr lang="en-GB" dirty="0" smtClean="0">
                <a:solidFill>
                  <a:schemeClr val="tx2"/>
                </a:solidFill>
              </a:rPr>
              <a:t>Season</a:t>
            </a:r>
          </a:p>
          <a:p>
            <a:r>
              <a:rPr lang="en-GB" dirty="0" smtClean="0">
                <a:solidFill>
                  <a:schemeClr val="tx2"/>
                </a:solidFill>
              </a:rPr>
              <a:t>No Changes</a:t>
            </a:r>
            <a:endParaRPr lang="en-GB" dirty="0">
              <a:solidFill>
                <a:schemeClr val="tx2"/>
              </a:solidFill>
            </a:endParaRPr>
          </a:p>
        </p:txBody>
      </p:sp>
      <p:sp>
        <p:nvSpPr>
          <p:cNvPr id="28" name="Rounded Rectangle 27"/>
          <p:cNvSpPr/>
          <p:nvPr/>
        </p:nvSpPr>
        <p:spPr>
          <a:xfrm>
            <a:off x="5579568" y="2287515"/>
            <a:ext cx="4899694" cy="74845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GB">
              <a:solidFill>
                <a:schemeClr val="tx2"/>
              </a:solidFill>
            </a:endParaRPr>
          </a:p>
        </p:txBody>
      </p:sp>
      <p:sp>
        <p:nvSpPr>
          <p:cNvPr id="29" name="Rounded Rectangle 28"/>
          <p:cNvSpPr/>
          <p:nvPr/>
        </p:nvSpPr>
        <p:spPr>
          <a:xfrm>
            <a:off x="1042813" y="3104006"/>
            <a:ext cx="4536754" cy="74845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GB">
              <a:solidFill>
                <a:schemeClr val="tx2"/>
              </a:solidFill>
            </a:endParaRPr>
          </a:p>
        </p:txBody>
      </p:sp>
      <p:sp>
        <p:nvSpPr>
          <p:cNvPr id="30" name="Rounded Rectangle 29"/>
          <p:cNvSpPr/>
          <p:nvPr/>
        </p:nvSpPr>
        <p:spPr>
          <a:xfrm>
            <a:off x="4852111" y="4817098"/>
            <a:ext cx="1542496" cy="748450"/>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ctr"/>
            <a:endParaRPr lang="en-GB">
              <a:solidFill>
                <a:schemeClr val="tx2"/>
              </a:solidFill>
            </a:endParaRPr>
          </a:p>
        </p:txBody>
      </p:sp>
      <p:sp>
        <p:nvSpPr>
          <p:cNvPr id="31" name="TextBox 30"/>
          <p:cNvSpPr txBox="1"/>
          <p:nvPr/>
        </p:nvSpPr>
        <p:spPr>
          <a:xfrm>
            <a:off x="4761376" y="5565548"/>
            <a:ext cx="1814702" cy="923330"/>
          </a:xfrm>
          <a:prstGeom prst="rect">
            <a:avLst/>
          </a:prstGeom>
          <a:noFill/>
        </p:spPr>
        <p:txBody>
          <a:bodyPr wrap="square" rtlCol="0">
            <a:spAutoFit/>
          </a:bodyPr>
          <a:lstStyle/>
          <a:p>
            <a:r>
              <a:rPr lang="en-GB" dirty="0" smtClean="0">
                <a:solidFill>
                  <a:schemeClr val="tx2"/>
                </a:solidFill>
              </a:rPr>
              <a:t>2012/2013 </a:t>
            </a:r>
          </a:p>
          <a:p>
            <a:r>
              <a:rPr lang="en-GB" dirty="0" smtClean="0">
                <a:solidFill>
                  <a:schemeClr val="tx2"/>
                </a:solidFill>
              </a:rPr>
              <a:t>Season</a:t>
            </a:r>
          </a:p>
          <a:p>
            <a:r>
              <a:rPr lang="en-GB" dirty="0" smtClean="0">
                <a:solidFill>
                  <a:schemeClr val="tx2"/>
                </a:solidFill>
              </a:rPr>
              <a:t>Optional </a:t>
            </a:r>
            <a:endParaRPr lang="en-GB" dirty="0">
              <a:solidFill>
                <a:schemeClr val="tx2"/>
              </a:solidFill>
            </a:endParaRPr>
          </a:p>
        </p:txBody>
      </p:sp>
      <p:sp>
        <p:nvSpPr>
          <p:cNvPr id="32" name="Rounded Rectangle 31"/>
          <p:cNvSpPr/>
          <p:nvPr/>
        </p:nvSpPr>
        <p:spPr>
          <a:xfrm>
            <a:off x="5579568" y="3104006"/>
            <a:ext cx="4899694" cy="74845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GB">
              <a:solidFill>
                <a:schemeClr val="tx2"/>
              </a:solidFill>
            </a:endParaRPr>
          </a:p>
        </p:txBody>
      </p:sp>
      <p:sp>
        <p:nvSpPr>
          <p:cNvPr id="33" name="Rounded Rectangle 32"/>
          <p:cNvSpPr/>
          <p:nvPr/>
        </p:nvSpPr>
        <p:spPr>
          <a:xfrm>
            <a:off x="1042813" y="3920496"/>
            <a:ext cx="4536754" cy="74845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GB">
              <a:solidFill>
                <a:schemeClr val="tx2"/>
              </a:solidFill>
            </a:endParaRPr>
          </a:p>
        </p:txBody>
      </p:sp>
      <p:sp>
        <p:nvSpPr>
          <p:cNvPr id="34" name="Rounded Rectangle 33"/>
          <p:cNvSpPr/>
          <p:nvPr/>
        </p:nvSpPr>
        <p:spPr>
          <a:xfrm>
            <a:off x="6773375" y="4817098"/>
            <a:ext cx="1542496" cy="748450"/>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n-GB">
              <a:solidFill>
                <a:schemeClr val="tx2"/>
              </a:solidFill>
            </a:endParaRPr>
          </a:p>
        </p:txBody>
      </p:sp>
      <p:sp>
        <p:nvSpPr>
          <p:cNvPr id="35" name="TextBox 34"/>
          <p:cNvSpPr txBox="1"/>
          <p:nvPr/>
        </p:nvSpPr>
        <p:spPr>
          <a:xfrm>
            <a:off x="6682639" y="5565548"/>
            <a:ext cx="1814702" cy="923330"/>
          </a:xfrm>
          <a:prstGeom prst="rect">
            <a:avLst/>
          </a:prstGeom>
          <a:noFill/>
        </p:spPr>
        <p:txBody>
          <a:bodyPr wrap="square" rtlCol="0">
            <a:spAutoFit/>
          </a:bodyPr>
          <a:lstStyle/>
          <a:p>
            <a:r>
              <a:rPr lang="en-GB" dirty="0" smtClean="0">
                <a:solidFill>
                  <a:schemeClr val="tx2"/>
                </a:solidFill>
              </a:rPr>
              <a:t>2013/2014 </a:t>
            </a:r>
          </a:p>
          <a:p>
            <a:r>
              <a:rPr lang="en-GB" dirty="0" smtClean="0">
                <a:solidFill>
                  <a:schemeClr val="tx2"/>
                </a:solidFill>
              </a:rPr>
              <a:t>Season</a:t>
            </a:r>
          </a:p>
          <a:p>
            <a:r>
              <a:rPr lang="en-GB" dirty="0" smtClean="0">
                <a:solidFill>
                  <a:schemeClr val="tx2"/>
                </a:solidFill>
              </a:rPr>
              <a:t>Mandatory</a:t>
            </a:r>
            <a:endParaRPr lang="en-GB" dirty="0">
              <a:solidFill>
                <a:schemeClr val="tx2"/>
              </a:solidFill>
            </a:endParaRPr>
          </a:p>
        </p:txBody>
      </p:sp>
      <p:sp>
        <p:nvSpPr>
          <p:cNvPr id="37" name="Rectangle 36"/>
          <p:cNvSpPr/>
          <p:nvPr/>
        </p:nvSpPr>
        <p:spPr>
          <a:xfrm>
            <a:off x="1042813" y="1471024"/>
            <a:ext cx="6158384" cy="748450"/>
          </a:xfrm>
          <a:prstGeom prst="rect">
            <a:avLst/>
          </a:prstGeom>
          <a:solidFill>
            <a:schemeClr val="tx2">
              <a:lumMod val="40000"/>
              <a:lumOff val="6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GB">
              <a:solidFill>
                <a:schemeClr val="tx2"/>
              </a:solidFill>
            </a:endParaRPr>
          </a:p>
        </p:txBody>
      </p:sp>
      <p:sp>
        <p:nvSpPr>
          <p:cNvPr id="40" name="Rectangle 39"/>
          <p:cNvSpPr/>
          <p:nvPr/>
        </p:nvSpPr>
        <p:spPr>
          <a:xfrm>
            <a:off x="407668" y="4883494"/>
            <a:ext cx="544410" cy="748450"/>
          </a:xfrm>
          <a:prstGeom prst="rect">
            <a:avLst/>
          </a:prstGeom>
          <a:solidFill>
            <a:schemeClr val="tx2">
              <a:lumMod val="40000"/>
              <a:lumOff val="6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GB">
              <a:solidFill>
                <a:schemeClr val="tx2"/>
              </a:solidFill>
            </a:endParaRPr>
          </a:p>
        </p:txBody>
      </p:sp>
      <p:sp>
        <p:nvSpPr>
          <p:cNvPr id="41" name="TextBox 40"/>
          <p:cNvSpPr txBox="1"/>
          <p:nvPr/>
        </p:nvSpPr>
        <p:spPr>
          <a:xfrm>
            <a:off x="1042813" y="4805028"/>
            <a:ext cx="2086907" cy="923330"/>
          </a:xfrm>
          <a:prstGeom prst="rect">
            <a:avLst/>
          </a:prstGeom>
          <a:noFill/>
        </p:spPr>
        <p:txBody>
          <a:bodyPr wrap="square" rtlCol="0">
            <a:spAutoFit/>
          </a:bodyPr>
          <a:lstStyle/>
          <a:p>
            <a:r>
              <a:rPr lang="en-GB" dirty="0" smtClean="0">
                <a:solidFill>
                  <a:schemeClr val="tx2"/>
                </a:solidFill>
              </a:rPr>
              <a:t>Ongoing Consultation</a:t>
            </a:r>
          </a:p>
          <a:p>
            <a:r>
              <a:rPr lang="en-GB" dirty="0" smtClean="0">
                <a:solidFill>
                  <a:schemeClr val="tx2"/>
                </a:solidFill>
              </a:rPr>
              <a:t>Jan - September</a:t>
            </a:r>
            <a:endParaRPr lang="en-GB" dirty="0">
              <a:solidFill>
                <a:schemeClr val="tx2"/>
              </a:solidFill>
            </a:endParaRPr>
          </a:p>
        </p:txBody>
      </p:sp>
      <p:sp>
        <p:nvSpPr>
          <p:cNvPr id="38"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GB" sz="3600" b="1" u="sng" dirty="0" smtClean="0">
                <a:solidFill>
                  <a:schemeClr val="tx2"/>
                </a:solidFill>
                <a:latin typeface="+mj-lt"/>
                <a:ea typeface="+mj-ea"/>
                <a:cs typeface="+mj-cs"/>
              </a:rPr>
              <a:t>Timescales</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88429" y="1295871"/>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600" b="1" i="0" u="sng" strike="noStrike" kern="1200" cap="none" spc="0" normalizeH="0" baseline="0" noProof="0" dirty="0" smtClean="0">
                <a:ln>
                  <a:noFill/>
                </a:ln>
                <a:solidFill>
                  <a:schemeClr val="tx2"/>
                </a:solidFill>
                <a:effectLst/>
                <a:uLnTx/>
                <a:uFillTx/>
                <a:latin typeface="+mj-lt"/>
                <a:ea typeface="+mj-ea"/>
                <a:cs typeface="+mj-cs"/>
              </a:rPr>
              <a:t>The FA National Game Strategy 2011 - 2015</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
        <p:nvSpPr>
          <p:cNvPr id="3" name="Content Placeholder 2"/>
          <p:cNvSpPr txBox="1">
            <a:spLocks/>
          </p:cNvSpPr>
          <p:nvPr/>
        </p:nvSpPr>
        <p:spPr>
          <a:xfrm>
            <a:off x="316535" y="1367879"/>
            <a:ext cx="11205142" cy="978572"/>
          </a:xfrm>
          <a:prstGeom prst="rect">
            <a:avLst/>
          </a:prstGeom>
        </p:spPr>
        <p:txBody>
          <a:bodyPr/>
          <a:lstStyle/>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rPr>
              <a:t>Focus on development of young players through appropriate coaching and competition </a:t>
            </a:r>
          </a:p>
          <a:p>
            <a:pPr marL="342900" marR="0" lvl="0" indent="-342900" algn="l"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rPr>
              <a:t>to maximise their enjoyment and development. </a:t>
            </a:r>
          </a:p>
        </p:txBody>
      </p:sp>
      <p:grpSp>
        <p:nvGrpSpPr>
          <p:cNvPr id="4" name="Group 3"/>
          <p:cNvGrpSpPr/>
          <p:nvPr/>
        </p:nvGrpSpPr>
        <p:grpSpPr>
          <a:xfrm>
            <a:off x="432445" y="3816151"/>
            <a:ext cx="7128792" cy="2520280"/>
            <a:chOff x="1042813" y="1130820"/>
            <a:chExt cx="9450626" cy="4354617"/>
          </a:xfrm>
        </p:grpSpPr>
        <p:sp>
          <p:nvSpPr>
            <p:cNvPr id="5" name="Rectangle 4"/>
            <p:cNvSpPr/>
            <p:nvPr/>
          </p:nvSpPr>
          <p:spPr>
            <a:xfrm>
              <a:off x="1042813" y="3852456"/>
              <a:ext cx="6442191" cy="1632981"/>
            </a:xfrm>
            <a:prstGeom prst="rect">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Coaching Strategy</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smtClean="0">
                <a:ln>
                  <a:noFill/>
                </a:ln>
                <a:solidFill>
                  <a:sysClr val="windowText" lastClr="00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6" name="Pentagon 5"/>
            <p:cNvSpPr/>
            <p:nvPr/>
          </p:nvSpPr>
          <p:spPr>
            <a:xfrm>
              <a:off x="7666474" y="2151432"/>
              <a:ext cx="2826965" cy="3334005"/>
            </a:xfrm>
            <a:prstGeom prst="homePlate">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International Team</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Development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 </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rgbClr val="FF0000"/>
                </a:solidFill>
                <a:effectLst/>
                <a:uLnTx/>
                <a:uFillTx/>
                <a:latin typeface="Calibri"/>
                <a:ea typeface="+mn-ea"/>
                <a:cs typeface="+mn-cs"/>
              </a:endParaRPr>
            </a:p>
          </p:txBody>
        </p:sp>
        <p:sp>
          <p:nvSpPr>
            <p:cNvPr id="7" name="Right Arrow 6"/>
            <p:cNvSpPr/>
            <p:nvPr/>
          </p:nvSpPr>
          <p:spPr>
            <a:xfrm>
              <a:off x="1042814" y="1130820"/>
              <a:ext cx="8347627" cy="748450"/>
            </a:xfrm>
            <a:prstGeom prst="rightArrow">
              <a:avLst/>
            </a:prstGeom>
            <a:solidFill>
              <a:srgbClr val="4F81BD"/>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 lastClr="FFFFFF"/>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ysClr val="window" lastClr="FFFFFF"/>
                  </a:solidFill>
                  <a:effectLst/>
                  <a:uLnTx/>
                  <a:uFillTx/>
                  <a:latin typeface="Calibri"/>
                  <a:ea typeface="+mn-ea"/>
                  <a:cs typeface="+mn-cs"/>
                </a:rPr>
                <a:t>Whole Game approach to international team success</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8" name="Rectangle 7"/>
            <p:cNvSpPr/>
            <p:nvPr/>
          </p:nvSpPr>
          <p:spPr>
            <a:xfrm>
              <a:off x="1042813" y="2151433"/>
              <a:ext cx="3175728" cy="1632981"/>
            </a:xfrm>
            <a:prstGeom prst="rect">
              <a:avLst/>
            </a:prstGeom>
            <a:solidFill>
              <a:srgbClr val="1F497D">
                <a:lumMod val="20000"/>
                <a:lumOff val="80000"/>
              </a:srgb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Young player development</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rgbClr val="FF0000"/>
                </a:solidFill>
                <a:effectLst/>
                <a:uLnTx/>
                <a:uFillTx/>
                <a:latin typeface="Calibri"/>
                <a:ea typeface="+mn-ea"/>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9" name="Straight Connector 8"/>
            <p:cNvCxnSpPr/>
            <p:nvPr/>
          </p:nvCxnSpPr>
          <p:spPr>
            <a:xfrm rot="5400000">
              <a:off x="3322557" y="2865738"/>
              <a:ext cx="1972436" cy="1000"/>
            </a:xfrm>
            <a:prstGeom prst="line">
              <a:avLst/>
            </a:prstGeom>
            <a:noFill/>
            <a:ln w="38100" cap="flat" cmpd="sng" algn="ctr">
              <a:solidFill>
                <a:srgbClr val="FF0000"/>
              </a:solidFill>
              <a:prstDash val="lgDash"/>
              <a:bevel/>
            </a:ln>
            <a:effectLst>
              <a:outerShdw blurRad="50800" dist="50800" dir="5400000" algn="ctr" rotWithShape="0">
                <a:srgbClr val="000000">
                  <a:alpha val="59000"/>
                </a:srgbClr>
              </a:outerShdw>
            </a:effectLst>
          </p:spPr>
        </p:cxnSp>
        <p:sp>
          <p:nvSpPr>
            <p:cNvPr id="10" name="Rectangle 9"/>
            <p:cNvSpPr/>
            <p:nvPr/>
          </p:nvSpPr>
          <p:spPr>
            <a:xfrm>
              <a:off x="4400011" y="2151433"/>
              <a:ext cx="3084993" cy="1632981"/>
            </a:xfrm>
            <a:prstGeom prst="rect">
              <a:avLst/>
            </a:prstGeom>
            <a:solidFill>
              <a:sysClr val="window" lastClr="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Elite Player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smtClean="0">
                  <a:ln>
                    <a:noFill/>
                  </a:ln>
                  <a:solidFill>
                    <a:srgbClr val="FF0000"/>
                  </a:solidFill>
                  <a:effectLst/>
                  <a:uLnTx/>
                  <a:uFillTx/>
                  <a:latin typeface="Calibri"/>
                  <a:ea typeface="+mn-ea"/>
                  <a:cs typeface="+mn-cs"/>
                </a:rPr>
                <a:t>Performance Plan</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1" name="TextBox 10"/>
            <p:cNvSpPr txBox="1"/>
            <p:nvPr/>
          </p:nvSpPr>
          <p:spPr>
            <a:xfrm>
              <a:off x="1133549" y="2210694"/>
              <a:ext cx="301686" cy="369332"/>
            </a:xfrm>
            <a:prstGeom prst="rect">
              <a:avLst/>
            </a:prstGeom>
            <a:noFill/>
          </p:spPr>
          <p:txBody>
            <a:bodyPr wrap="none" rtlCol="0">
              <a:spAutoFit/>
            </a:bodyPr>
            <a:lstStyle/>
            <a:p>
              <a:r>
                <a:rPr lang="en-GB" b="1" dirty="0" smtClean="0">
                  <a:solidFill>
                    <a:srgbClr val="FF0000"/>
                  </a:solidFill>
                </a:rPr>
                <a:t>1</a:t>
              </a:r>
              <a:endParaRPr lang="en-GB" b="1" dirty="0">
                <a:solidFill>
                  <a:srgbClr val="FF0000"/>
                </a:solidFill>
              </a:endParaRPr>
            </a:p>
          </p:txBody>
        </p:sp>
        <p:sp>
          <p:nvSpPr>
            <p:cNvPr id="12" name="TextBox 11"/>
            <p:cNvSpPr txBox="1"/>
            <p:nvPr/>
          </p:nvSpPr>
          <p:spPr>
            <a:xfrm>
              <a:off x="1133549" y="3911716"/>
              <a:ext cx="301686" cy="369332"/>
            </a:xfrm>
            <a:prstGeom prst="rect">
              <a:avLst/>
            </a:prstGeom>
            <a:noFill/>
          </p:spPr>
          <p:txBody>
            <a:bodyPr wrap="none" rtlCol="0">
              <a:spAutoFit/>
            </a:bodyPr>
            <a:lstStyle/>
            <a:p>
              <a:r>
                <a:rPr lang="en-GB" b="1" dirty="0" smtClean="0">
                  <a:solidFill>
                    <a:srgbClr val="FF0000"/>
                  </a:solidFill>
                </a:rPr>
                <a:t>3</a:t>
              </a:r>
              <a:endParaRPr lang="en-GB" b="1" dirty="0">
                <a:solidFill>
                  <a:srgbClr val="FF0000"/>
                </a:solidFill>
              </a:endParaRPr>
            </a:p>
          </p:txBody>
        </p:sp>
        <p:sp>
          <p:nvSpPr>
            <p:cNvPr id="13" name="TextBox 12"/>
            <p:cNvSpPr txBox="1"/>
            <p:nvPr/>
          </p:nvSpPr>
          <p:spPr>
            <a:xfrm>
              <a:off x="4581482" y="2142653"/>
              <a:ext cx="301686" cy="369332"/>
            </a:xfrm>
            <a:prstGeom prst="rect">
              <a:avLst/>
            </a:prstGeom>
            <a:noFill/>
          </p:spPr>
          <p:txBody>
            <a:bodyPr wrap="none" rtlCol="0">
              <a:spAutoFit/>
            </a:bodyPr>
            <a:lstStyle/>
            <a:p>
              <a:r>
                <a:rPr lang="en-GB" b="1" dirty="0" smtClean="0">
                  <a:solidFill>
                    <a:srgbClr val="FF0000"/>
                  </a:solidFill>
                </a:rPr>
                <a:t>2</a:t>
              </a:r>
              <a:endParaRPr lang="en-GB" b="1" dirty="0">
                <a:solidFill>
                  <a:srgbClr val="FF0000"/>
                </a:solidFill>
              </a:endParaRPr>
            </a:p>
          </p:txBody>
        </p:sp>
        <p:sp>
          <p:nvSpPr>
            <p:cNvPr id="14" name="TextBox 13"/>
            <p:cNvSpPr txBox="1"/>
            <p:nvPr/>
          </p:nvSpPr>
          <p:spPr>
            <a:xfrm>
              <a:off x="7830740" y="2142653"/>
              <a:ext cx="301686" cy="369332"/>
            </a:xfrm>
            <a:prstGeom prst="rect">
              <a:avLst/>
            </a:prstGeom>
            <a:noFill/>
          </p:spPr>
          <p:txBody>
            <a:bodyPr wrap="none" rtlCol="0">
              <a:spAutoFit/>
            </a:bodyPr>
            <a:lstStyle/>
            <a:p>
              <a:r>
                <a:rPr lang="en-GB" b="1" dirty="0" smtClean="0">
                  <a:solidFill>
                    <a:srgbClr val="FF0000"/>
                  </a:solidFill>
                </a:rPr>
                <a:t>4</a:t>
              </a:r>
              <a:endParaRPr lang="en-GB" b="1" dirty="0">
                <a:solidFill>
                  <a:srgbClr val="FF0000"/>
                </a:solidFill>
              </a:endParaRPr>
            </a:p>
          </p:txBody>
        </p:sp>
      </p:grpSp>
      <p:sp>
        <p:nvSpPr>
          <p:cNvPr id="15" name="Title 1"/>
          <p:cNvSpPr txBox="1">
            <a:spLocks/>
          </p:cNvSpPr>
          <p:nvPr/>
        </p:nvSpPr>
        <p:spPr>
          <a:xfrm>
            <a:off x="288429" y="143743"/>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600" b="1" i="0" u="sng" strike="noStrike" kern="1200" cap="none" spc="0" normalizeH="0" baseline="0" noProof="0" dirty="0" smtClean="0">
                <a:ln>
                  <a:noFill/>
                </a:ln>
                <a:solidFill>
                  <a:schemeClr val="tx2"/>
                </a:solidFill>
                <a:effectLst/>
                <a:uLnTx/>
                <a:uFillTx/>
                <a:latin typeface="+mj-lt"/>
                <a:ea typeface="+mj-ea"/>
                <a:cs typeface="+mj-cs"/>
              </a:rPr>
              <a:t>The FA Group Strategic Plan</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
        <p:nvSpPr>
          <p:cNvPr id="16" name="Content Placeholder 2"/>
          <p:cNvSpPr txBox="1">
            <a:spLocks/>
          </p:cNvSpPr>
          <p:nvPr/>
        </p:nvSpPr>
        <p:spPr>
          <a:xfrm>
            <a:off x="288429" y="245291"/>
            <a:ext cx="11089231" cy="1842668"/>
          </a:xfrm>
          <a:prstGeom prst="rect">
            <a:avLst/>
          </a:prstGeom>
        </p:spPr>
        <p:txBody>
          <a:bodyPr/>
          <a:lstStyle/>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rPr>
              <a:t>Delivering the goal of “Football for everyone” (better players and more people playing).</a:t>
            </a:r>
          </a:p>
        </p:txBody>
      </p:sp>
      <p:sp>
        <p:nvSpPr>
          <p:cNvPr id="17" name="Title 1"/>
          <p:cNvSpPr txBox="1">
            <a:spLocks/>
          </p:cNvSpPr>
          <p:nvPr/>
        </p:nvSpPr>
        <p:spPr>
          <a:xfrm>
            <a:off x="288429" y="2842543"/>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600" b="1" i="0" u="sng" strike="noStrike" kern="1200" cap="none" spc="0" normalizeH="0" baseline="0" noProof="0" dirty="0" smtClean="0">
                <a:ln>
                  <a:noFill/>
                </a:ln>
                <a:solidFill>
                  <a:schemeClr val="tx2"/>
                </a:solidFill>
                <a:effectLst/>
                <a:uLnTx/>
                <a:uFillTx/>
                <a:latin typeface="+mj-lt"/>
                <a:ea typeface="+mj-ea"/>
                <a:cs typeface="+mj-cs"/>
              </a:rPr>
              <a:t>The FA Youth Development Review</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
        <p:nvSpPr>
          <p:cNvPr id="18" name="Content Placeholder 2"/>
          <p:cNvSpPr txBox="1">
            <a:spLocks/>
          </p:cNvSpPr>
          <p:nvPr/>
        </p:nvSpPr>
        <p:spPr>
          <a:xfrm>
            <a:off x="288430" y="2909587"/>
            <a:ext cx="10844704" cy="978572"/>
          </a:xfrm>
          <a:prstGeom prst="rect">
            <a:avLst/>
          </a:prstGeom>
        </p:spPr>
        <p:txBody>
          <a:bodyPr/>
          <a:lstStyle/>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rPr>
              <a:t>Delivering Recommendation A and G – Format pathway and Relative age effect.</a:t>
            </a: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ppt_x"/>
                                          </p:val>
                                        </p:tav>
                                        <p:tav tm="100000">
                                          <p:val>
                                            <p:strVal val="#ppt_x"/>
                                          </p:val>
                                        </p:tav>
                                      </p:tavLst>
                                    </p:anim>
                                    <p:anim calcmode="lin" valueType="num">
                                      <p:cBhvr additive="base">
                                        <p:cTn id="18" dur="500" fill="hold"/>
                                        <p:tgtEl>
                                          <p:spTgt spid="1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 calcmode="lin" valueType="num">
                                      <p:cBhvr additive="base">
                                        <p:cTn id="21" dur="500" fill="hold"/>
                                        <p:tgtEl>
                                          <p:spTgt spid="18"/>
                                        </p:tgtEl>
                                        <p:attrNameLst>
                                          <p:attrName>ppt_x</p:attrName>
                                        </p:attrNameLst>
                                      </p:cBhvr>
                                      <p:tavLst>
                                        <p:tav tm="0">
                                          <p:val>
                                            <p:strVal val="#ppt_x"/>
                                          </p:val>
                                        </p:tav>
                                        <p:tav tm="100000">
                                          <p:val>
                                            <p:strVal val="#ppt_x"/>
                                          </p:val>
                                        </p:tav>
                                      </p:tavLst>
                                    </p:anim>
                                    <p:anim calcmode="lin" valueType="num">
                                      <p:cBhvr additive="base">
                                        <p:cTn id="22" dur="500" fill="hold"/>
                                        <p:tgtEl>
                                          <p:spTgt spid="18"/>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7"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477" y="1079847"/>
            <a:ext cx="10009112" cy="2123658"/>
          </a:xfrm>
          <a:prstGeom prst="rect">
            <a:avLst/>
          </a:prstGeom>
        </p:spPr>
        <p:txBody>
          <a:bodyPr wrap="square">
            <a:spAutoFit/>
          </a:bodyPr>
          <a:lstStyle/>
          <a:p>
            <a:r>
              <a:rPr lang="en-GB" sz="4400" b="1" dirty="0" smtClean="0">
                <a:solidFill>
                  <a:schemeClr val="tx2"/>
                </a:solidFill>
              </a:rPr>
              <a:t>“The difficulty lies not in the new ideas   </a:t>
            </a:r>
          </a:p>
          <a:p>
            <a:r>
              <a:rPr lang="en-GB" sz="4400" b="1" dirty="0" smtClean="0">
                <a:solidFill>
                  <a:schemeClr val="tx2"/>
                </a:solidFill>
              </a:rPr>
              <a:t>   but escaping from the old ones” </a:t>
            </a:r>
          </a:p>
          <a:p>
            <a:r>
              <a:rPr lang="en-GB" sz="4400" b="1" dirty="0" smtClean="0">
                <a:solidFill>
                  <a:schemeClr val="tx2"/>
                </a:solidFill>
              </a:rPr>
              <a:t>   (John Maynard Keynes) </a:t>
            </a:r>
            <a:endParaRPr lang="en-GB" sz="4400" b="1" dirty="0">
              <a:solidFill>
                <a:schemeClr val="tx2"/>
              </a:solidFill>
            </a:endParaRPr>
          </a:p>
        </p:txBody>
      </p:sp>
    </p:spTree>
  </p:cSld>
  <p:clrMapOvr>
    <a:masterClrMapping/>
  </p:clrMapOvr>
  <p:transition>
    <p:cover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844704" cy="4506136"/>
          </a:xfrm>
        </p:spPr>
        <p:txBody>
          <a:bodyPr>
            <a:normAutofit/>
          </a:bodyPr>
          <a:lstStyle/>
          <a:p>
            <a:pPr>
              <a:buNone/>
            </a:pPr>
            <a:r>
              <a:rPr lang="en-GB" sz="2400" dirty="0" smtClean="0">
                <a:solidFill>
                  <a:schemeClr val="tx2"/>
                </a:solidFill>
                <a:latin typeface="Arial" pitchFamily="34" charset="0"/>
                <a:cs typeface="Arial" pitchFamily="34" charset="0"/>
              </a:rPr>
              <a:t>1. To implement the revised player pathway.</a:t>
            </a:r>
          </a:p>
          <a:p>
            <a:pPr lvl="1"/>
            <a:r>
              <a:rPr lang="en-GB" sz="2400" dirty="0" smtClean="0">
                <a:solidFill>
                  <a:schemeClr val="tx2"/>
                </a:solidFill>
                <a:latin typeface="Arial" pitchFamily="34" charset="0"/>
                <a:cs typeface="Arial" pitchFamily="34" charset="0"/>
              </a:rPr>
              <a:t>5 v 5, 7 v 7, 9 v 9, 11 v 11</a:t>
            </a:r>
          </a:p>
          <a:p>
            <a:pPr>
              <a:buNone/>
            </a:pPr>
            <a:r>
              <a:rPr lang="en-GB" sz="2400" dirty="0" smtClean="0">
                <a:solidFill>
                  <a:schemeClr val="tx2"/>
                </a:solidFill>
                <a:latin typeface="Arial" pitchFamily="34" charset="0"/>
                <a:cs typeface="Arial" pitchFamily="34" charset="0"/>
              </a:rPr>
              <a:t>2. To implement a child-centred competition programme</a:t>
            </a:r>
          </a:p>
          <a:p>
            <a:pPr lvl="1"/>
            <a:r>
              <a:rPr lang="en-GB" sz="2400" dirty="0" smtClean="0">
                <a:solidFill>
                  <a:schemeClr val="tx2"/>
                </a:solidFill>
                <a:latin typeface="Arial" pitchFamily="34" charset="0"/>
                <a:cs typeface="Arial" pitchFamily="34" charset="0"/>
              </a:rPr>
              <a:t>Focus on development and enjoyment</a:t>
            </a:r>
          </a:p>
          <a:p>
            <a:pPr>
              <a:buNone/>
            </a:pPr>
            <a:r>
              <a:rPr lang="en-GB" sz="2400" dirty="0" smtClean="0">
                <a:solidFill>
                  <a:schemeClr val="tx2"/>
                </a:solidFill>
                <a:latin typeface="Arial" pitchFamily="34" charset="0"/>
                <a:cs typeface="Arial" pitchFamily="34" charset="0"/>
              </a:rPr>
              <a:t>3. To implement an intervention programme for Relative Age Effect</a:t>
            </a:r>
          </a:p>
          <a:p>
            <a:pPr lvl="1"/>
            <a:r>
              <a:rPr lang="en-GB" sz="2400" dirty="0" smtClean="0">
                <a:solidFill>
                  <a:schemeClr val="tx2"/>
                </a:solidFill>
                <a:latin typeface="Arial" pitchFamily="34" charset="0"/>
                <a:cs typeface="Arial" pitchFamily="34" charset="0"/>
              </a:rPr>
              <a:t>Retention of players in the game</a:t>
            </a: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Summary of Recommendations</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844704" cy="4506136"/>
          </a:xfrm>
        </p:spPr>
        <p:txBody>
          <a:bodyPr>
            <a:normAutofit/>
          </a:bodyPr>
          <a:lstStyle/>
          <a:p>
            <a:r>
              <a:rPr lang="en-GB" sz="2400" dirty="0" smtClean="0">
                <a:solidFill>
                  <a:schemeClr val="tx2"/>
                </a:solidFill>
                <a:latin typeface="Arial" pitchFamily="34" charset="0"/>
                <a:cs typeface="Arial" pitchFamily="34" charset="0"/>
              </a:rPr>
              <a:t>To implement a progressive, phased and developmental player pathway.</a:t>
            </a:r>
          </a:p>
          <a:p>
            <a:r>
              <a:rPr lang="en-GB" sz="2400" dirty="0" smtClean="0">
                <a:solidFill>
                  <a:schemeClr val="tx2"/>
                </a:solidFill>
                <a:latin typeface="Arial" pitchFamily="34" charset="0"/>
                <a:cs typeface="Arial" pitchFamily="34" charset="0"/>
              </a:rPr>
              <a:t>The value of small-sided games and flexibility for stakeholders is key to meet today’s societal demands.</a:t>
            </a:r>
          </a:p>
          <a:p>
            <a:r>
              <a:rPr lang="en-GB" sz="2400" dirty="0" smtClean="0">
                <a:solidFill>
                  <a:schemeClr val="tx2"/>
                </a:solidFill>
                <a:latin typeface="Arial" pitchFamily="34" charset="0"/>
                <a:cs typeface="Arial" pitchFamily="34" charset="0"/>
              </a:rPr>
              <a:t>To provide scope for CFA’s and other organisations to support transition points remains important for developing better players.</a:t>
            </a:r>
          </a:p>
          <a:p>
            <a:r>
              <a:rPr lang="en-GB" sz="2400" dirty="0" smtClean="0">
                <a:solidFill>
                  <a:schemeClr val="tx2"/>
                </a:solidFill>
                <a:latin typeface="Arial" pitchFamily="34" charset="0"/>
                <a:cs typeface="Arial" pitchFamily="34" charset="0"/>
              </a:rPr>
              <a:t>To implement a modern and cutting edge approach to competition that puts the learner at the heart.</a:t>
            </a:r>
          </a:p>
          <a:p>
            <a:r>
              <a:rPr lang="en-GB" sz="2400" dirty="0" smtClean="0">
                <a:solidFill>
                  <a:schemeClr val="tx2"/>
                </a:solidFill>
                <a:latin typeface="Arial" pitchFamily="34" charset="0"/>
                <a:cs typeface="Arial" pitchFamily="34" charset="0"/>
              </a:rPr>
              <a:t>Complement developments in coach education that offer a rich and authentic learning experience for players.</a:t>
            </a:r>
          </a:p>
          <a:p>
            <a:r>
              <a:rPr lang="en-GB" sz="2400" dirty="0" smtClean="0">
                <a:solidFill>
                  <a:schemeClr val="tx2"/>
                </a:solidFill>
                <a:latin typeface="Arial" pitchFamily="34" charset="0"/>
                <a:cs typeface="Arial" pitchFamily="34" charset="0"/>
              </a:rPr>
              <a:t>Harmonised by The Future Game, outlining key approaches to                  delivery.</a:t>
            </a: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Key Principles</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932" y="178247"/>
            <a:ext cx="10369868" cy="504014"/>
          </a:xfrm>
        </p:spPr>
        <p:txBody>
          <a:bodyPr>
            <a:noAutofit/>
          </a:bodyPr>
          <a:lstStyle/>
          <a:p>
            <a:pPr algn="l"/>
            <a:r>
              <a:rPr lang="en-GB" sz="3600" b="1" u="sng" dirty="0" smtClean="0">
                <a:solidFill>
                  <a:schemeClr val="tx2"/>
                </a:solidFill>
              </a:rPr>
              <a:t>Consultation and Research</a:t>
            </a:r>
            <a:endParaRPr lang="en-GB" sz="3600" b="1" u="sng" dirty="0">
              <a:solidFill>
                <a:schemeClr val="tx2"/>
              </a:solidFill>
            </a:endParaRPr>
          </a:p>
        </p:txBody>
      </p:sp>
      <p:sp>
        <p:nvSpPr>
          <p:cNvPr id="5" name="Content Placeholder 2"/>
          <p:cNvSpPr txBox="1">
            <a:spLocks/>
          </p:cNvSpPr>
          <p:nvPr/>
        </p:nvSpPr>
        <p:spPr>
          <a:xfrm>
            <a:off x="316933" y="389307"/>
            <a:ext cx="11205142" cy="4506122"/>
          </a:xfrm>
          <a:prstGeom prst="rect">
            <a:avLst/>
          </a:prstGeom>
        </p:spPr>
        <p:txBody>
          <a:bodyPr/>
          <a:lstStyle/>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16 Regional ‘Your Kids Your Say’ Roadshows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All eight County FA regions, inc. CFA CEO’s, CFA Football Development staff </a:t>
            </a:r>
          </a:p>
          <a:p>
            <a:pPr marL="342900" indent="-342900" defTabSz="457200" fontAlgn="base">
              <a:spcBef>
                <a:spcPct val="20000"/>
              </a:spcBef>
              <a:spcAft>
                <a:spcPct val="0"/>
              </a:spcAft>
              <a:buClr>
                <a:srgbClr val="ED1C24"/>
              </a:buClr>
              <a:defRPr/>
            </a:pPr>
            <a:r>
              <a:rPr lang="en-US" sz="2400" dirty="0" smtClean="0">
                <a:solidFill>
                  <a:schemeClr val="tx2"/>
                </a:solidFill>
                <a:latin typeface="Arial" pitchFamily="34" charset="0"/>
                <a:cs typeface="Arial" pitchFamily="34" charset="0"/>
              </a:rPr>
              <a:t>Over 300 Youth Leagues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Over 1,000 Youth Club Administrators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Over 4,000 volunteers and coaches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50 groups of 8-12 year old Children </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FA National and Regional coaches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Premier League and Football League Academy staff</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Academic books and research articles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Football experts and child development experts</a:t>
            </a:r>
          </a:p>
          <a:p>
            <a:pPr marL="342900" marR="0" lvl="0" indent="-342900" defTabSz="457200" rtl="0" eaLnBrk="1" fontAlgn="base" latinLnBrk="0" hangingPunct="1">
              <a:lnSpc>
                <a:spcPct val="100000"/>
              </a:lnSpc>
              <a:spcBef>
                <a:spcPct val="20000"/>
              </a:spcBef>
              <a:spcAft>
                <a:spcPct val="0"/>
              </a:spcAft>
              <a:buClr>
                <a:srgbClr val="ED1C24"/>
              </a:buClr>
              <a:buSzTx/>
              <a:tabLst/>
              <a:defRPr/>
            </a:pPr>
            <a:r>
              <a:rPr lang="en-US" sz="2400" dirty="0" smtClean="0">
                <a:solidFill>
                  <a:schemeClr val="tx2"/>
                </a:solidFill>
                <a:latin typeface="Arial" pitchFamily="34" charset="0"/>
                <a:cs typeface="Arial" pitchFamily="34" charset="0"/>
              </a:rPr>
              <a:t>Other European countries</a:t>
            </a:r>
          </a:p>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a:p>
            <a:pPr marL="342900" marR="0" lvl="0" indent="-342900" algn="l" defTabSz="457200" rtl="0" eaLnBrk="1" fontAlgn="base" latinLnBrk="0" hangingPunct="1">
              <a:lnSpc>
                <a:spcPct val="100000"/>
              </a:lnSpc>
              <a:spcBef>
                <a:spcPct val="20000"/>
              </a:spcBef>
              <a:spcAft>
                <a:spcPct val="0"/>
              </a:spcAft>
              <a:buClr>
                <a:srgbClr val="ED1C24"/>
              </a:buClr>
              <a:buSzTx/>
              <a:tabLst/>
              <a:defRPr/>
            </a:pPr>
            <a:endParaRPr lang="en-US" sz="2400" dirty="0" smtClean="0">
              <a:solidFill>
                <a:schemeClr val="tx2"/>
              </a:solidFill>
            </a:endParaRPr>
          </a:p>
        </p:txBody>
      </p:sp>
    </p:spTree>
  </p:cSld>
  <p:clrMapOvr>
    <a:masterClrMapping/>
  </p:clrMapOvr>
  <p:transition>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nvGraphicFramePr>
        <p:xfrm>
          <a:off x="1008510" y="679626"/>
          <a:ext cx="8593220" cy="5120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484664" cy="4794168"/>
          </a:xfrm>
        </p:spPr>
        <p:txBody>
          <a:bodyPr>
            <a:normAutofit/>
          </a:bodyPr>
          <a:lstStyle/>
          <a:p>
            <a:r>
              <a:rPr lang="en-GB" sz="2400" dirty="0" smtClean="0">
                <a:solidFill>
                  <a:schemeClr val="tx2"/>
                </a:solidFill>
                <a:latin typeface="Arial" pitchFamily="34" charset="0"/>
                <a:cs typeface="Arial" pitchFamily="34" charset="0"/>
              </a:rPr>
              <a:t>Execute clear and structured guidelines on the maximum number of players per team for youth football. </a:t>
            </a:r>
          </a:p>
          <a:p>
            <a:r>
              <a:rPr lang="en-GB" sz="2400" dirty="0" smtClean="0">
                <a:solidFill>
                  <a:schemeClr val="tx2"/>
                </a:solidFill>
                <a:latin typeface="Arial" pitchFamily="34" charset="0"/>
                <a:cs typeface="Arial" pitchFamily="34" charset="0"/>
              </a:rPr>
              <a:t>Implement a developmental process for ‘playing up’ at all age groups, supported by rules, to grow and retain participation.</a:t>
            </a:r>
          </a:p>
          <a:p>
            <a:r>
              <a:rPr lang="en-GB" sz="2400" dirty="0" smtClean="0">
                <a:solidFill>
                  <a:schemeClr val="tx2"/>
                </a:solidFill>
                <a:latin typeface="Arial" pitchFamily="34" charset="0"/>
                <a:cs typeface="Arial" pitchFamily="34" charset="0"/>
              </a:rPr>
              <a:t>Defined role for CFA’s to support transition to develop better players.</a:t>
            </a:r>
          </a:p>
          <a:p>
            <a:r>
              <a:rPr lang="en-GB" sz="2400" dirty="0" smtClean="0">
                <a:solidFill>
                  <a:schemeClr val="tx2"/>
                </a:solidFill>
                <a:latin typeface="Arial" pitchFamily="34" charset="0"/>
                <a:cs typeface="Arial" pitchFamily="34" charset="0"/>
              </a:rPr>
              <a:t>Guidelines for competition structures for U7 – U11 age groups.</a:t>
            </a:r>
          </a:p>
          <a:p>
            <a:r>
              <a:rPr lang="en-GB" sz="2400" dirty="0" smtClean="0">
                <a:solidFill>
                  <a:schemeClr val="tx2"/>
                </a:solidFill>
                <a:latin typeface="Arial" pitchFamily="34" charset="0"/>
                <a:cs typeface="Arial" pitchFamily="34" charset="0"/>
              </a:rPr>
              <a:t>Prohibit 8-month long seasons for U7-U11 children.</a:t>
            </a:r>
          </a:p>
          <a:p>
            <a:r>
              <a:rPr lang="en-GB" sz="2400" dirty="0" smtClean="0">
                <a:solidFill>
                  <a:schemeClr val="tx2"/>
                </a:solidFill>
                <a:latin typeface="Arial" pitchFamily="34" charset="0"/>
                <a:cs typeface="Arial" pitchFamily="34" charset="0"/>
              </a:rPr>
              <a:t>New approach to competitive football; delivering an educational model to support learning and development.</a:t>
            </a:r>
          </a:p>
          <a:p>
            <a:r>
              <a:rPr lang="en-GB" sz="2400" dirty="0" smtClean="0">
                <a:solidFill>
                  <a:schemeClr val="tx2"/>
                </a:solidFill>
                <a:latin typeface="Arial" pitchFamily="34" charset="0"/>
                <a:cs typeface="Arial" pitchFamily="34" charset="0"/>
              </a:rPr>
              <a:t>Increase participation by retaining more summer-born children.</a:t>
            </a:r>
          </a:p>
          <a:p>
            <a:r>
              <a:rPr lang="en-GB" sz="2400" dirty="0" smtClean="0">
                <a:solidFill>
                  <a:schemeClr val="tx2"/>
                </a:solidFill>
                <a:latin typeface="Arial" pitchFamily="34" charset="0"/>
                <a:cs typeface="Arial" pitchFamily="34" charset="0"/>
              </a:rPr>
              <a:t>Deliver against two key National Game Strategy outcomes.</a:t>
            </a: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Key Outcomes</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9" descr="BKGROUND SLVR LIONS.jpg"/>
          <p:cNvPicPr>
            <a:picLocks noChangeAspect="1"/>
          </p:cNvPicPr>
          <p:nvPr/>
        </p:nvPicPr>
        <p:blipFill>
          <a:blip r:embed="rId3" cstate="print"/>
          <a:srcRect/>
          <a:stretch>
            <a:fillRect/>
          </a:stretch>
        </p:blipFill>
        <p:spPr bwMode="auto">
          <a:xfrm>
            <a:off x="-1" y="0"/>
            <a:ext cx="11522075" cy="6480175"/>
          </a:xfrm>
          <a:prstGeom prst="rect">
            <a:avLst/>
          </a:prstGeom>
          <a:noFill/>
          <a:ln w="9525">
            <a:noFill/>
            <a:miter lim="800000"/>
            <a:headEnd/>
            <a:tailEnd/>
          </a:ln>
        </p:spPr>
      </p:pic>
      <p:graphicFrame>
        <p:nvGraphicFramePr>
          <p:cNvPr id="4" name="Table 3"/>
          <p:cNvGraphicFramePr>
            <a:graphicFrameLocks noGrp="1"/>
          </p:cNvGraphicFramePr>
          <p:nvPr/>
        </p:nvGraphicFramePr>
        <p:xfrm>
          <a:off x="288429" y="935831"/>
          <a:ext cx="11060729" cy="4908819"/>
        </p:xfrm>
        <a:graphic>
          <a:graphicData uri="http://schemas.openxmlformats.org/drawingml/2006/table">
            <a:tbl>
              <a:tblPr firstRow="1" bandRow="1">
                <a:tableStyleId>{5C22544A-7EE6-4342-B048-85BDC9FD1C3A}</a:tableStyleId>
              </a:tblPr>
              <a:tblGrid>
                <a:gridCol w="1202992"/>
                <a:gridCol w="3953081"/>
                <a:gridCol w="1800200"/>
                <a:gridCol w="2016224"/>
                <a:gridCol w="2088232"/>
              </a:tblGrid>
              <a:tr h="350409">
                <a:tc>
                  <a:txBody>
                    <a:bodyPr/>
                    <a:lstStyle/>
                    <a:p>
                      <a:pPr algn="ctr"/>
                      <a:r>
                        <a:rPr lang="en-GB" sz="1700" dirty="0" smtClean="0"/>
                        <a:t>Age </a:t>
                      </a:r>
                      <a:endParaRPr lang="en-GB" sz="1700" dirty="0"/>
                    </a:p>
                  </a:txBody>
                  <a:tcPr marL="115221" marR="115221" marT="43201" marB="43201"/>
                </a:tc>
                <a:tc>
                  <a:txBody>
                    <a:bodyPr/>
                    <a:lstStyle/>
                    <a:p>
                      <a:pPr algn="ctr" fontAlgn="b"/>
                      <a:r>
                        <a:rPr lang="en-GB" sz="1700" u="none" strike="noStrike" dirty="0" smtClean="0"/>
                        <a:t>Format (maximum format but can play smaller numbers)</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1" i="0" u="none" strike="noStrike" dirty="0" smtClean="0">
                          <a:solidFill>
                            <a:schemeClr val="bg1"/>
                          </a:solidFill>
                          <a:latin typeface="Calibri"/>
                        </a:rPr>
                        <a:t>Ball</a:t>
                      </a:r>
                      <a:r>
                        <a:rPr lang="en-GB" sz="1700" b="1" i="0" u="none" strike="noStrike" baseline="0" dirty="0" smtClean="0">
                          <a:solidFill>
                            <a:schemeClr val="bg1"/>
                          </a:solidFill>
                          <a:latin typeface="Calibri"/>
                        </a:rPr>
                        <a:t> Size</a:t>
                      </a:r>
                      <a:endParaRPr lang="en-GB" sz="1700" b="1" i="0" u="none" strike="noStrike" dirty="0">
                        <a:solidFill>
                          <a:schemeClr val="bg1"/>
                        </a:solidFill>
                        <a:latin typeface="Calibri"/>
                      </a:endParaRPr>
                    </a:p>
                  </a:txBody>
                  <a:tcPr marL="12002" marR="12002" marT="9000" marB="0" anchor="b"/>
                </a:tc>
                <a:tc>
                  <a:txBody>
                    <a:bodyPr/>
                    <a:lstStyle/>
                    <a:p>
                      <a:pPr algn="ctr" fontAlgn="b"/>
                      <a:r>
                        <a:rPr lang="en-GB" sz="1700" u="none" strike="noStrike" dirty="0"/>
                        <a:t>Pitch </a:t>
                      </a:r>
                      <a:r>
                        <a:rPr lang="en-GB" sz="1700" u="none" strike="noStrike" dirty="0" smtClean="0"/>
                        <a:t>Size </a:t>
                      </a:r>
                    </a:p>
                    <a:p>
                      <a:pPr algn="ctr" fontAlgn="b"/>
                      <a:r>
                        <a:rPr lang="en-GB" sz="1700" u="none" strike="noStrike" dirty="0" smtClean="0"/>
                        <a:t>(yards)</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Maximum Goal Size (feet)</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U7</a:t>
                      </a:r>
                    </a:p>
                  </a:txBody>
                  <a:tcPr marL="115221" marR="115221" marT="43201" marB="43201"/>
                </a:tc>
                <a:tc>
                  <a:txBody>
                    <a:bodyPr/>
                    <a:lstStyle/>
                    <a:p>
                      <a:pPr algn="ctr" fontAlgn="b"/>
                      <a:r>
                        <a:rPr lang="en-GB" sz="1700" u="none" strike="noStrike" dirty="0" smtClean="0"/>
                        <a:t>5 v 5</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3</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a:t>30x20 to 40x30</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12 x 6</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U8</a:t>
                      </a:r>
                      <a:endParaRPr lang="en-GB" sz="1700" dirty="0"/>
                    </a:p>
                  </a:txBody>
                  <a:tcPr marL="115221" marR="115221" marT="43201" marB="43201"/>
                </a:tc>
                <a:tc>
                  <a:txBody>
                    <a:bodyPr/>
                    <a:lstStyle/>
                    <a:p>
                      <a:pPr algn="ctr" fontAlgn="b"/>
                      <a:r>
                        <a:rPr lang="en-GB" sz="1700" u="none" strike="noStrike" dirty="0" smtClean="0"/>
                        <a:t>5 v 5</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3</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a:t>30x20 to 40x30</a:t>
                      </a:r>
                      <a:endParaRPr lang="en-GB" sz="1700" b="1" i="0" u="none" strike="noStrike">
                        <a:solidFill>
                          <a:srgbClr val="003B8A"/>
                        </a:solidFill>
                        <a:latin typeface="Calibri"/>
                      </a:endParaRPr>
                    </a:p>
                  </a:txBody>
                  <a:tcPr marL="12002" marR="12002" marT="9000" marB="0" anchor="b"/>
                </a:tc>
                <a:tc>
                  <a:txBody>
                    <a:bodyPr/>
                    <a:lstStyle/>
                    <a:p>
                      <a:pPr algn="ctr" fontAlgn="b"/>
                      <a:r>
                        <a:rPr lang="en-GB" sz="1700" u="none" strike="noStrike" dirty="0" smtClean="0"/>
                        <a:t>12 x 6</a:t>
                      </a:r>
                      <a:endParaRPr lang="en-GB" sz="1700" b="0" i="0" u="none" strike="noStrike" dirty="0" smtClean="0">
                        <a:solidFill>
                          <a:schemeClr val="tx1"/>
                        </a:solidFill>
                        <a:latin typeface="Calibri"/>
                      </a:endParaRPr>
                    </a:p>
                  </a:txBody>
                  <a:tcPr marL="12002" marR="12002" marT="9000" marB="0" anchor="b"/>
                </a:tc>
              </a:tr>
              <a:tr h="350409">
                <a:tc>
                  <a:txBody>
                    <a:bodyPr/>
                    <a:lstStyle/>
                    <a:p>
                      <a:pPr algn="ctr"/>
                      <a:r>
                        <a:rPr lang="en-GB" sz="1700" dirty="0" smtClean="0"/>
                        <a:t>U9</a:t>
                      </a:r>
                      <a:endParaRPr lang="en-GB" sz="1700" dirty="0"/>
                    </a:p>
                  </a:txBody>
                  <a:tcPr marL="115221" marR="115221" marT="43201" marB="43201"/>
                </a:tc>
                <a:tc>
                  <a:txBody>
                    <a:bodyPr/>
                    <a:lstStyle/>
                    <a:p>
                      <a:pPr algn="ctr" fontAlgn="b"/>
                      <a:r>
                        <a:rPr lang="en-GB" sz="1700" u="none" strike="noStrike" dirty="0" smtClean="0"/>
                        <a:t>7</a:t>
                      </a:r>
                      <a:r>
                        <a:rPr lang="en-GB" sz="1700" u="none" strike="noStrike" baseline="0" dirty="0" smtClean="0"/>
                        <a:t> v 7</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3</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smtClean="0"/>
                        <a:t>50x30 to 60x40</a:t>
                      </a:r>
                      <a:endParaRPr lang="en-GB" sz="1700" b="1" i="0" u="none" strike="noStrike" dirty="0">
                        <a:solidFill>
                          <a:srgbClr val="003B8A"/>
                        </a:solidFill>
                        <a:latin typeface="+mn-lt"/>
                      </a:endParaRPr>
                    </a:p>
                  </a:txBody>
                  <a:tcPr marL="12002" marR="12002" marT="9000" marB="0" anchor="b"/>
                </a:tc>
                <a:tc>
                  <a:txBody>
                    <a:bodyPr/>
                    <a:lstStyle/>
                    <a:p>
                      <a:pPr algn="ctr" fontAlgn="b"/>
                      <a:r>
                        <a:rPr lang="en-GB" sz="1700" u="none" strike="noStrike" dirty="0" smtClean="0"/>
                        <a:t>12 x 6</a:t>
                      </a:r>
                      <a:endParaRPr lang="en-GB" sz="1700" b="0" i="0" u="none" strike="noStrike" dirty="0">
                        <a:solidFill>
                          <a:schemeClr val="tx1"/>
                        </a:solidFill>
                        <a:latin typeface="+mn-lt"/>
                      </a:endParaRPr>
                    </a:p>
                  </a:txBody>
                  <a:tcPr marL="12002" marR="12002" marT="9000" marB="0" anchor="b"/>
                </a:tc>
              </a:tr>
              <a:tr h="350409">
                <a:tc>
                  <a:txBody>
                    <a:bodyPr/>
                    <a:lstStyle/>
                    <a:p>
                      <a:pPr algn="ctr"/>
                      <a:r>
                        <a:rPr lang="en-GB" sz="1700" dirty="0" smtClean="0"/>
                        <a:t>U10</a:t>
                      </a:r>
                      <a:endParaRPr lang="en-GB" sz="1700" dirty="0"/>
                    </a:p>
                  </a:txBody>
                  <a:tcPr marL="115221" marR="115221" marT="43201" marB="43201"/>
                </a:tc>
                <a:tc>
                  <a:txBody>
                    <a:bodyPr/>
                    <a:lstStyle/>
                    <a:p>
                      <a:pPr algn="ctr" fontAlgn="b"/>
                      <a:r>
                        <a:rPr lang="en-GB" sz="1700" u="none" strike="noStrike" dirty="0" smtClean="0"/>
                        <a:t>7 v 7</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4</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a:t>50x30 to 60x40</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12 x 6</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U11</a:t>
                      </a:r>
                      <a:endParaRPr lang="en-GB" sz="1700" dirty="0"/>
                    </a:p>
                  </a:txBody>
                  <a:tcPr marL="115221" marR="115221" marT="43201" marB="43201"/>
                </a:tc>
                <a:tc>
                  <a:txBody>
                    <a:bodyPr/>
                    <a:lstStyle/>
                    <a:p>
                      <a:pPr algn="ctr" fontAlgn="b"/>
                      <a:r>
                        <a:rPr lang="en-GB" sz="1700" u="none" strike="noStrike" dirty="0" smtClean="0"/>
                        <a:t>9 v 9 </a:t>
                      </a:r>
                    </a:p>
                    <a:p>
                      <a:pPr algn="ctr" fontAlgn="b"/>
                      <a:r>
                        <a:rPr lang="en-GB" sz="1700" u="none" strike="noStrike" dirty="0" smtClean="0"/>
                        <a:t>(Primary Schools</a:t>
                      </a:r>
                      <a:r>
                        <a:rPr lang="en-GB" sz="1700" u="none" strike="noStrike" baseline="0" dirty="0" smtClean="0"/>
                        <a:t> 7 v 7)</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4</a:t>
                      </a:r>
                    </a:p>
                    <a:p>
                      <a:pPr algn="ctr" fontAlgn="b"/>
                      <a:r>
                        <a:rPr lang="en-GB" sz="1700" b="0" i="0" u="none" strike="noStrike" dirty="0" smtClean="0">
                          <a:solidFill>
                            <a:schemeClr val="tx1"/>
                          </a:solidFill>
                          <a:latin typeface="Calibri"/>
                        </a:rPr>
                        <a:t>(4)</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smtClean="0"/>
                        <a:t>70x40 to 80x50</a:t>
                      </a:r>
                    </a:p>
                    <a:p>
                      <a:pPr marL="0" marR="0" indent="0" algn="ctr" defTabSz="914400" rtl="0" eaLnBrk="1" fontAlgn="b" latinLnBrk="0" hangingPunct="1">
                        <a:lnSpc>
                          <a:spcPct val="100000"/>
                        </a:lnSpc>
                        <a:spcBef>
                          <a:spcPts val="0"/>
                        </a:spcBef>
                        <a:spcAft>
                          <a:spcPts val="0"/>
                        </a:spcAft>
                        <a:buClrTx/>
                        <a:buSzTx/>
                        <a:buFontTx/>
                        <a:buNone/>
                        <a:tabLst/>
                        <a:defRPr/>
                      </a:pPr>
                      <a:r>
                        <a:rPr lang="en-GB" sz="1700" u="none" strike="noStrike" dirty="0" smtClean="0"/>
                        <a:t>(50x30 to 60x40)</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16 x 7 to 21 x 7</a:t>
                      </a:r>
                    </a:p>
                    <a:p>
                      <a:pPr algn="ctr" fontAlgn="b"/>
                      <a:r>
                        <a:rPr lang="en-GB" sz="1700" b="0" i="0" u="none" strike="noStrike" dirty="0" smtClean="0">
                          <a:solidFill>
                            <a:schemeClr val="tx1"/>
                          </a:solidFill>
                          <a:latin typeface="Calibri"/>
                        </a:rPr>
                        <a:t>(12 x 6)</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U12</a:t>
                      </a:r>
                      <a:endParaRPr lang="en-GB" sz="1700" dirty="0"/>
                    </a:p>
                  </a:txBody>
                  <a:tcPr marL="115221" marR="115221" marT="43201" marB="43201"/>
                </a:tc>
                <a:tc>
                  <a:txBody>
                    <a:bodyPr/>
                    <a:lstStyle/>
                    <a:p>
                      <a:pPr algn="ctr" fontAlgn="b"/>
                      <a:r>
                        <a:rPr lang="en-GB" sz="1700" u="none" strike="noStrike" dirty="0" smtClean="0"/>
                        <a:t>9 v 9</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4</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a:t>70x40 to 80x50</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16 x 7 to 21 x 7</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U13</a:t>
                      </a:r>
                      <a:endParaRPr lang="en-GB" sz="1700" dirty="0"/>
                    </a:p>
                  </a:txBody>
                  <a:tcPr marL="115221" marR="115221" marT="43201" marB="43201"/>
                </a:tc>
                <a:tc>
                  <a:txBody>
                    <a:bodyPr/>
                    <a:lstStyle/>
                    <a:p>
                      <a:pPr algn="ctr" fontAlgn="b"/>
                      <a:r>
                        <a:rPr lang="en-GB" sz="1700" b="0" i="0" u="none" strike="noStrike" dirty="0" smtClean="0">
                          <a:solidFill>
                            <a:schemeClr val="dk1"/>
                          </a:solidFill>
                          <a:latin typeface="+mn-lt"/>
                        </a:rPr>
                        <a:t>9 v 9 or 11</a:t>
                      </a:r>
                      <a:r>
                        <a:rPr lang="en-GB" sz="1700" b="0" i="0" u="none" strike="noStrike" baseline="0" dirty="0" smtClean="0">
                          <a:solidFill>
                            <a:schemeClr val="dk1"/>
                          </a:solidFill>
                          <a:latin typeface="+mn-lt"/>
                        </a:rPr>
                        <a:t> v 11</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4</a:t>
                      </a:r>
                      <a:endParaRPr lang="en-GB" sz="1700" b="0" i="0" u="none" strike="noStrike" dirty="0">
                        <a:solidFill>
                          <a:schemeClr val="tx1"/>
                        </a:solidFill>
                        <a:latin typeface="Calibri"/>
                      </a:endParaRPr>
                    </a:p>
                  </a:txBody>
                  <a:tcPr marL="12002" marR="12002" marT="9000"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GB" sz="1700" u="none" strike="noStrike" dirty="0" smtClean="0"/>
                        <a:t>90x50 to 100x60</a:t>
                      </a:r>
                      <a:endParaRPr lang="en-GB" sz="1700" b="1" i="0" u="none" strike="noStrike" dirty="0" smtClean="0">
                        <a:solidFill>
                          <a:srgbClr val="003B8A"/>
                        </a:solidFill>
                        <a:latin typeface="+mn-lt"/>
                      </a:endParaRPr>
                    </a:p>
                  </a:txBody>
                  <a:tcPr marL="12002" marR="12002" marT="9000" marB="0" anchor="b"/>
                </a:tc>
                <a:tc>
                  <a:txBody>
                    <a:bodyPr/>
                    <a:lstStyle/>
                    <a:p>
                      <a:pPr algn="ctr" fontAlgn="b"/>
                      <a:r>
                        <a:rPr lang="en-GB" sz="1700" u="none" strike="noStrike" dirty="0" smtClean="0"/>
                        <a:t>21 x 7 to 24 x 8</a:t>
                      </a:r>
                      <a:endParaRPr lang="en-GB" sz="1700" b="0" i="0" u="none" strike="noStrike" dirty="0">
                        <a:solidFill>
                          <a:schemeClr val="tx1"/>
                        </a:solidFill>
                        <a:latin typeface="+mn-lt"/>
                      </a:endParaRPr>
                    </a:p>
                  </a:txBody>
                  <a:tcPr marL="12002" marR="12002" marT="9000" marB="0" anchor="b"/>
                </a:tc>
              </a:tr>
              <a:tr h="350409">
                <a:tc>
                  <a:txBody>
                    <a:bodyPr/>
                    <a:lstStyle/>
                    <a:p>
                      <a:pPr algn="ctr"/>
                      <a:r>
                        <a:rPr lang="en-GB" sz="1700" dirty="0" smtClean="0"/>
                        <a:t>U14</a:t>
                      </a:r>
                      <a:endParaRPr lang="en-GB" sz="1700" dirty="0"/>
                    </a:p>
                  </a:txBody>
                  <a:tcPr marL="115221" marR="115221" marT="43201" marB="43201"/>
                </a:tc>
                <a:tc>
                  <a:txBody>
                    <a:bodyPr/>
                    <a:lstStyle/>
                    <a:p>
                      <a:pPr algn="ctr" fontAlgn="b"/>
                      <a:r>
                        <a:rPr lang="en-GB" sz="1700" b="0" i="0" u="none" strike="noStrike" dirty="0" smtClean="0">
                          <a:solidFill>
                            <a:schemeClr val="dk1"/>
                          </a:solidFill>
                          <a:latin typeface="+mn-lt"/>
                        </a:rPr>
                        <a:t>9 v 9 or 11</a:t>
                      </a:r>
                      <a:r>
                        <a:rPr lang="en-GB" sz="1700" b="0" i="0" u="none" strike="noStrike" baseline="0" dirty="0" smtClean="0">
                          <a:solidFill>
                            <a:schemeClr val="dk1"/>
                          </a:solidFill>
                          <a:latin typeface="+mn-lt"/>
                        </a:rPr>
                        <a:t> v 11</a:t>
                      </a:r>
                      <a:endParaRPr lang="en-GB" sz="1700" b="1" i="0" u="none" strike="noStrike" dirty="0">
                        <a:solidFill>
                          <a:srgbClr val="003B8A"/>
                        </a:solidFill>
                        <a:latin typeface="+mn-lt"/>
                      </a:endParaRPr>
                    </a:p>
                  </a:txBody>
                  <a:tcPr marL="12002" marR="12002" marT="9000" marB="0" anchor="b"/>
                </a:tc>
                <a:tc>
                  <a:txBody>
                    <a:bodyPr/>
                    <a:lstStyle/>
                    <a:p>
                      <a:pPr algn="ctr" fontAlgn="b"/>
                      <a:r>
                        <a:rPr lang="en-GB" sz="1700" b="0" i="0" u="none" strike="noStrike" dirty="0" smtClean="0">
                          <a:solidFill>
                            <a:schemeClr val="tx1"/>
                          </a:solidFill>
                          <a:latin typeface="Calibri"/>
                        </a:rPr>
                        <a:t>4</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a:t>90x50 to </a:t>
                      </a:r>
                      <a:r>
                        <a:rPr lang="en-GB" sz="1700" u="none" strike="noStrike" dirty="0" smtClean="0"/>
                        <a:t>100x60</a:t>
                      </a:r>
                      <a:endParaRPr lang="en-GB" sz="1700" b="1" i="0" u="none" strike="noStrike" dirty="0">
                        <a:solidFill>
                          <a:srgbClr val="003B8A"/>
                        </a:solidFill>
                        <a:latin typeface="Calibri"/>
                      </a:endParaRPr>
                    </a:p>
                  </a:txBody>
                  <a:tcPr marL="12002" marR="12002" marT="9000" marB="0" anchor="b"/>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700" u="none" strike="noStrike" dirty="0" smtClean="0"/>
                        <a:t>21 x 7 to 24 x 8</a:t>
                      </a:r>
                      <a:endParaRPr lang="en-GB" sz="1700" b="0" i="0" u="none" strike="noStrike" dirty="0" smtClean="0">
                        <a:solidFill>
                          <a:schemeClr val="tx1"/>
                        </a:solidFill>
                        <a:latin typeface="+mn-lt"/>
                      </a:endParaRPr>
                    </a:p>
                  </a:txBody>
                  <a:tcPr marL="12002" marR="12002" marT="9000" marB="0" anchor="b"/>
                </a:tc>
              </a:tr>
              <a:tr h="350409">
                <a:tc>
                  <a:txBody>
                    <a:bodyPr/>
                    <a:lstStyle/>
                    <a:p>
                      <a:pPr algn="ctr"/>
                      <a:r>
                        <a:rPr lang="en-GB" sz="1700" dirty="0" smtClean="0"/>
                        <a:t>U15</a:t>
                      </a:r>
                      <a:endParaRPr lang="en-GB" sz="1700" dirty="0"/>
                    </a:p>
                  </a:txBody>
                  <a:tcPr marL="115221" marR="115221" marT="43201" marB="43201"/>
                </a:tc>
                <a:tc>
                  <a:txBody>
                    <a:bodyPr/>
                    <a:lstStyle/>
                    <a:p>
                      <a:pPr algn="ctr" fontAlgn="b"/>
                      <a:r>
                        <a:rPr lang="en-GB" sz="1700" b="0" i="0" u="none" strike="noStrike" dirty="0" smtClean="0">
                          <a:solidFill>
                            <a:schemeClr val="dk1"/>
                          </a:solidFill>
                          <a:latin typeface="+mn-lt"/>
                        </a:rPr>
                        <a:t>9 v 9 or 11</a:t>
                      </a:r>
                      <a:r>
                        <a:rPr lang="en-GB" sz="1700" b="0" i="0" u="none" strike="noStrike" baseline="0" dirty="0" smtClean="0">
                          <a:solidFill>
                            <a:schemeClr val="dk1"/>
                          </a:solidFill>
                          <a:latin typeface="+mn-lt"/>
                        </a:rPr>
                        <a:t> v 11</a:t>
                      </a:r>
                      <a:endParaRPr lang="en-GB" sz="1700" b="1" i="0" u="none" strike="noStrike" dirty="0">
                        <a:solidFill>
                          <a:srgbClr val="003B8A"/>
                        </a:solidFill>
                        <a:latin typeface="+mn-lt"/>
                      </a:endParaRPr>
                    </a:p>
                  </a:txBody>
                  <a:tcPr marL="12002" marR="12002" marT="9000" marB="0" anchor="b"/>
                </a:tc>
                <a:tc>
                  <a:txBody>
                    <a:bodyPr/>
                    <a:lstStyle/>
                    <a:p>
                      <a:pPr algn="ctr" fontAlgn="b"/>
                      <a:r>
                        <a:rPr lang="en-GB" sz="1700" b="0" i="0" u="none" strike="noStrike" dirty="0" smtClean="0">
                          <a:solidFill>
                            <a:schemeClr val="tx1"/>
                          </a:solidFill>
                          <a:latin typeface="Calibri"/>
                        </a:rPr>
                        <a:t>5</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smtClean="0"/>
                        <a:t>90x50 to 110x70</a:t>
                      </a:r>
                      <a:endParaRPr lang="en-GB" sz="1700" b="1" i="0" u="none" strike="noStrike" dirty="0">
                        <a:solidFill>
                          <a:srgbClr val="003B8A"/>
                        </a:solidFill>
                        <a:latin typeface="+mn-lt"/>
                      </a:endParaRPr>
                    </a:p>
                  </a:txBody>
                  <a:tcPr marL="12002" marR="12002" marT="9000" marB="0" anchor="b"/>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700" u="none" strike="noStrike" dirty="0" smtClean="0"/>
                        <a:t>24 x 8</a:t>
                      </a:r>
                      <a:endParaRPr lang="en-GB" sz="1700" b="0" i="0" u="none" strike="noStrike" dirty="0" smtClean="0">
                        <a:solidFill>
                          <a:schemeClr val="tx1"/>
                        </a:solidFill>
                        <a:latin typeface="+mn-lt"/>
                      </a:endParaRPr>
                    </a:p>
                  </a:txBody>
                  <a:tcPr marL="12002" marR="12002" marT="9000" marB="0" anchor="b"/>
                </a:tc>
              </a:tr>
              <a:tr h="350409">
                <a:tc>
                  <a:txBody>
                    <a:bodyPr/>
                    <a:lstStyle/>
                    <a:p>
                      <a:pPr algn="ctr"/>
                      <a:r>
                        <a:rPr lang="en-GB" sz="1700" dirty="0" smtClean="0"/>
                        <a:t>U16</a:t>
                      </a:r>
                      <a:endParaRPr lang="en-GB" sz="1700" dirty="0"/>
                    </a:p>
                  </a:txBody>
                  <a:tcPr marL="115221" marR="115221" marT="43201" marB="43201"/>
                </a:tc>
                <a:tc>
                  <a:txBody>
                    <a:bodyPr/>
                    <a:lstStyle/>
                    <a:p>
                      <a:pPr algn="ctr" fontAlgn="b"/>
                      <a:r>
                        <a:rPr lang="en-GB" sz="1700" b="0" i="0" u="none" strike="noStrike" dirty="0" smtClean="0">
                          <a:solidFill>
                            <a:schemeClr val="dk1"/>
                          </a:solidFill>
                          <a:latin typeface="+mn-lt"/>
                        </a:rPr>
                        <a:t>9 v 9 or 11</a:t>
                      </a:r>
                      <a:r>
                        <a:rPr lang="en-GB" sz="1700" b="0" i="0" u="none" strike="noStrike" baseline="0" dirty="0" smtClean="0">
                          <a:solidFill>
                            <a:schemeClr val="dk1"/>
                          </a:solidFill>
                          <a:latin typeface="+mn-lt"/>
                        </a:rPr>
                        <a:t> v 11</a:t>
                      </a:r>
                      <a:endParaRPr lang="en-GB" sz="1700" b="1" i="0" u="none" strike="noStrike" dirty="0">
                        <a:solidFill>
                          <a:srgbClr val="003B8A"/>
                        </a:solidFill>
                        <a:latin typeface="+mn-lt"/>
                      </a:endParaRPr>
                    </a:p>
                  </a:txBody>
                  <a:tcPr marL="12002" marR="12002" marT="9000" marB="0" anchor="b"/>
                </a:tc>
                <a:tc>
                  <a:txBody>
                    <a:bodyPr/>
                    <a:lstStyle/>
                    <a:p>
                      <a:pPr algn="ctr" fontAlgn="b"/>
                      <a:r>
                        <a:rPr lang="en-GB" sz="1700" b="0" i="0" u="none" strike="noStrike" dirty="0" smtClean="0">
                          <a:solidFill>
                            <a:schemeClr val="tx1"/>
                          </a:solidFill>
                          <a:latin typeface="Calibri"/>
                        </a:rPr>
                        <a:t>5</a:t>
                      </a:r>
                      <a:endParaRPr lang="en-GB" sz="1700" b="0" i="0" u="none" strike="noStrike" dirty="0">
                        <a:solidFill>
                          <a:schemeClr val="tx1"/>
                        </a:solidFill>
                        <a:latin typeface="Calibri"/>
                      </a:endParaRPr>
                    </a:p>
                  </a:txBody>
                  <a:tcPr marL="12002" marR="12002" marT="9000" marB="0" anchor="b"/>
                </a:tc>
                <a:tc>
                  <a:txBody>
                    <a:bodyPr/>
                    <a:lstStyle/>
                    <a:p>
                      <a:pPr algn="ctr" fontAlgn="b"/>
                      <a:r>
                        <a:rPr lang="en-GB" sz="1700" u="none" strike="noStrike" dirty="0"/>
                        <a:t>90x50 to </a:t>
                      </a:r>
                      <a:r>
                        <a:rPr lang="en-GB" sz="1700" u="none" strike="noStrike" dirty="0" smtClean="0"/>
                        <a:t>110x70</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u="none" strike="noStrike" dirty="0" smtClean="0"/>
                        <a:t>24 x 8</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U17</a:t>
                      </a:r>
                      <a:endParaRPr lang="en-GB" sz="1700" dirty="0"/>
                    </a:p>
                  </a:txBody>
                  <a:tcPr marL="115221" marR="115221" marT="43201" marB="43201"/>
                </a:tc>
                <a:tc>
                  <a:txBody>
                    <a:bodyPr/>
                    <a:lstStyle/>
                    <a:p>
                      <a:pPr algn="ctr" fontAlgn="b"/>
                      <a:r>
                        <a:rPr lang="en-GB" sz="1700" u="none" strike="noStrike" dirty="0" smtClean="0"/>
                        <a:t>11 v 11</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5</a:t>
                      </a:r>
                      <a:endParaRPr lang="en-GB" sz="1700" b="0" i="0" u="none" strike="noStrike" dirty="0">
                        <a:solidFill>
                          <a:schemeClr val="tx1"/>
                        </a:solidFill>
                        <a:latin typeface="Calibri"/>
                      </a:endParaRPr>
                    </a:p>
                  </a:txBody>
                  <a:tcPr marL="12002" marR="12002" marT="9000" marB="0" anchor="b"/>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700" u="none" strike="noStrike" dirty="0" smtClean="0"/>
                        <a:t>90x50 to 110x70</a:t>
                      </a:r>
                      <a:endParaRPr lang="en-GB" sz="1700" b="1" i="0" u="none" strike="noStrike" dirty="0" smtClean="0">
                        <a:solidFill>
                          <a:srgbClr val="003B8A"/>
                        </a:solidFill>
                        <a:latin typeface="+mn-lt"/>
                      </a:endParaRPr>
                    </a:p>
                  </a:txBody>
                  <a:tcPr marL="12002" marR="12002" marT="9000" marB="0" anchor="b"/>
                </a:tc>
                <a:tc>
                  <a:txBody>
                    <a:bodyPr/>
                    <a:lstStyle/>
                    <a:p>
                      <a:pPr algn="ctr" fontAlgn="b"/>
                      <a:r>
                        <a:rPr lang="en-GB" sz="1700" b="0" i="0" u="none" strike="noStrike" dirty="0" smtClean="0">
                          <a:solidFill>
                            <a:schemeClr val="tx1"/>
                          </a:solidFill>
                          <a:latin typeface="Calibri"/>
                        </a:rPr>
                        <a:t>24 x 8</a:t>
                      </a:r>
                      <a:endParaRPr lang="en-GB" sz="1700" b="0" i="0" u="none" strike="noStrike" dirty="0">
                        <a:solidFill>
                          <a:schemeClr val="tx1"/>
                        </a:solidFill>
                        <a:latin typeface="Calibri"/>
                      </a:endParaRPr>
                    </a:p>
                  </a:txBody>
                  <a:tcPr marL="12002" marR="12002" marT="9000" marB="0" anchor="b"/>
                </a:tc>
              </a:tr>
              <a:tr h="350409">
                <a:tc>
                  <a:txBody>
                    <a:bodyPr/>
                    <a:lstStyle/>
                    <a:p>
                      <a:pPr algn="ctr"/>
                      <a:r>
                        <a:rPr lang="en-GB" sz="1700" dirty="0" smtClean="0"/>
                        <a:t>U18</a:t>
                      </a:r>
                      <a:endParaRPr lang="en-GB" sz="1700" dirty="0"/>
                    </a:p>
                  </a:txBody>
                  <a:tcPr marL="115221" marR="115221" marT="43201" marB="43201"/>
                </a:tc>
                <a:tc>
                  <a:txBody>
                    <a:bodyPr/>
                    <a:lstStyle/>
                    <a:p>
                      <a:pPr algn="ctr" fontAlgn="b"/>
                      <a:r>
                        <a:rPr lang="en-GB" sz="1700" u="none" strike="noStrike" dirty="0" smtClean="0"/>
                        <a:t>11 v 11</a:t>
                      </a:r>
                      <a:endParaRPr lang="en-GB" sz="1700" b="1" i="0" u="none" strike="noStrike" dirty="0">
                        <a:solidFill>
                          <a:srgbClr val="003B8A"/>
                        </a:solidFill>
                        <a:latin typeface="Calibri"/>
                      </a:endParaRPr>
                    </a:p>
                  </a:txBody>
                  <a:tcPr marL="12002" marR="12002" marT="9000" marB="0" anchor="b"/>
                </a:tc>
                <a:tc>
                  <a:txBody>
                    <a:bodyPr/>
                    <a:lstStyle/>
                    <a:p>
                      <a:pPr algn="ctr" fontAlgn="b"/>
                      <a:r>
                        <a:rPr lang="en-GB" sz="1700" b="0" i="0" u="none" strike="noStrike" dirty="0" smtClean="0">
                          <a:solidFill>
                            <a:schemeClr val="tx1"/>
                          </a:solidFill>
                          <a:latin typeface="Calibri"/>
                        </a:rPr>
                        <a:t>5</a:t>
                      </a:r>
                      <a:endParaRPr lang="en-GB" sz="1700" b="0" i="0" u="none" strike="noStrike" dirty="0">
                        <a:solidFill>
                          <a:schemeClr val="tx1"/>
                        </a:solidFill>
                        <a:latin typeface="Calibri"/>
                      </a:endParaRPr>
                    </a:p>
                  </a:txBody>
                  <a:tcPr marL="12002" marR="12002" marT="9000" marB="0" anchor="b"/>
                </a:tc>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700" u="none" strike="noStrike" dirty="0" smtClean="0"/>
                        <a:t>90x50 to 110x70</a:t>
                      </a:r>
                      <a:endParaRPr lang="en-GB" sz="1700" b="1" i="0" u="none" strike="noStrike" dirty="0" smtClean="0">
                        <a:solidFill>
                          <a:srgbClr val="003B8A"/>
                        </a:solidFill>
                        <a:latin typeface="+mn-lt"/>
                      </a:endParaRPr>
                    </a:p>
                  </a:txBody>
                  <a:tcPr marL="12002" marR="12002" marT="9000" marB="0" anchor="b"/>
                </a:tc>
                <a:tc>
                  <a:txBody>
                    <a:bodyPr/>
                    <a:lstStyle/>
                    <a:p>
                      <a:pPr algn="ctr" fontAlgn="b"/>
                      <a:r>
                        <a:rPr lang="en-GB" sz="1700" b="0" i="0" u="none" strike="noStrike" dirty="0" smtClean="0">
                          <a:solidFill>
                            <a:schemeClr val="tx1"/>
                          </a:solidFill>
                          <a:latin typeface="Calibri"/>
                        </a:rPr>
                        <a:t>24 x 8</a:t>
                      </a:r>
                      <a:endParaRPr lang="en-GB" sz="1700" b="0" i="0" u="none" strike="noStrike" dirty="0">
                        <a:solidFill>
                          <a:schemeClr val="tx1"/>
                        </a:solidFill>
                        <a:latin typeface="Calibri"/>
                      </a:endParaRPr>
                    </a:p>
                  </a:txBody>
                  <a:tcPr marL="12002" marR="12002" marT="9000" marB="0" anchor="b"/>
                </a:tc>
              </a:tr>
            </a:tbl>
          </a:graphicData>
        </a:graphic>
      </p:graphicFrame>
      <p:sp>
        <p:nvSpPr>
          <p:cNvPr id="5" name="Title 1"/>
          <p:cNvSpPr txBox="1">
            <a:spLocks/>
          </p:cNvSpPr>
          <p:nvPr/>
        </p:nvSpPr>
        <p:spPr>
          <a:xfrm>
            <a:off x="316932" y="178247"/>
            <a:ext cx="10369868" cy="504014"/>
          </a:xfrm>
          <a:prstGeom prst="rect">
            <a:avLst/>
          </a:prstGeom>
        </p:spPr>
        <p:txBody>
          <a:bodyP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3600" b="1" i="0" u="sng" strike="noStrike" kern="1200" cap="none" spc="0" normalizeH="0" baseline="0" noProof="0" dirty="0" smtClean="0">
                <a:ln>
                  <a:noFill/>
                </a:ln>
                <a:solidFill>
                  <a:schemeClr val="tx2"/>
                </a:solidFill>
                <a:effectLst/>
                <a:uLnTx/>
                <a:uFillTx/>
                <a:latin typeface="+mj-lt"/>
                <a:ea typeface="+mj-ea"/>
                <a:cs typeface="+mj-cs"/>
              </a:rPr>
              <a:t>Formats</a:t>
            </a:r>
            <a:r>
              <a:rPr kumimoji="0" lang="en-GB" sz="3600" b="1" i="0" u="sng" strike="noStrike" kern="1200" cap="none" spc="0" normalizeH="0" noProof="0" dirty="0" smtClean="0">
                <a:ln>
                  <a:noFill/>
                </a:ln>
                <a:solidFill>
                  <a:schemeClr val="tx2"/>
                </a:solidFill>
                <a:effectLst/>
                <a:uLnTx/>
                <a:uFillTx/>
                <a:latin typeface="+mj-lt"/>
                <a:ea typeface="+mj-ea"/>
                <a:cs typeface="+mj-cs"/>
              </a:rPr>
              <a:t> of the Game</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933" y="966199"/>
            <a:ext cx="10484664" cy="4794168"/>
          </a:xfrm>
        </p:spPr>
        <p:txBody>
          <a:bodyPr>
            <a:normAutofit/>
          </a:bodyPr>
          <a:lstStyle/>
          <a:p>
            <a:r>
              <a:rPr lang="en-GB" sz="2400" dirty="0" smtClean="0">
                <a:solidFill>
                  <a:schemeClr val="tx2"/>
                </a:solidFill>
                <a:latin typeface="Arial" pitchFamily="34" charset="0"/>
                <a:cs typeface="Arial" pitchFamily="34" charset="0"/>
              </a:rPr>
              <a:t>Academic research into value of small-sided games.</a:t>
            </a:r>
          </a:p>
          <a:p>
            <a:pPr lvl="1"/>
            <a:r>
              <a:rPr lang="en-GB" sz="2400" dirty="0" smtClean="0">
                <a:solidFill>
                  <a:schemeClr val="tx2"/>
                </a:solidFill>
                <a:latin typeface="Arial" pitchFamily="34" charset="0"/>
                <a:cs typeface="Arial" pitchFamily="34" charset="0"/>
              </a:rPr>
              <a:t>Technical development benefits</a:t>
            </a:r>
          </a:p>
          <a:p>
            <a:pPr lvl="1"/>
            <a:r>
              <a:rPr lang="en-GB" sz="2400" dirty="0" smtClean="0">
                <a:solidFill>
                  <a:schemeClr val="tx2"/>
                </a:solidFill>
                <a:latin typeface="Arial" pitchFamily="34" charset="0"/>
                <a:cs typeface="Arial" pitchFamily="34" charset="0"/>
              </a:rPr>
              <a:t>Skill acquisition benefits</a:t>
            </a:r>
          </a:p>
          <a:p>
            <a:r>
              <a:rPr lang="en-GB" sz="2400" dirty="0" smtClean="0">
                <a:solidFill>
                  <a:schemeClr val="tx2"/>
                </a:solidFill>
                <a:latin typeface="Arial" pitchFamily="34" charset="0"/>
                <a:cs typeface="Arial" pitchFamily="34" charset="0"/>
              </a:rPr>
              <a:t>Less players = more touches, simplified tactical environment making game visually clearer for young people.</a:t>
            </a:r>
          </a:p>
          <a:p>
            <a:r>
              <a:rPr lang="en-GB" sz="2400" dirty="0" smtClean="0">
                <a:solidFill>
                  <a:schemeClr val="tx2"/>
                </a:solidFill>
                <a:latin typeface="Arial" pitchFamily="34" charset="0"/>
                <a:cs typeface="Arial" pitchFamily="34" charset="0"/>
              </a:rPr>
              <a:t>Feedback from children.</a:t>
            </a:r>
          </a:p>
          <a:p>
            <a:pPr lvl="1"/>
            <a:r>
              <a:rPr lang="en-GB" sz="2400" dirty="0" smtClean="0">
                <a:solidFill>
                  <a:schemeClr val="tx2"/>
                </a:solidFill>
                <a:latin typeface="Arial" pitchFamily="34" charset="0"/>
                <a:cs typeface="Arial" pitchFamily="34" charset="0"/>
              </a:rPr>
              <a:t>“Why do I have to defend a goal the same size of </a:t>
            </a:r>
            <a:r>
              <a:rPr lang="en-GB" sz="2400" dirty="0" err="1" smtClean="0">
                <a:solidFill>
                  <a:schemeClr val="tx2"/>
                </a:solidFill>
                <a:latin typeface="Arial" pitchFamily="34" charset="0"/>
                <a:cs typeface="Arial" pitchFamily="34" charset="0"/>
              </a:rPr>
              <a:t>Petr</a:t>
            </a:r>
            <a:r>
              <a:rPr lang="en-GB" sz="2400" dirty="0" smtClean="0">
                <a:solidFill>
                  <a:schemeClr val="tx2"/>
                </a:solidFill>
                <a:latin typeface="Arial" pitchFamily="34" charset="0"/>
                <a:cs typeface="Arial" pitchFamily="34" charset="0"/>
              </a:rPr>
              <a:t> </a:t>
            </a:r>
            <a:r>
              <a:rPr lang="en-GB" sz="2400" dirty="0" err="1" smtClean="0">
                <a:solidFill>
                  <a:schemeClr val="tx2"/>
                </a:solidFill>
                <a:latin typeface="Arial" pitchFamily="34" charset="0"/>
                <a:cs typeface="Arial" pitchFamily="34" charset="0"/>
              </a:rPr>
              <a:t>Cech</a:t>
            </a:r>
            <a:r>
              <a:rPr lang="en-GB" sz="2400" dirty="0" smtClean="0">
                <a:solidFill>
                  <a:schemeClr val="tx2"/>
                </a:solidFill>
                <a:latin typeface="Arial" pitchFamily="34" charset="0"/>
                <a:cs typeface="Arial" pitchFamily="34" charset="0"/>
              </a:rPr>
              <a:t>?               (U11, West Riding)</a:t>
            </a:r>
          </a:p>
          <a:p>
            <a:r>
              <a:rPr lang="en-GB" sz="2400" dirty="0" smtClean="0">
                <a:solidFill>
                  <a:schemeClr val="tx2"/>
                </a:solidFill>
                <a:latin typeface="Arial" pitchFamily="34" charset="0"/>
                <a:cs typeface="Arial" pitchFamily="34" charset="0"/>
              </a:rPr>
              <a:t>Feedback from coaches.</a:t>
            </a:r>
          </a:p>
          <a:p>
            <a:pPr lvl="1"/>
            <a:r>
              <a:rPr lang="en-GB" sz="2400" dirty="0" smtClean="0">
                <a:solidFill>
                  <a:schemeClr val="tx2"/>
                </a:solidFill>
                <a:latin typeface="Arial" pitchFamily="34" charset="0"/>
                <a:cs typeface="Arial" pitchFamily="34" charset="0"/>
              </a:rPr>
              <a:t>“Quality movements at higher intensity levels providing more physiological benefit as part of long-term player development”</a:t>
            </a:r>
          </a:p>
          <a:p>
            <a:pPr lvl="1"/>
            <a:endParaRPr lang="en-GB" sz="2400" dirty="0" smtClean="0">
              <a:solidFill>
                <a:schemeClr val="tx2"/>
              </a:solidFill>
              <a:latin typeface="Arial" pitchFamily="34" charset="0"/>
              <a:cs typeface="Arial" pitchFamily="34" charset="0"/>
            </a:endParaRPr>
          </a:p>
        </p:txBody>
      </p:sp>
      <p:sp>
        <p:nvSpPr>
          <p:cNvPr id="6" name="Title 1"/>
          <p:cNvSpPr txBox="1">
            <a:spLocks/>
          </p:cNvSpPr>
          <p:nvPr/>
        </p:nvSpPr>
        <p:spPr>
          <a:xfrm>
            <a:off x="316932" y="178247"/>
            <a:ext cx="10369868" cy="504014"/>
          </a:xfrm>
          <a:prstGeom prst="rect">
            <a:avLst/>
          </a:prstGeom>
        </p:spPr>
        <p:txBody>
          <a:bodyPr>
            <a:noAutofit/>
          </a:bodyPr>
          <a:lstStyle/>
          <a:p>
            <a:pPr lvl="0">
              <a:spcBef>
                <a:spcPct val="0"/>
              </a:spcBef>
              <a:defRPr/>
            </a:pPr>
            <a:r>
              <a:rPr lang="en-GB" sz="3600" b="1" u="sng" dirty="0" smtClean="0">
                <a:solidFill>
                  <a:schemeClr val="tx2"/>
                </a:solidFill>
              </a:rPr>
              <a:t>Formats of the Game: evidence</a:t>
            </a:r>
            <a:endParaRPr lang="en-GB" sz="3600" b="1" u="sng" dirty="0">
              <a:solidFill>
                <a:schemeClr val="tx2"/>
              </a:solidFill>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6" name="Picture 9" descr="BKGROUND SLVR LIONS.jpg"/>
          <p:cNvPicPr>
            <a:picLocks noChangeAspect="1"/>
          </p:cNvPicPr>
          <p:nvPr/>
        </p:nvPicPr>
        <p:blipFill>
          <a:blip r:embed="rId3" cstate="print"/>
          <a:srcRect/>
          <a:stretch>
            <a:fillRect/>
          </a:stretch>
        </p:blipFill>
        <p:spPr bwMode="auto">
          <a:xfrm>
            <a:off x="-1" y="0"/>
            <a:ext cx="11522075" cy="6480175"/>
          </a:xfrm>
          <a:prstGeom prst="rect">
            <a:avLst/>
          </a:prstGeom>
          <a:noFill/>
          <a:ln w="9525">
            <a:noFill/>
            <a:miter lim="800000"/>
            <a:headEnd/>
            <a:tailEnd/>
          </a:ln>
        </p:spPr>
      </p:pic>
      <p:graphicFrame>
        <p:nvGraphicFramePr>
          <p:cNvPr id="4" name="Table 3"/>
          <p:cNvGraphicFramePr>
            <a:graphicFrameLocks noGrp="1"/>
          </p:cNvGraphicFramePr>
          <p:nvPr/>
        </p:nvGraphicFramePr>
        <p:xfrm>
          <a:off x="288429" y="935831"/>
          <a:ext cx="11060729" cy="5047488"/>
        </p:xfrm>
        <a:graphic>
          <a:graphicData uri="http://schemas.openxmlformats.org/drawingml/2006/table">
            <a:tbl>
              <a:tblPr firstRow="1" bandRow="1">
                <a:tableStyleId>{5C22544A-7EE6-4342-B048-85BDC9FD1C3A}</a:tableStyleId>
              </a:tblPr>
              <a:tblGrid>
                <a:gridCol w="3744416"/>
                <a:gridCol w="3672408"/>
                <a:gridCol w="3643905"/>
              </a:tblGrid>
              <a:tr h="350409">
                <a:tc>
                  <a:txBody>
                    <a:bodyPr/>
                    <a:lstStyle/>
                    <a:p>
                      <a:pPr algn="l">
                        <a:lnSpc>
                          <a:spcPct val="115000"/>
                        </a:lnSpc>
                        <a:spcAft>
                          <a:spcPts val="0"/>
                        </a:spcAft>
                      </a:pPr>
                      <a:r>
                        <a:rPr lang="en-GB" sz="1800" b="1" dirty="0">
                          <a:solidFill>
                            <a:schemeClr val="bg1"/>
                          </a:solidFill>
                          <a:latin typeface="Calibri"/>
                          <a:ea typeface="Calibri"/>
                          <a:cs typeface="NewBaskerville-Roman"/>
                        </a:rPr>
                        <a:t>Season </a:t>
                      </a:r>
                      <a:r>
                        <a:rPr lang="en-GB" sz="1800" b="1" dirty="0" smtClean="0">
                          <a:solidFill>
                            <a:schemeClr val="bg1"/>
                          </a:solidFill>
                          <a:latin typeface="Calibri"/>
                          <a:ea typeface="Calibri"/>
                          <a:cs typeface="NewBaskerville-Roman"/>
                        </a:rPr>
                        <a:t>2013/14 (maximum format but can play smaller numbers)</a:t>
                      </a:r>
                      <a:endParaRPr lang="en-GB" sz="1800" b="1" dirty="0">
                        <a:solidFill>
                          <a:schemeClr val="bg1"/>
                        </a:solidFill>
                        <a:latin typeface="Calibri"/>
                        <a:ea typeface="Calibri"/>
                        <a:cs typeface="ArialMT"/>
                      </a:endParaRPr>
                    </a:p>
                  </a:txBody>
                  <a:tcPr marL="86416" marR="86416" marT="0" marB="0"/>
                </a:tc>
                <a:tc>
                  <a:txBody>
                    <a:bodyPr/>
                    <a:lstStyle/>
                    <a:p>
                      <a:pPr algn="l">
                        <a:lnSpc>
                          <a:spcPct val="115000"/>
                        </a:lnSpc>
                        <a:spcAft>
                          <a:spcPts val="0"/>
                        </a:spcAft>
                      </a:pPr>
                      <a:r>
                        <a:rPr lang="en-GB" sz="1800" b="1" dirty="0">
                          <a:solidFill>
                            <a:schemeClr val="bg1"/>
                          </a:solidFill>
                          <a:latin typeface="Calibri"/>
                          <a:ea typeface="Calibri"/>
                          <a:cs typeface="NewBaskerville-Roman"/>
                        </a:rPr>
                        <a:t>Season </a:t>
                      </a:r>
                      <a:r>
                        <a:rPr lang="en-GB" sz="1800" b="1" dirty="0" smtClean="0">
                          <a:solidFill>
                            <a:schemeClr val="bg1"/>
                          </a:solidFill>
                          <a:latin typeface="+mn-lt"/>
                          <a:ea typeface="Calibri"/>
                          <a:cs typeface="NewBaskerville-Roman"/>
                        </a:rPr>
                        <a:t>2014/15 (maximum</a:t>
                      </a:r>
                      <a:r>
                        <a:rPr lang="en-GB" sz="1800" b="1" baseline="0" dirty="0" smtClean="0">
                          <a:solidFill>
                            <a:schemeClr val="bg1"/>
                          </a:solidFill>
                          <a:latin typeface="+mn-lt"/>
                          <a:ea typeface="Calibri"/>
                          <a:cs typeface="NewBaskerville-Roman"/>
                        </a:rPr>
                        <a:t> format </a:t>
                      </a:r>
                      <a:r>
                        <a:rPr lang="en-GB" sz="1800" b="1" dirty="0" smtClean="0">
                          <a:solidFill>
                            <a:schemeClr val="bg1"/>
                          </a:solidFill>
                          <a:latin typeface="+mn-lt"/>
                          <a:ea typeface="Calibri"/>
                          <a:cs typeface="NewBaskerville-Roman"/>
                        </a:rPr>
                        <a:t>but can play smaller numbers)</a:t>
                      </a:r>
                      <a:endParaRPr lang="en-GB" sz="1800" b="1" dirty="0">
                        <a:solidFill>
                          <a:schemeClr val="bg1"/>
                        </a:solidFill>
                        <a:latin typeface="Calibri"/>
                        <a:ea typeface="Calibri"/>
                        <a:cs typeface="ArialMT"/>
                      </a:endParaRPr>
                    </a:p>
                  </a:txBody>
                  <a:tcPr marL="86416" marR="86416" marT="0" marB="0"/>
                </a:tc>
                <a:tc>
                  <a:txBody>
                    <a:bodyPr/>
                    <a:lstStyle/>
                    <a:p>
                      <a:pPr algn="l">
                        <a:lnSpc>
                          <a:spcPct val="115000"/>
                        </a:lnSpc>
                        <a:spcAft>
                          <a:spcPts val="0"/>
                        </a:spcAft>
                      </a:pPr>
                      <a:r>
                        <a:rPr lang="en-GB" sz="1800" b="1" dirty="0">
                          <a:solidFill>
                            <a:schemeClr val="bg1"/>
                          </a:solidFill>
                          <a:latin typeface="Calibri"/>
                          <a:ea typeface="Calibri"/>
                          <a:cs typeface="NewBaskerville-Roman"/>
                        </a:rPr>
                        <a:t>Season </a:t>
                      </a:r>
                      <a:r>
                        <a:rPr lang="en-GB" sz="1800" b="1" dirty="0" smtClean="0">
                          <a:solidFill>
                            <a:schemeClr val="bg1"/>
                          </a:solidFill>
                          <a:latin typeface="+mn-lt"/>
                          <a:ea typeface="Calibri"/>
                          <a:cs typeface="NewBaskerville-Roman"/>
                        </a:rPr>
                        <a:t>2015/16 (maximum format</a:t>
                      </a:r>
                      <a:r>
                        <a:rPr lang="en-GB" sz="1800" b="1" baseline="0" dirty="0" smtClean="0">
                          <a:solidFill>
                            <a:schemeClr val="bg1"/>
                          </a:solidFill>
                          <a:latin typeface="+mn-lt"/>
                          <a:ea typeface="Calibri"/>
                          <a:cs typeface="NewBaskerville-Roman"/>
                        </a:rPr>
                        <a:t> </a:t>
                      </a:r>
                      <a:r>
                        <a:rPr lang="en-GB" sz="1800" b="1" dirty="0" smtClean="0">
                          <a:solidFill>
                            <a:schemeClr val="bg1"/>
                          </a:solidFill>
                          <a:latin typeface="+mn-lt"/>
                          <a:ea typeface="Calibri"/>
                          <a:cs typeface="NewBaskerville-Roman"/>
                        </a:rPr>
                        <a:t>but can play smaller numbers)</a:t>
                      </a:r>
                      <a:endParaRPr lang="en-GB" sz="1800" b="1" dirty="0">
                        <a:solidFill>
                          <a:schemeClr val="bg1"/>
                        </a:solidFill>
                        <a:latin typeface="Calibri"/>
                        <a:ea typeface="Calibri"/>
                        <a:cs typeface="ArialMT"/>
                      </a:endParaRPr>
                    </a:p>
                  </a:txBody>
                  <a:tcPr marL="86416" marR="86416" marT="0" marB="0"/>
                </a:tc>
              </a:tr>
              <a:tr h="350409">
                <a:tc>
                  <a:txBody>
                    <a:bodyPr/>
                    <a:lstStyle/>
                    <a:p>
                      <a:pPr>
                        <a:lnSpc>
                          <a:spcPct val="115000"/>
                        </a:lnSpc>
                        <a:spcAft>
                          <a:spcPts val="0"/>
                        </a:spcAft>
                      </a:pPr>
                      <a:r>
                        <a:rPr lang="en-GB" sz="1800" b="1" i="1" dirty="0" smtClean="0">
                          <a:solidFill>
                            <a:srgbClr val="003B8A"/>
                          </a:solidFill>
                          <a:latin typeface="Calibri"/>
                          <a:ea typeface="Calibri"/>
                          <a:cs typeface="NewBaskerville-Roman"/>
                        </a:rPr>
                        <a:t>Under 7’s </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Calibri"/>
                          <a:ea typeface="Calibri"/>
                          <a:cs typeface="NewBaskerville-Roman"/>
                        </a:rPr>
                        <a:t>5 </a:t>
                      </a:r>
                      <a:r>
                        <a:rPr lang="en-GB" sz="1800" b="1" i="1" dirty="0">
                          <a:solidFill>
                            <a:srgbClr val="003B8A"/>
                          </a:solidFill>
                          <a:latin typeface="Calibri"/>
                          <a:ea typeface="Calibri"/>
                          <a:cs typeface="NewBaskerville-Roman"/>
                        </a:rPr>
                        <a:t>v 5</a:t>
                      </a: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 </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NewBaskerville-Roman"/>
                        </a:rPr>
                        <a:t>5 v 5</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7’s </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NewBaskerville-Roman"/>
                        </a:rPr>
                        <a:t>5 v 5</a:t>
                      </a:r>
                      <a:endParaRPr lang="en-GB" sz="1800" b="1" i="1" dirty="0">
                        <a:solidFill>
                          <a:srgbClr val="003B8A"/>
                        </a:solidFill>
                        <a:latin typeface="+mn-lt"/>
                        <a:ea typeface="Calibri"/>
                        <a:cs typeface="ArialMT"/>
                      </a:endParaRPr>
                    </a:p>
                  </a:txBody>
                  <a:tcPr marL="86416" marR="86416" marT="0" marB="0"/>
                </a:tc>
              </a:tr>
              <a:tr h="350409">
                <a:tc>
                  <a:txBody>
                    <a:bodyPr/>
                    <a:lstStyle/>
                    <a:p>
                      <a:pPr>
                        <a:lnSpc>
                          <a:spcPct val="115000"/>
                        </a:lnSpc>
                        <a:spcAft>
                          <a:spcPts val="0"/>
                        </a:spcAft>
                      </a:pPr>
                      <a:r>
                        <a:rPr lang="en-GB" sz="1800" dirty="0">
                          <a:solidFill>
                            <a:srgbClr val="003B8A"/>
                          </a:solidFill>
                          <a:latin typeface="Calibri"/>
                          <a:ea typeface="Calibri"/>
                          <a:cs typeface="NewBaskerville-Roman"/>
                        </a:rPr>
                        <a:t>Under 8’s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7 </a:t>
                      </a:r>
                      <a:r>
                        <a:rPr lang="en-GB" sz="1800" dirty="0">
                          <a:solidFill>
                            <a:srgbClr val="003B8A"/>
                          </a:solidFill>
                          <a:latin typeface="Calibri"/>
                          <a:ea typeface="Calibri"/>
                          <a:cs typeface="NewBaskerville-Roman"/>
                        </a:rPr>
                        <a:t>v 7</a:t>
                      </a:r>
                      <a:endParaRPr lang="en-GB" sz="1800" dirty="0">
                        <a:solidFill>
                          <a:srgbClr val="003B8A"/>
                        </a:solidFill>
                        <a:latin typeface="Calibri"/>
                        <a:ea typeface="Calibri"/>
                        <a:cs typeface="ArialMT"/>
                      </a:endParaRPr>
                    </a:p>
                  </a:txBody>
                  <a:tcPr marL="86416" marR="86416"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GB" sz="1800" b="1" i="1" dirty="0" smtClean="0">
                          <a:solidFill>
                            <a:srgbClr val="003B8A"/>
                          </a:solidFill>
                          <a:latin typeface="+mn-lt"/>
                          <a:ea typeface="Calibri"/>
                          <a:cs typeface="NewBaskerville-Roman"/>
                        </a:rPr>
                        <a:t>Under 8’s</a:t>
                      </a:r>
                      <a:endParaRPr lang="en-GB" sz="1800" b="1" i="1" dirty="0" smtClean="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mn-lt"/>
                          <a:ea typeface="Calibri"/>
                          <a:cs typeface="NewBaskerville-Roman"/>
                        </a:rPr>
                        <a:t>5 v 5</a:t>
                      </a:r>
                      <a:endParaRPr lang="en-GB" sz="1800" b="1" i="1"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8’s</a:t>
                      </a:r>
                    </a:p>
                    <a:p>
                      <a:pPr>
                        <a:lnSpc>
                          <a:spcPct val="115000"/>
                        </a:lnSpc>
                        <a:spcAft>
                          <a:spcPts val="0"/>
                        </a:spcAft>
                      </a:pPr>
                      <a:r>
                        <a:rPr lang="en-GB" sz="1800" b="1" i="1" dirty="0" smtClean="0">
                          <a:solidFill>
                            <a:srgbClr val="003B8A"/>
                          </a:solidFill>
                          <a:latin typeface="+mn-lt"/>
                          <a:ea typeface="Calibri"/>
                          <a:cs typeface="NewBaskerville-Roman"/>
                        </a:rPr>
                        <a:t>5 v 5</a:t>
                      </a:r>
                      <a:endParaRPr lang="en-GB" sz="1800" b="1" i="1" dirty="0">
                        <a:solidFill>
                          <a:srgbClr val="003B8A"/>
                        </a:solidFill>
                        <a:latin typeface="+mn-lt"/>
                        <a:ea typeface="Calibri"/>
                        <a:cs typeface="ArialMT"/>
                      </a:endParaRPr>
                    </a:p>
                  </a:txBody>
                  <a:tcPr marL="86416" marR="86416" marT="0" marB="0"/>
                </a:tc>
              </a:tr>
              <a:tr h="350409">
                <a:tc>
                  <a:txBody>
                    <a:bodyPr/>
                    <a:lstStyle/>
                    <a:p>
                      <a:pPr>
                        <a:lnSpc>
                          <a:spcPct val="115000"/>
                        </a:lnSpc>
                        <a:spcAft>
                          <a:spcPts val="0"/>
                        </a:spcAft>
                      </a:pPr>
                      <a:r>
                        <a:rPr lang="en-GB" sz="1800" dirty="0">
                          <a:solidFill>
                            <a:srgbClr val="003B8A"/>
                          </a:solidFill>
                          <a:latin typeface="Calibri"/>
                          <a:ea typeface="Calibri"/>
                          <a:cs typeface="NewBaskerville-Roman"/>
                        </a:rPr>
                        <a:t>Under 9’s</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9’s</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smtClean="0">
                          <a:solidFill>
                            <a:srgbClr val="003B8A"/>
                          </a:solidFill>
                          <a:latin typeface="Calibri"/>
                          <a:ea typeface="Calibri"/>
                          <a:cs typeface="ArialMT"/>
                        </a:rPr>
                        <a:t>Under</a:t>
                      </a:r>
                      <a:r>
                        <a:rPr lang="en-GB" sz="1800" baseline="0" dirty="0" smtClean="0">
                          <a:solidFill>
                            <a:srgbClr val="003B8A"/>
                          </a:solidFill>
                          <a:latin typeface="Calibri"/>
                          <a:ea typeface="Calibri"/>
                          <a:cs typeface="ArialMT"/>
                        </a:rPr>
                        <a:t> 9’s</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1800" dirty="0">
                          <a:solidFill>
                            <a:srgbClr val="003B8A"/>
                          </a:solidFill>
                          <a:latin typeface="Calibri"/>
                          <a:ea typeface="Calibri"/>
                          <a:cs typeface="NewBaskerville-Roman"/>
                        </a:rPr>
                        <a:t>Under 10’s </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10’s</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a:solidFill>
                            <a:srgbClr val="003B8A"/>
                          </a:solidFill>
                          <a:latin typeface="Calibri"/>
                          <a:ea typeface="Calibri"/>
                          <a:cs typeface="NewBaskerville-Roman"/>
                        </a:rPr>
                        <a:t>Under 10’s</a:t>
                      </a:r>
                      <a:endParaRPr lang="en-GB" sz="1800" dirty="0">
                        <a:solidFill>
                          <a:srgbClr val="003B8A"/>
                        </a:solidFill>
                        <a:latin typeface="Calibri"/>
                        <a:ea typeface="Calibri"/>
                        <a:cs typeface="ArialMT"/>
                      </a:endParaRPr>
                    </a:p>
                    <a:p>
                      <a:pPr>
                        <a:lnSpc>
                          <a:spcPct val="115000"/>
                        </a:lnSpc>
                        <a:spcAft>
                          <a:spcPts val="0"/>
                        </a:spcAft>
                      </a:pPr>
                      <a:r>
                        <a:rPr lang="en-GB" sz="1800" dirty="0">
                          <a:solidFill>
                            <a:srgbClr val="003B8A"/>
                          </a:solidFill>
                          <a:latin typeface="Calibri"/>
                          <a:ea typeface="Calibri"/>
                          <a:cs typeface="NewBaskerville-Roman"/>
                        </a:rPr>
                        <a:t>7 v 7</a:t>
                      </a:r>
                      <a:endParaRPr lang="en-GB" sz="1800" dirty="0">
                        <a:solidFill>
                          <a:srgbClr val="003B8A"/>
                        </a:solidFill>
                        <a:latin typeface="Calibri"/>
                        <a:ea typeface="Calibri"/>
                        <a:cs typeface="ArialMT"/>
                      </a:endParaRPr>
                    </a:p>
                  </a:txBody>
                  <a:tcPr marL="86416" marR="86416" marT="0" marB="0"/>
                </a:tc>
              </a:tr>
              <a:tr h="350409">
                <a:tc>
                  <a:txBody>
                    <a:bodyPr/>
                    <a:lstStyle/>
                    <a:p>
                      <a:pPr>
                        <a:lnSpc>
                          <a:spcPct val="115000"/>
                        </a:lnSpc>
                        <a:spcAft>
                          <a:spcPts val="0"/>
                        </a:spcAft>
                      </a:pPr>
                      <a:r>
                        <a:rPr lang="en-GB" sz="1800" b="1" i="1" dirty="0">
                          <a:solidFill>
                            <a:srgbClr val="003B8A"/>
                          </a:solidFill>
                          <a:latin typeface="Calibri"/>
                          <a:ea typeface="Calibri"/>
                          <a:cs typeface="NewBaskerville-Roman"/>
                        </a:rPr>
                        <a:t>Under 11’s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Calibri"/>
                          <a:ea typeface="Calibri"/>
                          <a:cs typeface="NewBaskerville-Roman"/>
                        </a:rPr>
                        <a:t>9 v 9</a:t>
                      </a:r>
                      <a:r>
                        <a:rPr lang="en-GB" sz="1800" b="1" i="1" baseline="0" dirty="0" smtClean="0">
                          <a:solidFill>
                            <a:srgbClr val="003B8A"/>
                          </a:solidFill>
                          <a:latin typeface="Calibri"/>
                          <a:ea typeface="Calibri"/>
                          <a:cs typeface="NewBaskerville-Roman"/>
                        </a:rPr>
                        <a:t> Youth Clubs</a:t>
                      </a: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11’s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Calibri"/>
                          <a:ea typeface="Calibri"/>
                          <a:cs typeface="NewBaskerville-Roman"/>
                        </a:rPr>
                        <a:t>9 </a:t>
                      </a:r>
                      <a:r>
                        <a:rPr lang="en-GB" sz="1800" b="1" i="1" dirty="0">
                          <a:solidFill>
                            <a:srgbClr val="003B8A"/>
                          </a:solidFill>
                          <a:latin typeface="Calibri"/>
                          <a:ea typeface="Calibri"/>
                          <a:cs typeface="NewBaskerville-Roman"/>
                        </a:rPr>
                        <a:t>v </a:t>
                      </a:r>
                      <a:r>
                        <a:rPr lang="en-GB" sz="1800" b="1" i="1" dirty="0" smtClean="0">
                          <a:solidFill>
                            <a:srgbClr val="003B8A"/>
                          </a:solidFill>
                          <a:latin typeface="+mn-lt"/>
                          <a:ea typeface="Calibri"/>
                          <a:cs typeface="NewBaskerville-Roman"/>
                        </a:rPr>
                        <a:t>9 </a:t>
                      </a:r>
                      <a:r>
                        <a:rPr lang="en-GB" sz="1800" b="1" i="1" baseline="0" dirty="0" smtClean="0">
                          <a:solidFill>
                            <a:srgbClr val="003B8A"/>
                          </a:solidFill>
                          <a:latin typeface="+mn-lt"/>
                          <a:ea typeface="Calibri"/>
                          <a:cs typeface="NewBaskerville-Roman"/>
                        </a:rPr>
                        <a:t>Youth Clubs</a:t>
                      </a: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11’s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NewBaskerville-Roman"/>
                        </a:rPr>
                        <a:t>9 v 9 </a:t>
                      </a:r>
                      <a:r>
                        <a:rPr lang="en-GB" sz="1800" b="1" i="1" baseline="0" dirty="0" smtClean="0">
                          <a:solidFill>
                            <a:srgbClr val="003B8A"/>
                          </a:solidFill>
                          <a:latin typeface="+mn-lt"/>
                          <a:ea typeface="Calibri"/>
                          <a:cs typeface="NewBaskerville-Roman"/>
                        </a:rPr>
                        <a:t>Youth Clubs</a:t>
                      </a:r>
                      <a:endParaRPr lang="en-GB" sz="1800" b="1" i="1" dirty="0">
                        <a:solidFill>
                          <a:srgbClr val="003B8A"/>
                        </a:solidFill>
                        <a:latin typeface="+mn-lt"/>
                        <a:ea typeface="Calibri"/>
                        <a:cs typeface="ArialMT"/>
                      </a:endParaRPr>
                    </a:p>
                  </a:txBody>
                  <a:tcPr marL="86416" marR="86416" marT="0" marB="0"/>
                </a:tc>
              </a:tr>
              <a:tr h="350409">
                <a:tc>
                  <a:txBody>
                    <a:bodyPr/>
                    <a:lstStyle/>
                    <a:p>
                      <a:pPr>
                        <a:lnSpc>
                          <a:spcPct val="115000"/>
                        </a:lnSpc>
                        <a:spcAft>
                          <a:spcPts val="0"/>
                        </a:spcAft>
                      </a:pPr>
                      <a:r>
                        <a:rPr lang="en-GB" sz="1800" dirty="0">
                          <a:solidFill>
                            <a:srgbClr val="003B8A"/>
                          </a:solidFill>
                          <a:latin typeface="Calibri"/>
                          <a:ea typeface="Calibri"/>
                          <a:cs typeface="NewBaskerville-Roman"/>
                        </a:rPr>
                        <a:t>Under 12’s</a:t>
                      </a:r>
                      <a:endParaRPr lang="en-GB" sz="1800" dirty="0">
                        <a:solidFill>
                          <a:srgbClr val="003B8A"/>
                        </a:solidFill>
                        <a:latin typeface="Calibri"/>
                        <a:ea typeface="Calibri"/>
                        <a:cs typeface="ArialMT"/>
                      </a:endParaRPr>
                    </a:p>
                    <a:p>
                      <a:pPr>
                        <a:lnSpc>
                          <a:spcPct val="115000"/>
                        </a:lnSpc>
                        <a:spcAft>
                          <a:spcPts val="0"/>
                        </a:spcAft>
                      </a:pPr>
                      <a:r>
                        <a:rPr lang="en-GB" sz="1800" dirty="0" smtClean="0">
                          <a:solidFill>
                            <a:srgbClr val="003B8A"/>
                          </a:solidFill>
                          <a:latin typeface="Calibri"/>
                          <a:ea typeface="Calibri"/>
                          <a:cs typeface="NewBaskerville-Roman"/>
                        </a:rPr>
                        <a:t>Optional 9 v 9 or 11 </a:t>
                      </a:r>
                      <a:r>
                        <a:rPr lang="en-GB" sz="1800" dirty="0">
                          <a:solidFill>
                            <a:srgbClr val="003B8A"/>
                          </a:solidFill>
                          <a:latin typeface="Calibri"/>
                          <a:ea typeface="Calibri"/>
                          <a:cs typeface="NewBaskerville-Roman"/>
                        </a:rPr>
                        <a:t>v 11</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a:solidFill>
                            <a:srgbClr val="003B8A"/>
                          </a:solidFill>
                          <a:latin typeface="Calibri"/>
                          <a:ea typeface="Calibri"/>
                          <a:cs typeface="NewBaskerville-Roman"/>
                        </a:rPr>
                        <a:t>Under 12’s</a:t>
                      </a:r>
                      <a:endParaRPr lang="en-GB" sz="1800" b="1" i="1" dirty="0">
                        <a:solidFill>
                          <a:srgbClr val="003B8A"/>
                        </a:solidFill>
                        <a:latin typeface="Calibri"/>
                        <a:ea typeface="Calibri"/>
                        <a:cs typeface="ArialMT"/>
                      </a:endParaRPr>
                    </a:p>
                    <a:p>
                      <a:pPr>
                        <a:lnSpc>
                          <a:spcPct val="115000"/>
                        </a:lnSpc>
                        <a:spcAft>
                          <a:spcPts val="0"/>
                        </a:spcAft>
                      </a:pPr>
                      <a:r>
                        <a:rPr lang="en-GB" sz="1800" b="1" i="1" dirty="0" smtClean="0">
                          <a:solidFill>
                            <a:srgbClr val="003B8A"/>
                          </a:solidFill>
                          <a:latin typeface="Calibri"/>
                          <a:ea typeface="Calibri"/>
                          <a:cs typeface="NewBaskerville-Roman"/>
                        </a:rPr>
                        <a:t>9 </a:t>
                      </a:r>
                      <a:r>
                        <a:rPr lang="en-GB" sz="1800" b="1" i="1" dirty="0">
                          <a:solidFill>
                            <a:srgbClr val="003B8A"/>
                          </a:solidFill>
                          <a:latin typeface="Calibri"/>
                          <a:ea typeface="Calibri"/>
                          <a:cs typeface="NewBaskerville-Roman"/>
                        </a:rPr>
                        <a:t>v 9</a:t>
                      </a:r>
                      <a:endParaRPr lang="en-GB" sz="1800" b="1" i="1"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b="1" i="1" dirty="0" smtClean="0">
                          <a:solidFill>
                            <a:srgbClr val="003B8A"/>
                          </a:solidFill>
                          <a:latin typeface="+mn-lt"/>
                          <a:ea typeface="Calibri"/>
                          <a:cs typeface="NewBaskerville-Roman"/>
                        </a:rPr>
                        <a:t>Under 12’s</a:t>
                      </a:r>
                      <a:endParaRPr lang="en-GB" sz="1800" b="1" i="1" dirty="0" smtClean="0">
                        <a:solidFill>
                          <a:srgbClr val="003B8A"/>
                        </a:solidFill>
                        <a:latin typeface="+mn-lt"/>
                        <a:ea typeface="Calibri"/>
                        <a:cs typeface="ArialMT"/>
                      </a:endParaRPr>
                    </a:p>
                    <a:p>
                      <a:pPr>
                        <a:lnSpc>
                          <a:spcPct val="115000"/>
                        </a:lnSpc>
                        <a:spcAft>
                          <a:spcPts val="0"/>
                        </a:spcAft>
                      </a:pPr>
                      <a:r>
                        <a:rPr lang="en-GB" sz="1800" b="1" i="1" dirty="0" smtClean="0">
                          <a:solidFill>
                            <a:srgbClr val="003B8A"/>
                          </a:solidFill>
                          <a:latin typeface="+mn-lt"/>
                          <a:ea typeface="Calibri"/>
                          <a:cs typeface="NewBaskerville-Roman"/>
                        </a:rPr>
                        <a:t>9 v 9</a:t>
                      </a:r>
                      <a:endParaRPr lang="en-GB" sz="1800" b="1" i="1" dirty="0">
                        <a:solidFill>
                          <a:srgbClr val="003B8A"/>
                        </a:solidFill>
                        <a:latin typeface="+mn-lt"/>
                        <a:ea typeface="Calibri"/>
                        <a:cs typeface="ArialMT"/>
                      </a:endParaRPr>
                    </a:p>
                  </a:txBody>
                  <a:tcPr marL="86416" marR="86416" marT="0" marB="0"/>
                </a:tc>
              </a:tr>
              <a:tr h="350409">
                <a:tc>
                  <a:txBody>
                    <a:bodyPr/>
                    <a:lstStyle/>
                    <a:p>
                      <a:pPr>
                        <a:lnSpc>
                          <a:spcPct val="115000"/>
                        </a:lnSpc>
                        <a:spcAft>
                          <a:spcPts val="0"/>
                        </a:spcAft>
                      </a:pPr>
                      <a:r>
                        <a:rPr lang="en-GB" sz="1800" dirty="0" smtClean="0">
                          <a:solidFill>
                            <a:srgbClr val="003B8A"/>
                          </a:solidFill>
                          <a:latin typeface="Calibri"/>
                          <a:ea typeface="Calibri"/>
                          <a:cs typeface="ArialMT"/>
                        </a:rPr>
                        <a:t>Under 13’s</a:t>
                      </a:r>
                    </a:p>
                    <a:p>
                      <a:pPr>
                        <a:lnSpc>
                          <a:spcPct val="115000"/>
                        </a:lnSpc>
                        <a:spcAft>
                          <a:spcPts val="0"/>
                        </a:spcAft>
                      </a:pPr>
                      <a:r>
                        <a:rPr lang="en-GB" sz="1800" baseline="0" dirty="0" smtClean="0">
                          <a:solidFill>
                            <a:srgbClr val="003B8A"/>
                          </a:solidFill>
                          <a:latin typeface="Calibri"/>
                          <a:ea typeface="Calibri"/>
                          <a:cs typeface="ArialMT"/>
                        </a:rPr>
                        <a:t>11 v 11</a:t>
                      </a:r>
                      <a:endParaRPr lang="en-GB" sz="1800" dirty="0">
                        <a:solidFill>
                          <a:srgbClr val="003B8A"/>
                        </a:solidFill>
                        <a:latin typeface="Calibri"/>
                        <a:ea typeface="Calibri"/>
                        <a:cs typeface="ArialMT"/>
                      </a:endParaRPr>
                    </a:p>
                  </a:txBody>
                  <a:tcPr marL="86416" marR="86416" marT="0" marB="0"/>
                </a:tc>
                <a:tc>
                  <a:txBody>
                    <a:bodyPr/>
                    <a:lstStyle/>
                    <a:p>
                      <a:pPr>
                        <a:lnSpc>
                          <a:spcPct val="115000"/>
                        </a:lnSpc>
                        <a:spcAft>
                          <a:spcPts val="0"/>
                        </a:spcAft>
                      </a:pPr>
                      <a:r>
                        <a:rPr lang="en-GB" sz="1800" dirty="0" smtClean="0">
                          <a:solidFill>
                            <a:srgbClr val="003B8A"/>
                          </a:solidFill>
                          <a:latin typeface="+mn-lt"/>
                          <a:ea typeface="Calibri"/>
                          <a:cs typeface="ArialMT"/>
                        </a:rPr>
                        <a:t>Under 13’s</a:t>
                      </a:r>
                    </a:p>
                    <a:p>
                      <a:pPr>
                        <a:lnSpc>
                          <a:spcPct val="115000"/>
                        </a:lnSpc>
                        <a:spcAft>
                          <a:spcPts val="0"/>
                        </a:spcAft>
                      </a:pPr>
                      <a:r>
                        <a:rPr lang="en-GB" sz="1800" dirty="0" smtClean="0">
                          <a:solidFill>
                            <a:srgbClr val="003B8A"/>
                          </a:solidFill>
                          <a:latin typeface="+mn-lt"/>
                          <a:ea typeface="Calibri"/>
                          <a:cs typeface="NewBaskerville-Roman"/>
                        </a:rPr>
                        <a:t>Optional 9 v 9 or 11 v 11</a:t>
                      </a:r>
                      <a:endParaRPr lang="en-GB" sz="1800" dirty="0">
                        <a:solidFill>
                          <a:srgbClr val="003B8A"/>
                        </a:solidFill>
                        <a:latin typeface="+mn-lt"/>
                        <a:ea typeface="Calibri"/>
                        <a:cs typeface="ArialMT"/>
                      </a:endParaRPr>
                    </a:p>
                  </a:txBody>
                  <a:tcPr marL="86416" marR="86416" marT="0" marB="0"/>
                </a:tc>
                <a:tc>
                  <a:txBody>
                    <a:bodyPr/>
                    <a:lstStyle/>
                    <a:p>
                      <a:pPr>
                        <a:lnSpc>
                          <a:spcPct val="115000"/>
                        </a:lnSpc>
                        <a:spcAft>
                          <a:spcPts val="0"/>
                        </a:spcAft>
                      </a:pPr>
                      <a:r>
                        <a:rPr lang="en-GB" sz="1800" b="0" i="0" dirty="0" smtClean="0">
                          <a:solidFill>
                            <a:srgbClr val="003B8A"/>
                          </a:solidFill>
                          <a:latin typeface="+mn-lt"/>
                          <a:ea typeface="Calibri"/>
                          <a:cs typeface="ArialMT"/>
                        </a:rPr>
                        <a:t>Under 13’s</a:t>
                      </a:r>
                    </a:p>
                    <a:p>
                      <a:pPr>
                        <a:lnSpc>
                          <a:spcPct val="115000"/>
                        </a:lnSpc>
                        <a:spcAft>
                          <a:spcPts val="0"/>
                        </a:spcAft>
                      </a:pPr>
                      <a:r>
                        <a:rPr lang="en-GB" sz="1800" dirty="0" smtClean="0">
                          <a:solidFill>
                            <a:srgbClr val="003B8A"/>
                          </a:solidFill>
                          <a:latin typeface="+mn-lt"/>
                          <a:ea typeface="Calibri"/>
                          <a:cs typeface="NewBaskerville-Roman"/>
                        </a:rPr>
                        <a:t>Optional 9 v 9 or 11 v 11</a:t>
                      </a:r>
                      <a:endParaRPr lang="en-GB" sz="1800" dirty="0">
                        <a:solidFill>
                          <a:srgbClr val="003B8A"/>
                        </a:solidFill>
                        <a:latin typeface="+mn-lt"/>
                        <a:ea typeface="Calibri"/>
                        <a:cs typeface="ArialMT"/>
                      </a:endParaRPr>
                    </a:p>
                  </a:txBody>
                  <a:tcPr marL="86416" marR="86416" marT="0" marB="0"/>
                </a:tc>
              </a:tr>
            </a:tbl>
          </a:graphicData>
        </a:graphic>
      </p:graphicFrame>
      <p:sp>
        <p:nvSpPr>
          <p:cNvPr id="5" name="Title 1"/>
          <p:cNvSpPr txBox="1">
            <a:spLocks/>
          </p:cNvSpPr>
          <p:nvPr/>
        </p:nvSpPr>
        <p:spPr>
          <a:xfrm>
            <a:off x="316932" y="178247"/>
            <a:ext cx="10369868" cy="504014"/>
          </a:xfrm>
          <a:prstGeom prst="rect">
            <a:avLst/>
          </a:prstGeom>
        </p:spPr>
        <p:txBody>
          <a:bodyPr>
            <a:noAutofit/>
          </a:bodyPr>
          <a:lstStyle/>
          <a:p>
            <a:pPr>
              <a:spcBef>
                <a:spcPct val="0"/>
              </a:spcBef>
            </a:pPr>
            <a:r>
              <a:rPr lang="en-GB" sz="3600" b="1" u="sng" dirty="0" smtClean="0">
                <a:solidFill>
                  <a:schemeClr val="tx2"/>
                </a:solidFill>
              </a:rPr>
              <a:t>Formats of the Game: </a:t>
            </a:r>
            <a:r>
              <a:rPr lang="en-GB" sz="3600" b="1" u="sng" dirty="0" smtClean="0">
                <a:solidFill>
                  <a:schemeClr val="tx2"/>
                </a:solidFill>
                <a:latin typeface="+mj-lt"/>
                <a:ea typeface="+mj-ea"/>
                <a:cs typeface="+mj-cs"/>
              </a:rPr>
              <a:t>p</a:t>
            </a:r>
            <a:r>
              <a:rPr kumimoji="0" lang="en-GB" sz="3600" b="1" i="0" u="sng" strike="noStrike" kern="1200" cap="none" spc="0" normalizeH="0" baseline="0" noProof="0" dirty="0" err="1" smtClean="0">
                <a:ln>
                  <a:noFill/>
                </a:ln>
                <a:solidFill>
                  <a:schemeClr val="tx2"/>
                </a:solidFill>
                <a:effectLst/>
                <a:uLnTx/>
                <a:uFillTx/>
                <a:latin typeface="+mj-lt"/>
                <a:ea typeface="+mj-ea"/>
                <a:cs typeface="+mj-cs"/>
              </a:rPr>
              <a:t>hasing</a:t>
            </a:r>
            <a:r>
              <a:rPr kumimoji="0" lang="en-GB" sz="3600" b="1" i="0" u="sng" strike="noStrike" kern="1200" cap="none" spc="0" normalizeH="0" baseline="0" noProof="0" dirty="0" smtClean="0">
                <a:ln>
                  <a:noFill/>
                </a:ln>
                <a:solidFill>
                  <a:schemeClr val="tx2"/>
                </a:solidFill>
                <a:effectLst/>
                <a:uLnTx/>
                <a:uFillTx/>
                <a:latin typeface="+mj-lt"/>
                <a:ea typeface="+mj-ea"/>
                <a:cs typeface="+mj-cs"/>
              </a:rPr>
              <a:t>-in</a:t>
            </a:r>
            <a:r>
              <a:rPr kumimoji="0" lang="en-GB" sz="3600" b="1" i="0" u="sng" strike="noStrike" kern="1200" cap="none" spc="0" normalizeH="0" noProof="0" dirty="0" smtClean="0">
                <a:ln>
                  <a:noFill/>
                </a:ln>
                <a:solidFill>
                  <a:schemeClr val="tx2"/>
                </a:solidFill>
                <a:effectLst/>
                <a:uLnTx/>
                <a:uFillTx/>
                <a:latin typeface="+mj-lt"/>
                <a:ea typeface="+mj-ea"/>
                <a:cs typeface="+mj-cs"/>
              </a:rPr>
              <a:t> process</a:t>
            </a:r>
            <a:endParaRPr kumimoji="0" lang="en-GB" sz="3600" b="1" i="0" u="sng"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transition>
    <p:cover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6444</TotalTime>
  <Words>3200</Words>
  <Application>Microsoft Office PowerPoint</Application>
  <PresentationFormat>Custom</PresentationFormat>
  <Paragraphs>538</Paragraphs>
  <Slides>21</Slides>
  <Notes>20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Consultation and Research</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The Media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nlevett</cp:lastModifiedBy>
  <cp:revision>73</cp:revision>
  <dcterms:created xsi:type="dcterms:W3CDTF">2011-05-06T09:03:07Z</dcterms:created>
  <dcterms:modified xsi:type="dcterms:W3CDTF">2012-01-13T12:02:44Z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1616100422</vt:i4>
  </property>
  <property fmtid="{D5CDD505-2E9C-101B-9397-08002B2CF9AE}" pid="3" name="_NewReviewCycle">
    <vt:lpwstr/>
  </property>
  <property fmtid="{D5CDD505-2E9C-101B-9397-08002B2CF9AE}" pid="4" name="_EmailSubject">
    <vt:lpwstr/>
  </property>
  <property fmtid="{D5CDD505-2E9C-101B-9397-08002B2CF9AE}" pid="5" name="_AuthorEmail">
    <vt:lpwstr>nick.levett@thefa.com</vt:lpwstr>
  </property>
  <property fmtid="{D5CDD505-2E9C-101B-9397-08002B2CF9AE}" pid="6" name="_AuthorEmailDisplayName">
    <vt:lpwstr>Nick Levett</vt:lpwstr>
  </property>
</Properties>
</file>