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51522-EA5A-4756-A35B-FEF0298E25B8}" type="datetimeFigureOut">
              <a:rPr lang="en-GB" smtClean="0"/>
              <a:t>12/02/2018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C553AA-2E3F-419A-A8B8-EF60BDF1919D}" type="slidenum">
              <a:rPr lang="en-GB" smtClean="0"/>
              <a:t>‹#›</a:t>
            </a:fld>
            <a:endParaRPr lang="en-GB"/>
          </a:p>
        </p:txBody>
      </p:sp>
    </p:spTree>
    <p:extLst>
      <p:ext uri="{BB962C8B-B14F-4D97-AF65-F5344CB8AC3E}">
        <p14:creationId xmlns:p14="http://schemas.microsoft.com/office/powerpoint/2010/main" val="995661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17334A0-0646-40B2-8E70-B11ADFA812F0}" type="datetime1">
              <a:rPr lang="en-GB" smtClean="0"/>
              <a:t>12/02/2018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8C88BF-EB70-4376-9FCB-CC94BD4C41B5}" type="slidenum">
              <a:rPr lang="en-GB" smtClean="0"/>
              <a:t>‹#›</a:t>
            </a:fld>
            <a:endParaRPr lang="en-GB"/>
          </a:p>
        </p:txBody>
      </p:sp>
    </p:spTree>
    <p:extLst>
      <p:ext uri="{BB962C8B-B14F-4D97-AF65-F5344CB8AC3E}">
        <p14:creationId xmlns:p14="http://schemas.microsoft.com/office/powerpoint/2010/main" val="3085738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D9562B-C8D2-40CE-BB46-57DA66B4EC41}" type="datetime1">
              <a:rPr lang="en-GB" smtClean="0"/>
              <a:t>12/02/2018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8C88BF-EB70-4376-9FCB-CC94BD4C41B5}" type="slidenum">
              <a:rPr lang="en-GB" smtClean="0"/>
              <a:t>‹#›</a:t>
            </a:fld>
            <a:endParaRPr lang="en-GB"/>
          </a:p>
        </p:txBody>
      </p:sp>
    </p:spTree>
    <p:extLst>
      <p:ext uri="{BB962C8B-B14F-4D97-AF65-F5344CB8AC3E}">
        <p14:creationId xmlns:p14="http://schemas.microsoft.com/office/powerpoint/2010/main" val="277288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504B50-C0C0-425C-9740-B5ACAC9C340C}" type="datetime1">
              <a:rPr lang="en-GB" smtClean="0"/>
              <a:t>12/02/2018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8C88BF-EB70-4376-9FCB-CC94BD4C41B5}" type="slidenum">
              <a:rPr lang="en-GB" smtClean="0"/>
              <a:t>‹#›</a:t>
            </a:fld>
            <a:endParaRPr lang="en-GB"/>
          </a:p>
        </p:txBody>
      </p:sp>
    </p:spTree>
    <p:extLst>
      <p:ext uri="{BB962C8B-B14F-4D97-AF65-F5344CB8AC3E}">
        <p14:creationId xmlns:p14="http://schemas.microsoft.com/office/powerpoint/2010/main" val="95097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EA488C-08AC-4159-8081-74CAA8DC1FD2}" type="datetime1">
              <a:rPr lang="en-GB" smtClean="0"/>
              <a:t>12/02/2018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8C88BF-EB70-4376-9FCB-CC94BD4C41B5}" type="slidenum">
              <a:rPr lang="en-GB" smtClean="0"/>
              <a:t>‹#›</a:t>
            </a:fld>
            <a:endParaRPr lang="en-GB"/>
          </a:p>
        </p:txBody>
      </p:sp>
    </p:spTree>
    <p:extLst>
      <p:ext uri="{BB962C8B-B14F-4D97-AF65-F5344CB8AC3E}">
        <p14:creationId xmlns:p14="http://schemas.microsoft.com/office/powerpoint/2010/main" val="322796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CC1AD5-14E7-4B1C-9044-71084F874BEA}" type="datetime1">
              <a:rPr lang="en-GB" smtClean="0"/>
              <a:t>12/02/2018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8C88BF-EB70-4376-9FCB-CC94BD4C41B5}" type="slidenum">
              <a:rPr lang="en-GB" smtClean="0"/>
              <a:t>‹#›</a:t>
            </a:fld>
            <a:endParaRPr lang="en-GB"/>
          </a:p>
        </p:txBody>
      </p:sp>
    </p:spTree>
    <p:extLst>
      <p:ext uri="{BB962C8B-B14F-4D97-AF65-F5344CB8AC3E}">
        <p14:creationId xmlns:p14="http://schemas.microsoft.com/office/powerpoint/2010/main" val="123467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EE6A245-DFF1-4699-9A29-02D7319BF083}" type="datetime1">
              <a:rPr lang="en-GB" smtClean="0"/>
              <a:t>12/02/2018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8C88BF-EB70-4376-9FCB-CC94BD4C41B5}" type="slidenum">
              <a:rPr lang="en-GB" smtClean="0"/>
              <a:t>‹#›</a:t>
            </a:fld>
            <a:endParaRPr lang="en-GB"/>
          </a:p>
        </p:txBody>
      </p:sp>
    </p:spTree>
    <p:extLst>
      <p:ext uri="{BB962C8B-B14F-4D97-AF65-F5344CB8AC3E}">
        <p14:creationId xmlns:p14="http://schemas.microsoft.com/office/powerpoint/2010/main" val="1408448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FDBC9E2-A9C3-4531-9C15-1FA8EE66E3DB}" type="datetime1">
              <a:rPr lang="en-GB" smtClean="0"/>
              <a:t>12/02/2018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8C88BF-EB70-4376-9FCB-CC94BD4C41B5}" type="slidenum">
              <a:rPr lang="en-GB" smtClean="0"/>
              <a:t>‹#›</a:t>
            </a:fld>
            <a:endParaRPr lang="en-GB"/>
          </a:p>
        </p:txBody>
      </p:sp>
    </p:spTree>
    <p:extLst>
      <p:ext uri="{BB962C8B-B14F-4D97-AF65-F5344CB8AC3E}">
        <p14:creationId xmlns:p14="http://schemas.microsoft.com/office/powerpoint/2010/main" val="223979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BD45C6-97F6-471E-A391-222C4FE3C208}" type="datetime1">
              <a:rPr lang="en-GB" smtClean="0"/>
              <a:t>12/02/2018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8C88BF-EB70-4376-9FCB-CC94BD4C41B5}" type="slidenum">
              <a:rPr lang="en-GB" smtClean="0"/>
              <a:t>‹#›</a:t>
            </a:fld>
            <a:endParaRPr lang="en-GB"/>
          </a:p>
        </p:txBody>
      </p:sp>
    </p:spTree>
    <p:extLst>
      <p:ext uri="{BB962C8B-B14F-4D97-AF65-F5344CB8AC3E}">
        <p14:creationId xmlns:p14="http://schemas.microsoft.com/office/powerpoint/2010/main" val="410606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FCDB2-59B7-414F-A58C-DFFACCCF1A59}" type="datetime1">
              <a:rPr lang="en-GB" smtClean="0"/>
              <a:t>12/02/2018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8C88BF-EB70-4376-9FCB-CC94BD4C41B5}" type="slidenum">
              <a:rPr lang="en-GB" smtClean="0"/>
              <a:t>‹#›</a:t>
            </a:fld>
            <a:endParaRPr lang="en-GB"/>
          </a:p>
        </p:txBody>
      </p:sp>
    </p:spTree>
    <p:extLst>
      <p:ext uri="{BB962C8B-B14F-4D97-AF65-F5344CB8AC3E}">
        <p14:creationId xmlns:p14="http://schemas.microsoft.com/office/powerpoint/2010/main" val="153672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4AA66-D549-448B-B43C-8A34552D55F9}" type="datetime1">
              <a:rPr lang="en-GB" smtClean="0"/>
              <a:t>12/02/2018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8C88BF-EB70-4376-9FCB-CC94BD4C41B5}" type="slidenum">
              <a:rPr lang="en-GB" smtClean="0"/>
              <a:t>‹#›</a:t>
            </a:fld>
            <a:endParaRPr lang="en-GB"/>
          </a:p>
        </p:txBody>
      </p:sp>
    </p:spTree>
    <p:extLst>
      <p:ext uri="{BB962C8B-B14F-4D97-AF65-F5344CB8AC3E}">
        <p14:creationId xmlns:p14="http://schemas.microsoft.com/office/powerpoint/2010/main" val="124392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61938-973D-4AA6-ACF4-23343180BA8B}" type="datetime1">
              <a:rPr lang="en-GB" smtClean="0"/>
              <a:t>12/02/2018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8C88BF-EB70-4376-9FCB-CC94BD4C41B5}" type="slidenum">
              <a:rPr lang="en-GB" smtClean="0"/>
              <a:t>‹#›</a:t>
            </a:fld>
            <a:endParaRPr lang="en-GB"/>
          </a:p>
        </p:txBody>
      </p:sp>
    </p:spTree>
    <p:extLst>
      <p:ext uri="{BB962C8B-B14F-4D97-AF65-F5344CB8AC3E}">
        <p14:creationId xmlns:p14="http://schemas.microsoft.com/office/powerpoint/2010/main" val="423659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4A235-E985-4288-B73B-29B0C3BF89A9}" type="datetime1">
              <a:rPr lang="en-GB" smtClean="0"/>
              <a:t>12/02/2018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C88BF-EB70-4376-9FCB-CC94BD4C41B5}" type="slidenum">
              <a:rPr lang="en-GB" smtClean="0"/>
              <a:t>‹#›</a:t>
            </a:fld>
            <a:endParaRPr lang="en-GB"/>
          </a:p>
        </p:txBody>
      </p:sp>
    </p:spTree>
    <p:extLst>
      <p:ext uri="{BB962C8B-B14F-4D97-AF65-F5344CB8AC3E}">
        <p14:creationId xmlns:p14="http://schemas.microsoft.com/office/powerpoint/2010/main" val="3833403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5445224"/>
            <a:ext cx="9144000" cy="141277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pic>
        <p:nvPicPr>
          <p:cNvPr id="1027" name="Picture 3" descr="W:\WPData\Andy\Charter Standard\Logo's\TheFAMcDCHARTERSTANDARDLOGO2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678424"/>
            <a:ext cx="1876056" cy="9463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5505281"/>
            <a:ext cx="5976664" cy="1508105"/>
          </a:xfrm>
          <a:prstGeom prst="rect">
            <a:avLst/>
          </a:prstGeom>
          <a:noFill/>
        </p:spPr>
        <p:txBody>
          <a:bodyPr wrap="square" rtlCol="0">
            <a:spAutoFit/>
          </a:bodyPr>
          <a:lstStyle/>
          <a:p>
            <a:r>
              <a:rPr lang="en-GB" b="1" dirty="0" smtClean="0">
                <a:solidFill>
                  <a:schemeClr val="bg1"/>
                </a:solidFill>
              </a:rPr>
              <a:t>The FA Charter Standard League</a:t>
            </a:r>
          </a:p>
          <a:p>
            <a:endParaRPr lang="en-GB" sz="1000" b="1" dirty="0">
              <a:solidFill>
                <a:schemeClr val="bg1"/>
              </a:solidFill>
            </a:endParaRPr>
          </a:p>
          <a:p>
            <a:r>
              <a:rPr lang="en-GB" b="1" dirty="0" smtClean="0">
                <a:solidFill>
                  <a:schemeClr val="bg1"/>
                </a:solidFill>
              </a:rPr>
              <a:t>Youth </a:t>
            </a:r>
            <a:r>
              <a:rPr lang="en-GB" b="1" dirty="0" smtClean="0">
                <a:solidFill>
                  <a:schemeClr val="bg1"/>
                </a:solidFill>
              </a:rPr>
              <a:t>League Development Plan</a:t>
            </a:r>
          </a:p>
          <a:p>
            <a:endParaRPr lang="en-GB" sz="1000" b="1" dirty="0">
              <a:solidFill>
                <a:schemeClr val="bg1"/>
              </a:solidFill>
            </a:endParaRPr>
          </a:p>
          <a:p>
            <a:r>
              <a:rPr lang="en-GB" b="1" dirty="0" smtClean="0">
                <a:solidFill>
                  <a:schemeClr val="bg1"/>
                </a:solidFill>
              </a:rPr>
              <a:t>Seasons 2017/18 – 2020/21</a:t>
            </a:r>
          </a:p>
          <a:p>
            <a:endParaRPr lang="en-GB" dirty="0"/>
          </a:p>
        </p:txBody>
      </p:sp>
      <p:sp>
        <p:nvSpPr>
          <p:cNvPr id="7" name="Slide Number Placeholder 6"/>
          <p:cNvSpPr>
            <a:spLocks noGrp="1"/>
          </p:cNvSpPr>
          <p:nvPr>
            <p:ph type="sldNum" sz="quarter" idx="12"/>
          </p:nvPr>
        </p:nvSpPr>
        <p:spPr/>
        <p:txBody>
          <a:bodyPr/>
          <a:lstStyle/>
          <a:p>
            <a:fld id="{038C88BF-EB70-4376-9FCB-CC94BD4C41B5}" type="slidenum">
              <a:rPr lang="en-GB" smtClean="0"/>
              <a:t>1</a:t>
            </a:fld>
            <a:endParaRPr lang="en-GB"/>
          </a:p>
        </p:txBody>
      </p:sp>
    </p:spTree>
    <p:extLst>
      <p:ext uri="{BB962C8B-B14F-4D97-AF65-F5344CB8AC3E}">
        <p14:creationId xmlns:p14="http://schemas.microsoft.com/office/powerpoint/2010/main" val="1716197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12160" y="692403"/>
            <a:ext cx="2736304" cy="1646605"/>
          </a:xfrm>
          <a:prstGeom prst="rect">
            <a:avLst/>
          </a:prstGeom>
          <a:noFill/>
          <a:ln w="28575">
            <a:solidFill>
              <a:srgbClr val="0070C0"/>
            </a:solidFill>
          </a:ln>
        </p:spPr>
        <p:txBody>
          <a:bodyPr wrap="square" rtlCol="0">
            <a:spAutoFit/>
          </a:bodyPr>
          <a:lstStyle/>
          <a:p>
            <a:r>
              <a:rPr lang="en-GB" sz="1100" b="1" i="1" dirty="0" smtClean="0"/>
              <a:t>Your Aim</a:t>
            </a:r>
          </a:p>
          <a:p>
            <a:endParaRPr lang="en-GB" sz="1000" dirty="0" smtClean="0"/>
          </a:p>
          <a:p>
            <a:endParaRPr lang="en-GB" sz="1000" dirty="0"/>
          </a:p>
          <a:p>
            <a:endParaRPr lang="en-GB" sz="1000" dirty="0" smtClean="0"/>
          </a:p>
          <a:p>
            <a:endParaRPr lang="en-GB" sz="1000" dirty="0"/>
          </a:p>
          <a:p>
            <a:endParaRPr lang="en-GB" sz="1000" dirty="0" smtClean="0"/>
          </a:p>
          <a:p>
            <a:endParaRPr lang="en-GB" sz="1000" dirty="0"/>
          </a:p>
          <a:p>
            <a:endParaRPr lang="en-GB" sz="1000" dirty="0" smtClean="0"/>
          </a:p>
          <a:p>
            <a:endParaRPr lang="en-GB" sz="1000" dirty="0"/>
          </a:p>
          <a:p>
            <a:endParaRPr lang="en-GB" sz="1000" dirty="0"/>
          </a:p>
        </p:txBody>
      </p:sp>
      <p:sp>
        <p:nvSpPr>
          <p:cNvPr id="7" name="TextBox 6"/>
          <p:cNvSpPr txBox="1"/>
          <p:nvPr/>
        </p:nvSpPr>
        <p:spPr>
          <a:xfrm>
            <a:off x="323528" y="1556792"/>
            <a:ext cx="2520279" cy="707886"/>
          </a:xfrm>
          <a:prstGeom prst="rect">
            <a:avLst/>
          </a:prstGeom>
          <a:noFill/>
        </p:spPr>
        <p:txBody>
          <a:bodyPr wrap="square" rtlCol="0">
            <a:spAutoFit/>
          </a:bodyPr>
          <a:lstStyle/>
          <a:p>
            <a:r>
              <a:rPr lang="en-GB" sz="1000" dirty="0"/>
              <a:t>The League should use this section to document the support it will receive from the County FA in delivering the League Development Plan. </a:t>
            </a:r>
          </a:p>
        </p:txBody>
      </p:sp>
      <p:sp>
        <p:nvSpPr>
          <p:cNvPr id="9" name="TextBox 8"/>
          <p:cNvSpPr txBox="1"/>
          <p:nvPr/>
        </p:nvSpPr>
        <p:spPr>
          <a:xfrm>
            <a:off x="3203848" y="1196752"/>
            <a:ext cx="2520279" cy="1338828"/>
          </a:xfrm>
          <a:prstGeom prst="rect">
            <a:avLst/>
          </a:prstGeom>
          <a:noFill/>
        </p:spPr>
        <p:txBody>
          <a:bodyPr wrap="square" rtlCol="0">
            <a:spAutoFit/>
          </a:bodyPr>
          <a:lstStyle/>
          <a:p>
            <a:r>
              <a:rPr lang="en-GB" sz="1100" b="1" i="1" dirty="0" smtClean="0">
                <a:solidFill>
                  <a:srgbClr val="FFC000"/>
                </a:solidFill>
              </a:rPr>
              <a:t>Tip – </a:t>
            </a:r>
          </a:p>
          <a:p>
            <a:endParaRPr lang="en-GB" sz="1000" dirty="0"/>
          </a:p>
          <a:p>
            <a:r>
              <a:rPr lang="en-GB" sz="1000" dirty="0"/>
              <a:t>If a league plan clearly demonstrates that it will deliver against shared targets with the CFA such as growing the number of teams, improving referee coverage </a:t>
            </a:r>
            <a:r>
              <a:rPr lang="en-GB" sz="1000" dirty="0" err="1"/>
              <a:t>etc</a:t>
            </a:r>
            <a:r>
              <a:rPr lang="en-GB" sz="1000" dirty="0"/>
              <a:t>, it will be in a strong position to request resource to support delivery.</a:t>
            </a:r>
          </a:p>
        </p:txBody>
      </p:sp>
      <p:sp>
        <p:nvSpPr>
          <p:cNvPr id="6" name="TextBox 5"/>
          <p:cNvSpPr txBox="1"/>
          <p:nvPr/>
        </p:nvSpPr>
        <p:spPr>
          <a:xfrm>
            <a:off x="337099" y="194444"/>
            <a:ext cx="1734257" cy="369332"/>
          </a:xfrm>
          <a:prstGeom prst="rect">
            <a:avLst/>
          </a:prstGeom>
          <a:noFill/>
        </p:spPr>
        <p:txBody>
          <a:bodyPr wrap="none" rtlCol="0">
            <a:spAutoFit/>
          </a:bodyPr>
          <a:lstStyle/>
          <a:p>
            <a:r>
              <a:rPr lang="en-GB" b="1" dirty="0"/>
              <a:t>County Support </a:t>
            </a:r>
            <a:endParaRPr lang="en-GB" b="1" i="1" dirty="0"/>
          </a:p>
        </p:txBody>
      </p:sp>
      <p:graphicFrame>
        <p:nvGraphicFramePr>
          <p:cNvPr id="2" name="Table 1"/>
          <p:cNvGraphicFramePr>
            <a:graphicFrameLocks noGrp="1"/>
          </p:cNvGraphicFramePr>
          <p:nvPr>
            <p:extLst>
              <p:ext uri="{D42A27DB-BD31-4B8C-83A1-F6EECF244321}">
                <p14:modId xmlns:p14="http://schemas.microsoft.com/office/powerpoint/2010/main" val="1927951505"/>
              </p:ext>
            </p:extLst>
          </p:nvPr>
        </p:nvGraphicFramePr>
        <p:xfrm>
          <a:off x="362107" y="2780928"/>
          <a:ext cx="8386356" cy="3742928"/>
        </p:xfrm>
        <a:graphic>
          <a:graphicData uri="http://schemas.openxmlformats.org/drawingml/2006/table">
            <a:tbl>
              <a:tblPr firstRow="1" bandRow="1">
                <a:tableStyleId>{5C22544A-7EE6-4342-B048-85BDC9FD1C3A}</a:tableStyleId>
              </a:tblPr>
              <a:tblGrid>
                <a:gridCol w="1397726"/>
                <a:gridCol w="1397726"/>
                <a:gridCol w="1397726"/>
                <a:gridCol w="1397726"/>
                <a:gridCol w="1397726"/>
                <a:gridCol w="1397726"/>
              </a:tblGrid>
              <a:tr h="734482">
                <a:tc>
                  <a:txBody>
                    <a:bodyPr/>
                    <a:lstStyle/>
                    <a:p>
                      <a:r>
                        <a:rPr lang="en-GB" sz="1400" dirty="0" smtClean="0"/>
                        <a:t>Action</a:t>
                      </a:r>
                      <a:endParaRPr lang="en-GB" sz="1400" dirty="0"/>
                    </a:p>
                  </a:txBody>
                  <a:tcPr/>
                </a:tc>
                <a:tc>
                  <a:txBody>
                    <a:bodyPr/>
                    <a:lstStyle/>
                    <a:p>
                      <a:r>
                        <a:rPr lang="en-GB" sz="1400" dirty="0" smtClean="0"/>
                        <a:t>Achievement Target</a:t>
                      </a:r>
                      <a:endParaRPr lang="en-GB" sz="1400" dirty="0"/>
                    </a:p>
                  </a:txBody>
                  <a:tcPr/>
                </a:tc>
                <a:tc>
                  <a:txBody>
                    <a:bodyPr/>
                    <a:lstStyle/>
                    <a:p>
                      <a:r>
                        <a:rPr lang="en-GB" sz="1400" dirty="0" smtClean="0"/>
                        <a:t>Timescale</a:t>
                      </a:r>
                      <a:endParaRPr lang="en-GB" sz="1400" dirty="0"/>
                    </a:p>
                  </a:txBody>
                  <a:tcPr/>
                </a:tc>
                <a:tc>
                  <a:txBody>
                    <a:bodyPr/>
                    <a:lstStyle/>
                    <a:p>
                      <a:r>
                        <a:rPr lang="en-GB" sz="1400" dirty="0" smtClean="0"/>
                        <a:t>Responsibility</a:t>
                      </a:r>
                      <a:endParaRPr lang="en-GB" sz="1400" dirty="0"/>
                    </a:p>
                  </a:txBody>
                  <a:tcPr/>
                </a:tc>
                <a:tc>
                  <a:txBody>
                    <a:bodyPr/>
                    <a:lstStyle/>
                    <a:p>
                      <a:r>
                        <a:rPr lang="en-GB" sz="1400" dirty="0" smtClean="0"/>
                        <a:t>Cost</a:t>
                      </a:r>
                      <a:endParaRPr lang="en-GB" sz="1400" dirty="0"/>
                    </a:p>
                  </a:txBody>
                  <a:tcPr/>
                </a:tc>
                <a:tc>
                  <a:txBody>
                    <a:bodyPr/>
                    <a:lstStyle/>
                    <a:p>
                      <a:r>
                        <a:rPr lang="en-GB" sz="1400" dirty="0" smtClean="0"/>
                        <a:t>Review</a:t>
                      </a:r>
                      <a:endParaRPr lang="en-GB" sz="1400" dirty="0"/>
                    </a:p>
                  </a:txBody>
                  <a:tcPr/>
                </a:tc>
              </a:tr>
              <a:tr h="417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smtClean="0">
                          <a:solidFill>
                            <a:schemeClr val="dk1"/>
                          </a:solidFill>
                          <a:latin typeface="+mn-lt"/>
                          <a:ea typeface="+mn-ea"/>
                          <a:cs typeface="+mn-cs"/>
                        </a:rPr>
                        <a:t>Running The League </a:t>
                      </a:r>
                      <a:endParaRPr lang="en-GB" sz="1800" b="0" i="0" u="none" strike="noStrike" kern="1200" baseline="0" dirty="0" smtClean="0">
                        <a:solidFill>
                          <a:schemeClr val="dk1"/>
                        </a:solidFill>
                        <a:latin typeface="+mn-lt"/>
                        <a:ea typeface="+mn-ea"/>
                        <a:cs typeface="+mn-cs"/>
                      </a:endParaRPr>
                    </a:p>
                  </a:txBody>
                  <a:tcPr/>
                </a:tc>
                <a:tc rowSpan="2">
                  <a:txBody>
                    <a:bodyPr/>
                    <a:lstStyle/>
                    <a:p>
                      <a:endParaRPr lang="en-GB" sz="1000" dirty="0"/>
                    </a:p>
                  </a:txBody>
                  <a:tcPr/>
                </a:tc>
                <a:tc rowSpan="2">
                  <a:txBody>
                    <a:bodyPr/>
                    <a:lstStyle/>
                    <a:p>
                      <a:endParaRPr lang="en-GB" sz="1000" dirty="0"/>
                    </a:p>
                  </a:txBody>
                  <a:tcPr/>
                </a:tc>
                <a:tc rowSpan="2">
                  <a:txBody>
                    <a:bodyPr/>
                    <a:lstStyle/>
                    <a:p>
                      <a:endParaRPr lang="en-GB" sz="1000" dirty="0"/>
                    </a:p>
                  </a:txBody>
                  <a:tcPr/>
                </a:tc>
                <a:tc rowSpan="2">
                  <a:txBody>
                    <a:bodyPr/>
                    <a:lstStyle/>
                    <a:p>
                      <a:endParaRPr lang="en-GB" sz="1000" dirty="0"/>
                    </a:p>
                  </a:txBody>
                  <a:tcPr/>
                </a:tc>
                <a:tc rowSpan="2">
                  <a:txBody>
                    <a:bodyPr/>
                    <a:lstStyle/>
                    <a:p>
                      <a:endParaRPr lang="en-GB" sz="1000"/>
                    </a:p>
                  </a:txBody>
                  <a:tcPr/>
                </a:tc>
              </a:tr>
              <a:tr h="367241">
                <a:tc>
                  <a:txBody>
                    <a:bodyPr/>
                    <a:lstStyle/>
                    <a:p>
                      <a:endParaRPr lang="en-GB" sz="1000" dirty="0" smtClean="0"/>
                    </a:p>
                    <a:p>
                      <a:endParaRPr lang="en-GB" sz="1000" dirty="0" smtClean="0"/>
                    </a:p>
                    <a:p>
                      <a:endParaRPr lang="en-GB" sz="1000" dirty="0"/>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367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smtClean="0">
                          <a:solidFill>
                            <a:schemeClr val="dk1"/>
                          </a:solidFill>
                          <a:latin typeface="+mn-lt"/>
                          <a:ea typeface="+mn-ea"/>
                          <a:cs typeface="+mn-cs"/>
                        </a:rPr>
                        <a:t>Sustain and Increase Participation </a:t>
                      </a:r>
                      <a:r>
                        <a:rPr lang="en-GB" sz="1000" b="0" i="0" u="none" strike="noStrike" kern="1200" baseline="0" dirty="0" smtClean="0">
                          <a:solidFill>
                            <a:schemeClr val="dk1"/>
                          </a:solidFill>
                          <a:latin typeface="+mn-lt"/>
                          <a:ea typeface="+mn-ea"/>
                          <a:cs typeface="+mn-cs"/>
                        </a:rPr>
                        <a:t>	</a:t>
                      </a:r>
                    </a:p>
                  </a:txBody>
                  <a:tcPr/>
                </a:tc>
                <a:tc rowSpan="2">
                  <a:txBody>
                    <a:bodyPr/>
                    <a:lstStyle/>
                    <a:p>
                      <a:endParaRPr lang="en-GB" sz="1000"/>
                    </a:p>
                  </a:txBody>
                  <a:tcPr/>
                </a:tc>
                <a:tc rowSpan="2">
                  <a:txBody>
                    <a:bodyPr/>
                    <a:lstStyle/>
                    <a:p>
                      <a:endParaRPr lang="en-GB" sz="1000"/>
                    </a:p>
                  </a:txBody>
                  <a:tcPr/>
                </a:tc>
                <a:tc rowSpan="2">
                  <a:txBody>
                    <a:bodyPr/>
                    <a:lstStyle/>
                    <a:p>
                      <a:endParaRPr lang="en-GB" sz="1000"/>
                    </a:p>
                  </a:txBody>
                  <a:tcPr/>
                </a:tc>
                <a:tc rowSpan="2">
                  <a:txBody>
                    <a:bodyPr/>
                    <a:lstStyle/>
                    <a:p>
                      <a:endParaRPr lang="en-GB" sz="1000" dirty="0"/>
                    </a:p>
                  </a:txBody>
                  <a:tcPr/>
                </a:tc>
                <a:tc rowSpan="2">
                  <a:txBody>
                    <a:bodyPr/>
                    <a:lstStyle/>
                    <a:p>
                      <a:endParaRPr lang="en-GB" sz="1000" dirty="0"/>
                    </a:p>
                  </a:txBody>
                  <a:tcPr/>
                </a:tc>
              </a:tr>
              <a:tr h="367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smtClean="0">
                          <a:solidFill>
                            <a:schemeClr val="dk1"/>
                          </a:solidFill>
                          <a:latin typeface="+mn-lt"/>
                          <a:ea typeface="+mn-ea"/>
                          <a:cs typeface="+mn-cs"/>
                        </a:rPr>
                        <a:t>	</a:t>
                      </a:r>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367241">
                <a:tc>
                  <a:txBody>
                    <a:bodyPr/>
                    <a:lstStyle/>
                    <a:p>
                      <a:r>
                        <a:rPr lang="en-GB" sz="1000" b="1" i="0" u="none" strike="noStrike" kern="1200" baseline="0" dirty="0" smtClean="0">
                          <a:solidFill>
                            <a:schemeClr val="dk1"/>
                          </a:solidFill>
                          <a:latin typeface="+mn-lt"/>
                          <a:ea typeface="+mn-ea"/>
                          <a:cs typeface="+mn-cs"/>
                        </a:rPr>
                        <a:t>Player Development Environment </a:t>
                      </a:r>
                      <a:endParaRPr lang="en-GB" sz="1000" dirty="0"/>
                    </a:p>
                  </a:txBody>
                  <a:tcPr/>
                </a:tc>
                <a:tc rowSpan="2">
                  <a:txBody>
                    <a:bodyPr/>
                    <a:lstStyle/>
                    <a:p>
                      <a:endParaRPr lang="en-GB" sz="1000" dirty="0"/>
                    </a:p>
                  </a:txBody>
                  <a:tcPr/>
                </a:tc>
                <a:tc rowSpan="2">
                  <a:txBody>
                    <a:bodyPr/>
                    <a:lstStyle/>
                    <a:p>
                      <a:endParaRPr lang="en-GB" sz="1000"/>
                    </a:p>
                  </a:txBody>
                  <a:tcPr/>
                </a:tc>
                <a:tc rowSpan="2">
                  <a:txBody>
                    <a:bodyPr/>
                    <a:lstStyle/>
                    <a:p>
                      <a:endParaRPr lang="en-GB" sz="1000"/>
                    </a:p>
                  </a:txBody>
                  <a:tcPr/>
                </a:tc>
                <a:tc rowSpan="2">
                  <a:txBody>
                    <a:bodyPr/>
                    <a:lstStyle/>
                    <a:p>
                      <a:endParaRPr lang="en-GB" sz="1000"/>
                    </a:p>
                  </a:txBody>
                  <a:tcPr/>
                </a:tc>
                <a:tc rowSpan="2">
                  <a:txBody>
                    <a:bodyPr/>
                    <a:lstStyle/>
                    <a:p>
                      <a:endParaRPr lang="en-GB" sz="1000" dirty="0"/>
                    </a:p>
                  </a:txBody>
                  <a:tcPr/>
                </a:tc>
              </a:tr>
              <a:tr h="367241">
                <a:tc>
                  <a:txBody>
                    <a:bodyPr/>
                    <a:lstStyle/>
                    <a:p>
                      <a:endParaRPr lang="en-GB" sz="1000" dirty="0" smtClean="0"/>
                    </a:p>
                    <a:p>
                      <a:endParaRPr lang="en-GB" sz="1000" dirty="0" smtClean="0"/>
                    </a:p>
                    <a:p>
                      <a:endParaRPr lang="en-GB" sz="1000" dirty="0" smtClean="0"/>
                    </a:p>
                    <a:p>
                      <a:endParaRPr lang="en-GB" sz="1000" dirty="0"/>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bl>
          </a:graphicData>
        </a:graphic>
      </p:graphicFrame>
      <p:sp>
        <p:nvSpPr>
          <p:cNvPr id="4" name="Slide Number Placeholder 3"/>
          <p:cNvSpPr>
            <a:spLocks noGrp="1"/>
          </p:cNvSpPr>
          <p:nvPr>
            <p:ph type="sldNum" sz="quarter" idx="12"/>
          </p:nvPr>
        </p:nvSpPr>
        <p:spPr/>
        <p:txBody>
          <a:bodyPr/>
          <a:lstStyle/>
          <a:p>
            <a:fld id="{038C88BF-EB70-4376-9FCB-CC94BD4C41B5}" type="slidenum">
              <a:rPr lang="en-GB" smtClean="0"/>
              <a:t>10</a:t>
            </a:fld>
            <a:endParaRPr lang="en-GB"/>
          </a:p>
        </p:txBody>
      </p:sp>
    </p:spTree>
    <p:extLst>
      <p:ext uri="{BB962C8B-B14F-4D97-AF65-F5344CB8AC3E}">
        <p14:creationId xmlns:p14="http://schemas.microsoft.com/office/powerpoint/2010/main" val="4260343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12160" y="692403"/>
            <a:ext cx="2736304" cy="1646605"/>
          </a:xfrm>
          <a:prstGeom prst="rect">
            <a:avLst/>
          </a:prstGeom>
          <a:noFill/>
          <a:ln w="28575">
            <a:solidFill>
              <a:srgbClr val="0070C0"/>
            </a:solidFill>
          </a:ln>
        </p:spPr>
        <p:txBody>
          <a:bodyPr wrap="square" rtlCol="0">
            <a:spAutoFit/>
          </a:bodyPr>
          <a:lstStyle/>
          <a:p>
            <a:r>
              <a:rPr lang="en-GB" sz="1100" b="1" i="1" dirty="0" smtClean="0"/>
              <a:t>Your Aim</a:t>
            </a:r>
          </a:p>
          <a:p>
            <a:endParaRPr lang="en-GB" sz="1000" dirty="0" smtClean="0"/>
          </a:p>
          <a:p>
            <a:endParaRPr lang="en-GB" sz="1000" dirty="0"/>
          </a:p>
          <a:p>
            <a:endParaRPr lang="en-GB" sz="1000" dirty="0" smtClean="0"/>
          </a:p>
          <a:p>
            <a:endParaRPr lang="en-GB" sz="1000" dirty="0"/>
          </a:p>
          <a:p>
            <a:endParaRPr lang="en-GB" sz="1000" dirty="0" smtClean="0"/>
          </a:p>
          <a:p>
            <a:endParaRPr lang="en-GB" sz="1000" dirty="0"/>
          </a:p>
          <a:p>
            <a:endParaRPr lang="en-GB" sz="1000" dirty="0" smtClean="0"/>
          </a:p>
          <a:p>
            <a:endParaRPr lang="en-GB" sz="1000" dirty="0"/>
          </a:p>
          <a:p>
            <a:endParaRPr lang="en-GB" sz="1000" dirty="0"/>
          </a:p>
        </p:txBody>
      </p:sp>
      <p:sp>
        <p:nvSpPr>
          <p:cNvPr id="7" name="TextBox 6"/>
          <p:cNvSpPr txBox="1"/>
          <p:nvPr/>
        </p:nvSpPr>
        <p:spPr>
          <a:xfrm>
            <a:off x="323528" y="1556792"/>
            <a:ext cx="2520279" cy="707886"/>
          </a:xfrm>
          <a:prstGeom prst="rect">
            <a:avLst/>
          </a:prstGeom>
          <a:noFill/>
        </p:spPr>
        <p:txBody>
          <a:bodyPr wrap="square" rtlCol="0">
            <a:spAutoFit/>
          </a:bodyPr>
          <a:lstStyle/>
          <a:p>
            <a:r>
              <a:rPr lang="en-GB" sz="1000" dirty="0"/>
              <a:t>The League should use this section to document the support it will receive from the County FA in delivering the League Development Plan. </a:t>
            </a:r>
          </a:p>
        </p:txBody>
      </p:sp>
      <p:sp>
        <p:nvSpPr>
          <p:cNvPr id="9" name="TextBox 8"/>
          <p:cNvSpPr txBox="1"/>
          <p:nvPr/>
        </p:nvSpPr>
        <p:spPr>
          <a:xfrm>
            <a:off x="3203848" y="1196752"/>
            <a:ext cx="2520279" cy="1338828"/>
          </a:xfrm>
          <a:prstGeom prst="rect">
            <a:avLst/>
          </a:prstGeom>
          <a:noFill/>
        </p:spPr>
        <p:txBody>
          <a:bodyPr wrap="square" rtlCol="0">
            <a:spAutoFit/>
          </a:bodyPr>
          <a:lstStyle/>
          <a:p>
            <a:r>
              <a:rPr lang="en-GB" sz="1100" b="1" i="1" dirty="0" smtClean="0">
                <a:solidFill>
                  <a:srgbClr val="FFC000"/>
                </a:solidFill>
              </a:rPr>
              <a:t>Tip – </a:t>
            </a:r>
          </a:p>
          <a:p>
            <a:endParaRPr lang="en-GB" sz="1000" dirty="0"/>
          </a:p>
          <a:p>
            <a:r>
              <a:rPr lang="en-GB" sz="1000" dirty="0"/>
              <a:t>If a league plan clearly demonstrates that it will deliver against shared targets with the CFA such as growing the number of teams, improving referee coverage </a:t>
            </a:r>
            <a:r>
              <a:rPr lang="en-GB" sz="1000" dirty="0" err="1"/>
              <a:t>etc</a:t>
            </a:r>
            <a:r>
              <a:rPr lang="en-GB" sz="1000" dirty="0"/>
              <a:t>, it will be in a strong position to request resource to support delivery.</a:t>
            </a:r>
          </a:p>
        </p:txBody>
      </p:sp>
      <p:sp>
        <p:nvSpPr>
          <p:cNvPr id="6" name="TextBox 5"/>
          <p:cNvSpPr txBox="1"/>
          <p:nvPr/>
        </p:nvSpPr>
        <p:spPr>
          <a:xfrm>
            <a:off x="337099" y="194444"/>
            <a:ext cx="1734257" cy="369332"/>
          </a:xfrm>
          <a:prstGeom prst="rect">
            <a:avLst/>
          </a:prstGeom>
          <a:noFill/>
        </p:spPr>
        <p:txBody>
          <a:bodyPr wrap="none" rtlCol="0">
            <a:spAutoFit/>
          </a:bodyPr>
          <a:lstStyle/>
          <a:p>
            <a:r>
              <a:rPr lang="en-GB" b="1" dirty="0"/>
              <a:t>County Support </a:t>
            </a:r>
            <a:endParaRPr lang="en-GB" b="1" i="1" dirty="0"/>
          </a:p>
        </p:txBody>
      </p:sp>
      <p:graphicFrame>
        <p:nvGraphicFramePr>
          <p:cNvPr id="2" name="Table 1"/>
          <p:cNvGraphicFramePr>
            <a:graphicFrameLocks noGrp="1"/>
          </p:cNvGraphicFramePr>
          <p:nvPr>
            <p:extLst>
              <p:ext uri="{D42A27DB-BD31-4B8C-83A1-F6EECF244321}">
                <p14:modId xmlns:p14="http://schemas.microsoft.com/office/powerpoint/2010/main" val="173532176"/>
              </p:ext>
            </p:extLst>
          </p:nvPr>
        </p:nvGraphicFramePr>
        <p:xfrm>
          <a:off x="362107" y="2780928"/>
          <a:ext cx="8386356" cy="3965362"/>
        </p:xfrm>
        <a:graphic>
          <a:graphicData uri="http://schemas.openxmlformats.org/drawingml/2006/table">
            <a:tbl>
              <a:tblPr firstRow="1" bandRow="1">
                <a:tableStyleId>{5C22544A-7EE6-4342-B048-85BDC9FD1C3A}</a:tableStyleId>
              </a:tblPr>
              <a:tblGrid>
                <a:gridCol w="1397726"/>
                <a:gridCol w="1397726"/>
                <a:gridCol w="1397726"/>
                <a:gridCol w="1397726"/>
                <a:gridCol w="1397726"/>
                <a:gridCol w="1397726"/>
              </a:tblGrid>
              <a:tr h="734482">
                <a:tc>
                  <a:txBody>
                    <a:bodyPr/>
                    <a:lstStyle/>
                    <a:p>
                      <a:r>
                        <a:rPr lang="en-GB" sz="1400" dirty="0" smtClean="0"/>
                        <a:t>Action</a:t>
                      </a:r>
                      <a:endParaRPr lang="en-GB" sz="1400" dirty="0"/>
                    </a:p>
                  </a:txBody>
                  <a:tcPr/>
                </a:tc>
                <a:tc>
                  <a:txBody>
                    <a:bodyPr/>
                    <a:lstStyle/>
                    <a:p>
                      <a:r>
                        <a:rPr lang="en-GB" sz="1400" dirty="0" smtClean="0"/>
                        <a:t>Achievement Target</a:t>
                      </a:r>
                      <a:endParaRPr lang="en-GB" sz="1400" dirty="0"/>
                    </a:p>
                  </a:txBody>
                  <a:tcPr/>
                </a:tc>
                <a:tc>
                  <a:txBody>
                    <a:bodyPr/>
                    <a:lstStyle/>
                    <a:p>
                      <a:r>
                        <a:rPr lang="en-GB" sz="1400" dirty="0" smtClean="0"/>
                        <a:t>Timescale</a:t>
                      </a:r>
                      <a:endParaRPr lang="en-GB" sz="1400" dirty="0"/>
                    </a:p>
                  </a:txBody>
                  <a:tcPr/>
                </a:tc>
                <a:tc>
                  <a:txBody>
                    <a:bodyPr/>
                    <a:lstStyle/>
                    <a:p>
                      <a:r>
                        <a:rPr lang="en-GB" sz="1400" dirty="0" smtClean="0"/>
                        <a:t>Responsibility</a:t>
                      </a:r>
                      <a:endParaRPr lang="en-GB" sz="1400" dirty="0"/>
                    </a:p>
                  </a:txBody>
                  <a:tcPr/>
                </a:tc>
                <a:tc>
                  <a:txBody>
                    <a:bodyPr/>
                    <a:lstStyle/>
                    <a:p>
                      <a:r>
                        <a:rPr lang="en-GB" sz="1400" dirty="0" smtClean="0"/>
                        <a:t>Cost</a:t>
                      </a:r>
                      <a:endParaRPr lang="en-GB" sz="1400" dirty="0"/>
                    </a:p>
                  </a:txBody>
                  <a:tcPr/>
                </a:tc>
                <a:tc>
                  <a:txBody>
                    <a:bodyPr/>
                    <a:lstStyle/>
                    <a:p>
                      <a:r>
                        <a:rPr lang="en-GB" sz="1400" dirty="0" smtClean="0"/>
                        <a:t>Review</a:t>
                      </a:r>
                      <a:endParaRPr lang="en-GB" sz="1400" dirty="0"/>
                    </a:p>
                  </a:txBody>
                  <a:tcPr/>
                </a:tc>
              </a:tr>
              <a:tr h="417646">
                <a:tc>
                  <a:txBody>
                    <a:bodyPr/>
                    <a:lstStyle/>
                    <a:p>
                      <a:r>
                        <a:rPr lang="en-GB" sz="1000" b="1" i="0" u="none" strike="noStrike" kern="1200" baseline="0" dirty="0" smtClean="0">
                          <a:solidFill>
                            <a:schemeClr val="dk1"/>
                          </a:solidFill>
                          <a:latin typeface="+mn-lt"/>
                          <a:ea typeface="+mn-ea"/>
                          <a:cs typeface="+mn-cs"/>
                        </a:rPr>
                        <a:t>Player Development- Coaching </a:t>
                      </a:r>
                      <a:r>
                        <a:rPr lang="en-GB" sz="1800" b="0" i="0" u="none" strike="noStrike" kern="1200" baseline="0" dirty="0" smtClean="0">
                          <a:solidFill>
                            <a:schemeClr val="dk1"/>
                          </a:solidFill>
                          <a:latin typeface="+mn-lt"/>
                          <a:ea typeface="+mn-ea"/>
                          <a:cs typeface="+mn-cs"/>
                        </a:rPr>
                        <a:t>	</a:t>
                      </a:r>
                    </a:p>
                  </a:txBody>
                  <a:tcPr/>
                </a:tc>
                <a:tc rowSpan="2">
                  <a:txBody>
                    <a:bodyPr/>
                    <a:lstStyle/>
                    <a:p>
                      <a:endParaRPr lang="en-GB" sz="1000" dirty="0"/>
                    </a:p>
                  </a:txBody>
                  <a:tcPr/>
                </a:tc>
                <a:tc rowSpan="2">
                  <a:txBody>
                    <a:bodyPr/>
                    <a:lstStyle/>
                    <a:p>
                      <a:endParaRPr lang="en-GB" sz="1000" dirty="0"/>
                    </a:p>
                  </a:txBody>
                  <a:tcPr/>
                </a:tc>
                <a:tc rowSpan="2">
                  <a:txBody>
                    <a:bodyPr/>
                    <a:lstStyle/>
                    <a:p>
                      <a:endParaRPr lang="en-GB" sz="1000" dirty="0"/>
                    </a:p>
                  </a:txBody>
                  <a:tcPr/>
                </a:tc>
                <a:tc rowSpan="2">
                  <a:txBody>
                    <a:bodyPr/>
                    <a:lstStyle/>
                    <a:p>
                      <a:endParaRPr lang="en-GB" sz="1000" dirty="0"/>
                    </a:p>
                  </a:txBody>
                  <a:tcPr/>
                </a:tc>
                <a:tc rowSpan="2">
                  <a:txBody>
                    <a:bodyPr/>
                    <a:lstStyle/>
                    <a:p>
                      <a:endParaRPr lang="en-GB" sz="1000"/>
                    </a:p>
                  </a:txBody>
                  <a:tcPr/>
                </a:tc>
              </a:tr>
              <a:tr h="367241">
                <a:tc>
                  <a:txBody>
                    <a:bodyPr/>
                    <a:lstStyle/>
                    <a:p>
                      <a:endParaRPr lang="en-GB" sz="1000" dirty="0" smtClean="0"/>
                    </a:p>
                    <a:p>
                      <a:endParaRPr lang="en-GB" sz="1000" dirty="0" smtClean="0"/>
                    </a:p>
                    <a:p>
                      <a:endParaRPr lang="en-GB" sz="1000" dirty="0"/>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367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smtClean="0">
                          <a:solidFill>
                            <a:schemeClr val="dk1"/>
                          </a:solidFill>
                          <a:latin typeface="+mn-lt"/>
                          <a:ea typeface="+mn-ea"/>
                          <a:cs typeface="+mn-cs"/>
                        </a:rPr>
                        <a:t>The Football Workforce </a:t>
                      </a:r>
                      <a:r>
                        <a:rPr lang="en-GB" sz="1000" b="0" i="0" u="none" strike="noStrike" kern="1200" baseline="0" dirty="0" smtClean="0">
                          <a:solidFill>
                            <a:schemeClr val="dk1"/>
                          </a:solidFill>
                          <a:latin typeface="+mn-lt"/>
                          <a:ea typeface="+mn-ea"/>
                          <a:cs typeface="+mn-cs"/>
                        </a:rPr>
                        <a:t>	</a:t>
                      </a:r>
                    </a:p>
                  </a:txBody>
                  <a:tcPr/>
                </a:tc>
                <a:tc rowSpan="2">
                  <a:txBody>
                    <a:bodyPr/>
                    <a:lstStyle/>
                    <a:p>
                      <a:endParaRPr lang="en-GB" sz="1000"/>
                    </a:p>
                  </a:txBody>
                  <a:tcPr/>
                </a:tc>
                <a:tc rowSpan="2">
                  <a:txBody>
                    <a:bodyPr/>
                    <a:lstStyle/>
                    <a:p>
                      <a:endParaRPr lang="en-GB" sz="1000"/>
                    </a:p>
                  </a:txBody>
                  <a:tcPr/>
                </a:tc>
                <a:tc rowSpan="2">
                  <a:txBody>
                    <a:bodyPr/>
                    <a:lstStyle/>
                    <a:p>
                      <a:endParaRPr lang="en-GB" sz="1000"/>
                    </a:p>
                  </a:txBody>
                  <a:tcPr/>
                </a:tc>
                <a:tc rowSpan="2">
                  <a:txBody>
                    <a:bodyPr/>
                    <a:lstStyle/>
                    <a:p>
                      <a:endParaRPr lang="en-GB" sz="1000" dirty="0"/>
                    </a:p>
                  </a:txBody>
                  <a:tcPr/>
                </a:tc>
                <a:tc rowSpan="2">
                  <a:txBody>
                    <a:bodyPr/>
                    <a:lstStyle/>
                    <a:p>
                      <a:endParaRPr lang="en-GB" sz="1000" dirty="0"/>
                    </a:p>
                  </a:txBody>
                  <a:tcPr/>
                </a:tc>
              </a:tr>
              <a:tr h="367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smtClean="0">
                          <a:solidFill>
                            <a:schemeClr val="dk1"/>
                          </a:solidFill>
                          <a:latin typeface="+mn-lt"/>
                          <a:ea typeface="+mn-ea"/>
                          <a:cs typeface="+mn-cs"/>
                        </a:rPr>
                        <a:t>	</a:t>
                      </a:r>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367241">
                <a:tc>
                  <a:txBody>
                    <a:bodyPr/>
                    <a:lstStyle/>
                    <a:p>
                      <a:r>
                        <a:rPr lang="en-GB" sz="1000" b="1" i="0" u="none" strike="noStrike" kern="1200" baseline="0" dirty="0" smtClean="0">
                          <a:solidFill>
                            <a:schemeClr val="dk1"/>
                          </a:solidFill>
                          <a:latin typeface="+mn-lt"/>
                          <a:ea typeface="+mn-ea"/>
                          <a:cs typeface="+mn-cs"/>
                        </a:rPr>
                        <a:t>Improve Training and Playing Facilities </a:t>
                      </a:r>
                      <a:r>
                        <a:rPr lang="en-GB" sz="1800" b="0" i="0" u="none" strike="noStrike" kern="1200" baseline="0" dirty="0" smtClean="0">
                          <a:solidFill>
                            <a:schemeClr val="dk1"/>
                          </a:solidFill>
                          <a:latin typeface="+mn-lt"/>
                          <a:ea typeface="+mn-ea"/>
                          <a:cs typeface="+mn-cs"/>
                        </a:rPr>
                        <a:t>	</a:t>
                      </a:r>
                    </a:p>
                  </a:txBody>
                  <a:tcPr/>
                </a:tc>
                <a:tc rowSpan="2">
                  <a:txBody>
                    <a:bodyPr/>
                    <a:lstStyle/>
                    <a:p>
                      <a:endParaRPr lang="en-GB" sz="1000" dirty="0"/>
                    </a:p>
                  </a:txBody>
                  <a:tcPr/>
                </a:tc>
                <a:tc rowSpan="2">
                  <a:txBody>
                    <a:bodyPr/>
                    <a:lstStyle/>
                    <a:p>
                      <a:endParaRPr lang="en-GB" sz="1000"/>
                    </a:p>
                  </a:txBody>
                  <a:tcPr/>
                </a:tc>
                <a:tc rowSpan="2">
                  <a:txBody>
                    <a:bodyPr/>
                    <a:lstStyle/>
                    <a:p>
                      <a:endParaRPr lang="en-GB" sz="1000"/>
                    </a:p>
                  </a:txBody>
                  <a:tcPr/>
                </a:tc>
                <a:tc rowSpan="2">
                  <a:txBody>
                    <a:bodyPr/>
                    <a:lstStyle/>
                    <a:p>
                      <a:endParaRPr lang="en-GB" sz="1000"/>
                    </a:p>
                  </a:txBody>
                  <a:tcPr/>
                </a:tc>
                <a:tc rowSpan="2">
                  <a:txBody>
                    <a:bodyPr/>
                    <a:lstStyle/>
                    <a:p>
                      <a:endParaRPr lang="en-GB" sz="1000" dirty="0"/>
                    </a:p>
                  </a:txBody>
                  <a:tcPr/>
                </a:tc>
              </a:tr>
              <a:tr h="367241">
                <a:tc>
                  <a:txBody>
                    <a:bodyPr/>
                    <a:lstStyle/>
                    <a:p>
                      <a:endParaRPr lang="en-GB" sz="1000" dirty="0" smtClean="0"/>
                    </a:p>
                    <a:p>
                      <a:endParaRPr lang="en-GB" sz="1000" dirty="0" smtClean="0"/>
                    </a:p>
                    <a:p>
                      <a:endParaRPr lang="en-GB" sz="1000" dirty="0" smtClean="0"/>
                    </a:p>
                    <a:p>
                      <a:endParaRPr lang="en-GB" sz="1000" dirty="0"/>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bl>
          </a:graphicData>
        </a:graphic>
      </p:graphicFrame>
      <p:sp>
        <p:nvSpPr>
          <p:cNvPr id="4" name="Slide Number Placeholder 3"/>
          <p:cNvSpPr>
            <a:spLocks noGrp="1"/>
          </p:cNvSpPr>
          <p:nvPr>
            <p:ph type="sldNum" sz="quarter" idx="12"/>
          </p:nvPr>
        </p:nvSpPr>
        <p:spPr/>
        <p:txBody>
          <a:bodyPr/>
          <a:lstStyle/>
          <a:p>
            <a:fld id="{038C88BF-EB70-4376-9FCB-CC94BD4C41B5}" type="slidenum">
              <a:rPr lang="en-GB" smtClean="0"/>
              <a:t>11</a:t>
            </a:fld>
            <a:endParaRPr lang="en-GB"/>
          </a:p>
        </p:txBody>
      </p:sp>
    </p:spTree>
    <p:extLst>
      <p:ext uri="{BB962C8B-B14F-4D97-AF65-F5344CB8AC3E}">
        <p14:creationId xmlns:p14="http://schemas.microsoft.com/office/powerpoint/2010/main" val="3821572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8C88BF-EB70-4376-9FCB-CC94BD4C41B5}" type="slidenum">
              <a:rPr lang="en-GB" smtClean="0"/>
              <a:t>12</a:t>
            </a:fld>
            <a:endParaRPr lang="en-GB"/>
          </a:p>
        </p:txBody>
      </p:sp>
      <p:sp>
        <p:nvSpPr>
          <p:cNvPr id="3" name="Rectangle 2"/>
          <p:cNvSpPr/>
          <p:nvPr/>
        </p:nvSpPr>
        <p:spPr>
          <a:xfrm>
            <a:off x="179512" y="1720840"/>
            <a:ext cx="8856984" cy="4893647"/>
          </a:xfrm>
          <a:prstGeom prst="rect">
            <a:avLst/>
          </a:prstGeom>
        </p:spPr>
        <p:txBody>
          <a:bodyPr wrap="square">
            <a:spAutoFit/>
          </a:bodyPr>
          <a:lstStyle/>
          <a:p>
            <a:r>
              <a:rPr lang="en-GB" sz="1200" dirty="0"/>
              <a:t>In completing this form our League is committing to the requirements of The FA Charter Standard Programme and to raising standards in football. We also confirm that the information provided is correct. </a:t>
            </a:r>
            <a:endParaRPr lang="en-GB" sz="1200" dirty="0" smtClean="0"/>
          </a:p>
          <a:p>
            <a:endParaRPr lang="en-GB" dirty="0"/>
          </a:p>
          <a:p>
            <a:r>
              <a:rPr lang="en-GB" dirty="0"/>
              <a:t>Signed (Charter Standard League Coordinator ) </a:t>
            </a:r>
            <a:endParaRPr lang="en-GB" dirty="0" smtClean="0"/>
          </a:p>
          <a:p>
            <a:endParaRPr lang="en-GB" dirty="0"/>
          </a:p>
          <a:p>
            <a:endParaRPr lang="en-GB" dirty="0"/>
          </a:p>
          <a:p>
            <a:r>
              <a:rPr lang="en-GB" dirty="0" smtClean="0"/>
              <a:t>       </a:t>
            </a:r>
          </a:p>
          <a:p>
            <a:r>
              <a:rPr lang="en-GB" dirty="0"/>
              <a:t> </a:t>
            </a:r>
            <a:r>
              <a:rPr lang="en-GB" dirty="0" smtClean="0"/>
              <a:t>       Mark with “X” If </a:t>
            </a:r>
            <a:r>
              <a:rPr lang="en-GB" dirty="0"/>
              <a:t>you are filling out this form electronically, please mark this box to </a:t>
            </a:r>
            <a:r>
              <a:rPr lang="en-GB" dirty="0" smtClean="0"/>
              <a:t>sign</a:t>
            </a:r>
            <a:r>
              <a:rPr lang="en-GB" dirty="0"/>
              <a:t>: </a:t>
            </a:r>
          </a:p>
          <a:p>
            <a:endParaRPr lang="en-GB" dirty="0" smtClean="0"/>
          </a:p>
          <a:p>
            <a:endParaRPr lang="en-GB" dirty="0"/>
          </a:p>
          <a:p>
            <a:r>
              <a:rPr lang="en-GB" dirty="0" smtClean="0"/>
              <a:t>Signed </a:t>
            </a:r>
            <a:r>
              <a:rPr lang="en-GB" dirty="0"/>
              <a:t>(CFA Officer) </a:t>
            </a:r>
            <a:endParaRPr lang="en-GB" dirty="0" smtClean="0"/>
          </a:p>
          <a:p>
            <a:endParaRPr lang="en-GB" dirty="0"/>
          </a:p>
          <a:p>
            <a:endParaRPr lang="en-GB" dirty="0"/>
          </a:p>
          <a:p>
            <a:r>
              <a:rPr lang="en-GB" dirty="0" smtClean="0"/>
              <a:t>      </a:t>
            </a:r>
          </a:p>
          <a:p>
            <a:r>
              <a:rPr lang="en-GB" dirty="0"/>
              <a:t> </a:t>
            </a:r>
            <a:r>
              <a:rPr lang="en-GB" dirty="0" smtClean="0"/>
              <a:t>       Mark </a:t>
            </a:r>
            <a:r>
              <a:rPr lang="en-GB" dirty="0"/>
              <a:t>with “X” </a:t>
            </a:r>
            <a:r>
              <a:rPr lang="en-GB" dirty="0" smtClean="0"/>
              <a:t>If </a:t>
            </a:r>
            <a:r>
              <a:rPr lang="en-GB" dirty="0"/>
              <a:t>you are filling out this form electronically, please mark this box to sign: </a:t>
            </a:r>
            <a:endParaRPr lang="en-GB" dirty="0" smtClean="0"/>
          </a:p>
          <a:p>
            <a:endParaRPr lang="en-GB" dirty="0"/>
          </a:p>
          <a:p>
            <a:endParaRPr lang="en-GB" dirty="0"/>
          </a:p>
          <a:p>
            <a:r>
              <a:rPr lang="en-GB" dirty="0"/>
              <a:t>Date: </a:t>
            </a:r>
          </a:p>
        </p:txBody>
      </p:sp>
      <p:sp>
        <p:nvSpPr>
          <p:cNvPr id="10" name="TextBox 9"/>
          <p:cNvSpPr txBox="1"/>
          <p:nvPr/>
        </p:nvSpPr>
        <p:spPr>
          <a:xfrm>
            <a:off x="251520" y="2798183"/>
            <a:ext cx="4392488" cy="369332"/>
          </a:xfrm>
          <a:prstGeom prst="rect">
            <a:avLst/>
          </a:prstGeom>
          <a:solidFill>
            <a:schemeClr val="accent1">
              <a:lumMod val="20000"/>
              <a:lumOff val="80000"/>
            </a:schemeClr>
          </a:solidFill>
        </p:spPr>
        <p:txBody>
          <a:bodyPr wrap="square" rtlCol="0">
            <a:spAutoFit/>
          </a:bodyPr>
          <a:lstStyle/>
          <a:p>
            <a:endParaRPr lang="en-GB" dirty="0"/>
          </a:p>
        </p:txBody>
      </p:sp>
      <p:sp>
        <p:nvSpPr>
          <p:cNvPr id="11" name="Rectangle 10"/>
          <p:cNvSpPr/>
          <p:nvPr/>
        </p:nvSpPr>
        <p:spPr>
          <a:xfrm>
            <a:off x="251520" y="3501008"/>
            <a:ext cx="288032" cy="24564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51520" y="4678854"/>
            <a:ext cx="4392488" cy="369332"/>
          </a:xfrm>
          <a:prstGeom prst="rect">
            <a:avLst/>
          </a:prstGeom>
          <a:solidFill>
            <a:schemeClr val="accent1">
              <a:lumMod val="20000"/>
              <a:lumOff val="80000"/>
            </a:schemeClr>
          </a:solidFill>
        </p:spPr>
        <p:txBody>
          <a:bodyPr wrap="square" rtlCol="0">
            <a:spAutoFit/>
          </a:bodyPr>
          <a:lstStyle/>
          <a:p>
            <a:endParaRPr lang="en-GB" dirty="0"/>
          </a:p>
        </p:txBody>
      </p:sp>
      <p:sp>
        <p:nvSpPr>
          <p:cNvPr id="13" name="Rectangle 12"/>
          <p:cNvSpPr/>
          <p:nvPr/>
        </p:nvSpPr>
        <p:spPr>
          <a:xfrm>
            <a:off x="251520" y="5415607"/>
            <a:ext cx="288032" cy="24564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99592" y="6189240"/>
            <a:ext cx="1800200" cy="369332"/>
          </a:xfrm>
          <a:prstGeom prst="rect">
            <a:avLst/>
          </a:prstGeom>
          <a:solidFill>
            <a:schemeClr val="accent1">
              <a:lumMod val="20000"/>
              <a:lumOff val="80000"/>
            </a:schemeClr>
          </a:solidFill>
        </p:spPr>
        <p:txBody>
          <a:bodyPr wrap="square" rtlCol="0">
            <a:spAutoFit/>
          </a:bodyPr>
          <a:lstStyle/>
          <a:p>
            <a:endParaRPr lang="en-GB" dirty="0"/>
          </a:p>
        </p:txBody>
      </p:sp>
    </p:spTree>
    <p:extLst>
      <p:ext uri="{BB962C8B-B14F-4D97-AF65-F5344CB8AC3E}">
        <p14:creationId xmlns:p14="http://schemas.microsoft.com/office/powerpoint/2010/main" val="3616216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0010948"/>
              </p:ext>
            </p:extLst>
          </p:nvPr>
        </p:nvGraphicFramePr>
        <p:xfrm>
          <a:off x="107504" y="1268760"/>
          <a:ext cx="4344144" cy="4991640"/>
        </p:xfrm>
        <a:graphic>
          <a:graphicData uri="http://schemas.openxmlformats.org/drawingml/2006/table">
            <a:tbl>
              <a:tblPr firstRow="1" bandRow="1">
                <a:tableStyleId>{5C22544A-7EE6-4342-B048-85BDC9FD1C3A}</a:tableStyleId>
              </a:tblPr>
              <a:tblGrid>
                <a:gridCol w="2172072"/>
                <a:gridCol w="2172072"/>
              </a:tblGrid>
              <a:tr h="354216">
                <a:tc>
                  <a:txBody>
                    <a:bodyPr/>
                    <a:lstStyle/>
                    <a:p>
                      <a:r>
                        <a:rPr lang="en-GB" b="1" dirty="0" smtClean="0"/>
                        <a:t>S</a:t>
                      </a:r>
                      <a:r>
                        <a:rPr lang="en-GB" b="0" dirty="0" smtClean="0"/>
                        <a:t>trengths</a:t>
                      </a:r>
                      <a:endParaRPr lang="en-GB" b="0" dirty="0"/>
                    </a:p>
                  </a:txBody>
                  <a:tcPr>
                    <a:solidFill>
                      <a:srgbClr val="0070C0"/>
                    </a:solidFill>
                  </a:tcPr>
                </a:tc>
                <a:tc>
                  <a:txBody>
                    <a:bodyPr/>
                    <a:lstStyle/>
                    <a:p>
                      <a:r>
                        <a:rPr lang="en-GB" b="1" dirty="0" smtClean="0"/>
                        <a:t>W</a:t>
                      </a:r>
                      <a:r>
                        <a:rPr lang="en-GB" b="0" dirty="0" smtClean="0"/>
                        <a:t>eaknesses</a:t>
                      </a:r>
                      <a:endParaRPr lang="en-GB" b="0" dirty="0"/>
                    </a:p>
                  </a:txBody>
                  <a:tcPr>
                    <a:solidFill>
                      <a:srgbClr val="0070C0"/>
                    </a:solidFill>
                  </a:tcPr>
                </a:tc>
              </a:tr>
              <a:tr h="2130060">
                <a:tc>
                  <a:txBody>
                    <a:bodyPr/>
                    <a:lstStyle/>
                    <a:p>
                      <a:endParaRPr lang="en-GB" sz="1000" b="0" dirty="0" smtClean="0"/>
                    </a:p>
                    <a:p>
                      <a:endParaRPr lang="en-GB" sz="1000" b="0" dirty="0" smtClean="0"/>
                    </a:p>
                    <a:p>
                      <a:endParaRPr lang="en-GB" sz="1000" b="0" dirty="0" smtClean="0"/>
                    </a:p>
                    <a:p>
                      <a:endParaRPr lang="en-GB" sz="1000" b="0" dirty="0" smtClean="0"/>
                    </a:p>
                    <a:p>
                      <a:endParaRPr lang="en-GB" sz="1000" b="0" dirty="0" smtClean="0"/>
                    </a:p>
                    <a:p>
                      <a:endParaRPr lang="en-GB" sz="1000" b="0" dirty="0" smtClean="0"/>
                    </a:p>
                    <a:p>
                      <a:endParaRPr lang="en-GB" sz="1000" b="0" dirty="0" smtClean="0"/>
                    </a:p>
                    <a:p>
                      <a:endParaRPr lang="en-GB" sz="1000" b="0" dirty="0"/>
                    </a:p>
                  </a:txBody>
                  <a:tcPr/>
                </a:tc>
                <a:tc>
                  <a:txBody>
                    <a:bodyPr/>
                    <a:lstStyle/>
                    <a:p>
                      <a:endParaRPr lang="en-GB" sz="1000" b="0" dirty="0"/>
                    </a:p>
                  </a:txBody>
                  <a:tcPr/>
                </a:tc>
              </a:tr>
              <a:tr h="354216">
                <a:tc>
                  <a:txBody>
                    <a:bodyPr/>
                    <a:lstStyle/>
                    <a:p>
                      <a:r>
                        <a:rPr lang="en-GB" b="1" dirty="0" smtClean="0">
                          <a:solidFill>
                            <a:schemeClr val="bg1"/>
                          </a:solidFill>
                        </a:rPr>
                        <a:t>O</a:t>
                      </a:r>
                      <a:r>
                        <a:rPr lang="en-GB" b="0" dirty="0" smtClean="0">
                          <a:solidFill>
                            <a:schemeClr val="bg1"/>
                          </a:solidFill>
                        </a:rPr>
                        <a:t>pportunities</a:t>
                      </a:r>
                      <a:endParaRPr lang="en-GB" b="0" dirty="0">
                        <a:solidFill>
                          <a:schemeClr val="bg1"/>
                        </a:solidFill>
                      </a:endParaRPr>
                    </a:p>
                  </a:txBody>
                  <a:tcPr>
                    <a:solidFill>
                      <a:srgbClr val="0070C0"/>
                    </a:solidFill>
                  </a:tcPr>
                </a:tc>
                <a:tc>
                  <a:txBody>
                    <a:bodyPr/>
                    <a:lstStyle/>
                    <a:p>
                      <a:r>
                        <a:rPr lang="en-GB" b="1" dirty="0" smtClean="0">
                          <a:solidFill>
                            <a:schemeClr val="bg1"/>
                          </a:solidFill>
                        </a:rPr>
                        <a:t>T</a:t>
                      </a:r>
                      <a:r>
                        <a:rPr lang="en-GB" b="0" dirty="0" smtClean="0">
                          <a:solidFill>
                            <a:schemeClr val="bg1"/>
                          </a:solidFill>
                        </a:rPr>
                        <a:t>hreats</a:t>
                      </a:r>
                      <a:endParaRPr lang="en-GB" b="0" dirty="0">
                        <a:solidFill>
                          <a:schemeClr val="bg1"/>
                        </a:solidFill>
                      </a:endParaRPr>
                    </a:p>
                  </a:txBody>
                  <a:tcPr>
                    <a:solidFill>
                      <a:srgbClr val="0070C0"/>
                    </a:solidFill>
                  </a:tcPr>
                </a:tc>
              </a:tr>
              <a:tr h="2130060">
                <a:tc>
                  <a:txBody>
                    <a:bodyPr/>
                    <a:lstStyle/>
                    <a:p>
                      <a:endParaRPr lang="en-GB" sz="1000" b="0" dirty="0" smtClean="0"/>
                    </a:p>
                    <a:p>
                      <a:endParaRPr lang="en-GB" sz="1000" b="0" dirty="0" smtClean="0"/>
                    </a:p>
                    <a:p>
                      <a:endParaRPr lang="en-GB" sz="1000" b="0" dirty="0" smtClean="0"/>
                    </a:p>
                    <a:p>
                      <a:endParaRPr lang="en-GB" sz="1000" b="0" dirty="0" smtClean="0"/>
                    </a:p>
                    <a:p>
                      <a:endParaRPr lang="en-GB" sz="1000" b="0" dirty="0" smtClean="0"/>
                    </a:p>
                    <a:p>
                      <a:endParaRPr lang="en-GB" sz="1000" b="0" dirty="0" smtClean="0"/>
                    </a:p>
                    <a:p>
                      <a:endParaRPr lang="en-GB" sz="1000" b="0" dirty="0" smtClean="0"/>
                    </a:p>
                    <a:p>
                      <a:endParaRPr lang="en-GB" sz="1000" b="0" dirty="0"/>
                    </a:p>
                  </a:txBody>
                  <a:tcPr/>
                </a:tc>
                <a:tc>
                  <a:txBody>
                    <a:bodyPr/>
                    <a:lstStyle/>
                    <a:p>
                      <a:endParaRPr lang="en-GB" sz="1000" b="0"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62100231"/>
              </p:ext>
            </p:extLst>
          </p:nvPr>
        </p:nvGraphicFramePr>
        <p:xfrm>
          <a:off x="4716016" y="1268760"/>
          <a:ext cx="4272136" cy="5034280"/>
        </p:xfrm>
        <a:graphic>
          <a:graphicData uri="http://schemas.openxmlformats.org/drawingml/2006/table">
            <a:tbl>
              <a:tblPr firstRow="1" bandRow="1">
                <a:tableStyleId>{5C22544A-7EE6-4342-B048-85BDC9FD1C3A}</a:tableStyleId>
              </a:tblPr>
              <a:tblGrid>
                <a:gridCol w="2136068"/>
                <a:gridCol w="2136068"/>
              </a:tblGrid>
              <a:tr h="370840">
                <a:tc>
                  <a:txBody>
                    <a:bodyPr/>
                    <a:lstStyle/>
                    <a:p>
                      <a:r>
                        <a:rPr lang="en-GB" dirty="0" smtClean="0">
                          <a:solidFill>
                            <a:schemeClr val="bg1"/>
                          </a:solidFill>
                        </a:rPr>
                        <a:t>Who Consulted:</a:t>
                      </a:r>
                      <a:endParaRPr lang="en-GB" dirty="0">
                        <a:solidFill>
                          <a:schemeClr val="bg1"/>
                        </a:solidFill>
                      </a:endParaRPr>
                    </a:p>
                  </a:txBody>
                  <a:tcPr>
                    <a:solidFill>
                      <a:srgbClr val="0070C0"/>
                    </a:solidFill>
                  </a:tcPr>
                </a:tc>
                <a:tc>
                  <a:txBody>
                    <a:bodyPr/>
                    <a:lstStyle/>
                    <a:p>
                      <a:r>
                        <a:rPr lang="en-GB" dirty="0" smtClean="0"/>
                        <a:t>How Consulted:</a:t>
                      </a:r>
                      <a:endParaRPr lang="en-GB" dirty="0"/>
                    </a:p>
                  </a:txBody>
                  <a:tcPr>
                    <a:solidFill>
                      <a:srgbClr val="0070C0"/>
                    </a:solidFill>
                  </a:tcPr>
                </a:tc>
              </a:tr>
              <a:tr h="370840">
                <a:tc>
                  <a:txBody>
                    <a:bodyPr/>
                    <a:lstStyle/>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a:p>
                  </a:txBody>
                  <a:tcPr/>
                </a:tc>
                <a:tc>
                  <a:txBody>
                    <a:bodyPr/>
                    <a:lstStyle/>
                    <a:p>
                      <a:endParaRPr lang="en-GB" sz="1000" dirty="0"/>
                    </a:p>
                  </a:txBody>
                  <a:tcPr/>
                </a:tc>
              </a:tr>
            </a:tbl>
          </a:graphicData>
        </a:graphic>
      </p:graphicFrame>
      <p:sp>
        <p:nvSpPr>
          <p:cNvPr id="7" name="TextBox 6"/>
          <p:cNvSpPr txBox="1"/>
          <p:nvPr/>
        </p:nvSpPr>
        <p:spPr>
          <a:xfrm>
            <a:off x="179512" y="620688"/>
            <a:ext cx="1472711" cy="369332"/>
          </a:xfrm>
          <a:prstGeom prst="rect">
            <a:avLst/>
          </a:prstGeom>
          <a:noFill/>
        </p:spPr>
        <p:txBody>
          <a:bodyPr wrap="none" rtlCol="0">
            <a:spAutoFit/>
          </a:bodyPr>
          <a:lstStyle/>
          <a:p>
            <a:r>
              <a:rPr lang="en-GB" dirty="0" smtClean="0"/>
              <a:t>League SWOT</a:t>
            </a:r>
            <a:endParaRPr lang="en-GB" dirty="0"/>
          </a:p>
        </p:txBody>
      </p:sp>
      <p:sp>
        <p:nvSpPr>
          <p:cNvPr id="8" name="TextBox 7"/>
          <p:cNvSpPr txBox="1"/>
          <p:nvPr/>
        </p:nvSpPr>
        <p:spPr>
          <a:xfrm>
            <a:off x="4788024" y="620688"/>
            <a:ext cx="2077620" cy="338554"/>
          </a:xfrm>
          <a:prstGeom prst="rect">
            <a:avLst/>
          </a:prstGeom>
          <a:noFill/>
        </p:spPr>
        <p:txBody>
          <a:bodyPr wrap="none" rtlCol="0">
            <a:spAutoFit/>
          </a:bodyPr>
          <a:lstStyle/>
          <a:p>
            <a:r>
              <a:rPr lang="en-GB" sz="1600" dirty="0" smtClean="0"/>
              <a:t>Consultation Summary</a:t>
            </a:r>
            <a:endParaRPr lang="en-GB" sz="1600" dirty="0"/>
          </a:p>
        </p:txBody>
      </p:sp>
      <p:sp>
        <p:nvSpPr>
          <p:cNvPr id="9" name="Slide Number Placeholder 8"/>
          <p:cNvSpPr>
            <a:spLocks noGrp="1"/>
          </p:cNvSpPr>
          <p:nvPr>
            <p:ph type="sldNum" sz="quarter" idx="12"/>
          </p:nvPr>
        </p:nvSpPr>
        <p:spPr/>
        <p:txBody>
          <a:bodyPr/>
          <a:lstStyle/>
          <a:p>
            <a:fld id="{038C88BF-EB70-4376-9FCB-CC94BD4C41B5}" type="slidenum">
              <a:rPr lang="en-GB" smtClean="0"/>
              <a:t>2</a:t>
            </a:fld>
            <a:endParaRPr lang="en-GB"/>
          </a:p>
        </p:txBody>
      </p:sp>
    </p:spTree>
    <p:extLst>
      <p:ext uri="{BB962C8B-B14F-4D97-AF65-F5344CB8AC3E}">
        <p14:creationId xmlns:p14="http://schemas.microsoft.com/office/powerpoint/2010/main" val="10799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12160" y="476672"/>
            <a:ext cx="2736304" cy="1938992"/>
          </a:xfrm>
          <a:prstGeom prst="rect">
            <a:avLst/>
          </a:prstGeom>
          <a:noFill/>
          <a:ln w="28575">
            <a:solidFill>
              <a:srgbClr val="0070C0"/>
            </a:solidFill>
          </a:ln>
        </p:spPr>
        <p:txBody>
          <a:bodyPr wrap="square" rtlCol="0">
            <a:spAutoFit/>
          </a:bodyPr>
          <a:lstStyle/>
          <a:p>
            <a:r>
              <a:rPr lang="en-GB" sz="1100" b="1" i="1" dirty="0" smtClean="0"/>
              <a:t>Your Vision</a:t>
            </a:r>
          </a:p>
          <a:p>
            <a:endParaRPr lang="en-GB" sz="1000" dirty="0"/>
          </a:p>
          <a:p>
            <a:r>
              <a:rPr lang="en-GB" sz="1000" dirty="0" smtClean="0"/>
              <a:t>The League envisages a continuous growth pattern by providing solutions to recruitment problems that may arise. This will be achieved through open discussions with clubs, that may wish to add teams to the league, and the management committee.</a:t>
            </a:r>
          </a:p>
          <a:p>
            <a:endParaRPr lang="en-GB" sz="1000" dirty="0" smtClean="0"/>
          </a:p>
          <a:p>
            <a:r>
              <a:rPr lang="en-GB" sz="1000" dirty="0" smtClean="0"/>
              <a:t>New teams will be always be considered for inclusion at suitable times throughout the season.</a:t>
            </a:r>
            <a:endParaRPr lang="en-GB" sz="1000" dirty="0"/>
          </a:p>
        </p:txBody>
      </p:sp>
      <p:graphicFrame>
        <p:nvGraphicFramePr>
          <p:cNvPr id="3" name="Table 2"/>
          <p:cNvGraphicFramePr>
            <a:graphicFrameLocks noGrp="1"/>
          </p:cNvGraphicFramePr>
          <p:nvPr>
            <p:extLst>
              <p:ext uri="{D42A27DB-BD31-4B8C-83A1-F6EECF244321}">
                <p14:modId xmlns:p14="http://schemas.microsoft.com/office/powerpoint/2010/main" val="1173580479"/>
              </p:ext>
            </p:extLst>
          </p:nvPr>
        </p:nvGraphicFramePr>
        <p:xfrm>
          <a:off x="323528" y="2513920"/>
          <a:ext cx="8484762" cy="4155440"/>
        </p:xfrm>
        <a:graphic>
          <a:graphicData uri="http://schemas.openxmlformats.org/drawingml/2006/table">
            <a:tbl>
              <a:tblPr firstRow="1" bandRow="1">
                <a:tableStyleId>{5C22544A-7EE6-4342-B048-85BDC9FD1C3A}</a:tableStyleId>
              </a:tblPr>
              <a:tblGrid>
                <a:gridCol w="652674"/>
                <a:gridCol w="652674"/>
                <a:gridCol w="652674"/>
                <a:gridCol w="652674"/>
                <a:gridCol w="652674"/>
                <a:gridCol w="652674"/>
                <a:gridCol w="652674"/>
                <a:gridCol w="652674"/>
                <a:gridCol w="652674"/>
                <a:gridCol w="652674"/>
                <a:gridCol w="652674"/>
                <a:gridCol w="652674"/>
                <a:gridCol w="652674"/>
              </a:tblGrid>
              <a:tr h="370840">
                <a:tc gridSpan="4">
                  <a:txBody>
                    <a:bodyPr/>
                    <a:lstStyle/>
                    <a:p>
                      <a:r>
                        <a:rPr lang="en-GB" sz="1100" dirty="0" smtClean="0">
                          <a:solidFill>
                            <a:schemeClr val="bg1"/>
                          </a:solidFill>
                        </a:rPr>
                        <a:t>Current Season</a:t>
                      </a:r>
                    </a:p>
                    <a:p>
                      <a:r>
                        <a:rPr lang="en-GB" sz="1100" dirty="0" smtClean="0">
                          <a:solidFill>
                            <a:schemeClr val="bg1"/>
                          </a:solidFill>
                        </a:rPr>
                        <a:t>Season 2017-18</a:t>
                      </a:r>
                      <a:endParaRPr lang="en-GB" sz="1100" dirty="0">
                        <a:solidFill>
                          <a:schemeClr val="bg1"/>
                        </a:solidFill>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3">
                  <a:txBody>
                    <a:bodyPr/>
                    <a:lstStyle/>
                    <a:p>
                      <a:r>
                        <a:rPr lang="en-GB" sz="1100" dirty="0" smtClean="0">
                          <a:solidFill>
                            <a:schemeClr val="bg1"/>
                          </a:solidFill>
                        </a:rPr>
                        <a:t>Year 1 </a:t>
                      </a:r>
                    </a:p>
                    <a:p>
                      <a:r>
                        <a:rPr lang="en-GB" sz="1100" dirty="0" smtClean="0">
                          <a:solidFill>
                            <a:schemeClr val="bg1"/>
                          </a:solidFill>
                        </a:rPr>
                        <a:t>Season</a:t>
                      </a:r>
                      <a:r>
                        <a:rPr lang="en-GB" sz="1100" baseline="0" dirty="0" smtClean="0">
                          <a:solidFill>
                            <a:schemeClr val="bg1"/>
                          </a:solidFill>
                        </a:rPr>
                        <a:t> 2018-19</a:t>
                      </a:r>
                      <a:endParaRPr lang="en-GB" sz="1100" dirty="0">
                        <a:solidFill>
                          <a:schemeClr val="bg1"/>
                        </a:solidFill>
                      </a:endParaRPr>
                    </a:p>
                  </a:txBody>
                  <a:tcPr/>
                </a:tc>
                <a:tc hMerge="1">
                  <a:txBody>
                    <a:bodyPr/>
                    <a:lstStyle/>
                    <a:p>
                      <a:endParaRPr lang="en-GB" dirty="0"/>
                    </a:p>
                  </a:txBody>
                  <a:tcPr/>
                </a:tc>
                <a:tc hMerge="1">
                  <a:txBody>
                    <a:bodyPr/>
                    <a:lstStyle/>
                    <a:p>
                      <a:endParaRPr lang="en-GB" dirty="0"/>
                    </a:p>
                  </a:txBody>
                  <a:tcPr/>
                </a:tc>
                <a:tc gridSpan="3">
                  <a:txBody>
                    <a:bodyPr/>
                    <a:lstStyle/>
                    <a:p>
                      <a:r>
                        <a:rPr lang="en-GB" sz="1100" dirty="0" smtClean="0">
                          <a:solidFill>
                            <a:schemeClr val="bg1"/>
                          </a:solidFill>
                        </a:rPr>
                        <a:t>Year 2 </a:t>
                      </a:r>
                    </a:p>
                    <a:p>
                      <a:r>
                        <a:rPr lang="en-GB" sz="1100" dirty="0" smtClean="0">
                          <a:solidFill>
                            <a:schemeClr val="bg1"/>
                          </a:solidFill>
                        </a:rPr>
                        <a:t>Season</a:t>
                      </a:r>
                      <a:r>
                        <a:rPr lang="en-GB" sz="1100" baseline="0" dirty="0" smtClean="0">
                          <a:solidFill>
                            <a:schemeClr val="bg1"/>
                          </a:solidFill>
                        </a:rPr>
                        <a:t> 2019-20</a:t>
                      </a:r>
                      <a:endParaRPr lang="en-GB" sz="1100" dirty="0">
                        <a:solidFill>
                          <a:schemeClr val="bg1"/>
                        </a:solidFill>
                      </a:endParaRPr>
                    </a:p>
                  </a:txBody>
                  <a:tcPr/>
                </a:tc>
                <a:tc hMerge="1">
                  <a:txBody>
                    <a:bodyPr/>
                    <a:lstStyle/>
                    <a:p>
                      <a:endParaRPr lang="en-GB" dirty="0"/>
                    </a:p>
                  </a:txBody>
                  <a:tcPr/>
                </a:tc>
                <a:tc hMerge="1">
                  <a:txBody>
                    <a:bodyPr/>
                    <a:lstStyle/>
                    <a:p>
                      <a:endParaRPr lang="en-GB" dirty="0"/>
                    </a:p>
                  </a:txBody>
                  <a:tcPr/>
                </a:tc>
                <a:tc gridSpan="3">
                  <a:txBody>
                    <a:bodyPr/>
                    <a:lstStyle/>
                    <a:p>
                      <a:r>
                        <a:rPr lang="en-GB" sz="1100" dirty="0" smtClean="0">
                          <a:solidFill>
                            <a:schemeClr val="bg1"/>
                          </a:solidFill>
                        </a:rPr>
                        <a:t>Year 3</a:t>
                      </a:r>
                    </a:p>
                    <a:p>
                      <a:r>
                        <a:rPr lang="en-GB" sz="1100" dirty="0" smtClean="0">
                          <a:solidFill>
                            <a:schemeClr val="bg1"/>
                          </a:solidFill>
                        </a:rPr>
                        <a:t>Season</a:t>
                      </a:r>
                      <a:r>
                        <a:rPr lang="en-GB" sz="1100" baseline="0" dirty="0" smtClean="0">
                          <a:solidFill>
                            <a:schemeClr val="bg1"/>
                          </a:solidFill>
                        </a:rPr>
                        <a:t> 2020-21</a:t>
                      </a:r>
                      <a:endParaRPr lang="en-GB" sz="1100" dirty="0">
                        <a:solidFill>
                          <a:schemeClr val="bg1"/>
                        </a:solidFill>
                      </a:endParaRPr>
                    </a:p>
                  </a:txBody>
                  <a:tcPr/>
                </a:tc>
                <a:tc hMerge="1">
                  <a:txBody>
                    <a:bodyPr/>
                    <a:lstStyle/>
                    <a:p>
                      <a:endParaRPr lang="en-GB" dirty="0"/>
                    </a:p>
                  </a:txBody>
                  <a:tcPr/>
                </a:tc>
                <a:tc hMerge="1">
                  <a:txBody>
                    <a:bodyPr/>
                    <a:lstStyle/>
                    <a:p>
                      <a:endParaRPr lang="en-GB" dirty="0"/>
                    </a:p>
                  </a:txBody>
                  <a:tcPr/>
                </a:tc>
              </a:tr>
              <a:tr h="370840">
                <a:tc>
                  <a:txBody>
                    <a:bodyPr/>
                    <a:lstStyle/>
                    <a:p>
                      <a:r>
                        <a:rPr lang="en-GB" sz="900" dirty="0" smtClean="0"/>
                        <a:t>Total No. Teams</a:t>
                      </a:r>
                      <a:endParaRPr lang="en-GB" sz="900" dirty="0"/>
                    </a:p>
                  </a:txBody>
                  <a:tcPr/>
                </a:tc>
                <a:tc gridSpan="3">
                  <a:txBody>
                    <a:bodyPr/>
                    <a:lstStyle/>
                    <a:p>
                      <a:pPr algn="ctr"/>
                      <a:r>
                        <a:rPr lang="en-GB" sz="900" dirty="0" smtClean="0"/>
                        <a:t>???</a:t>
                      </a:r>
                      <a:endParaRPr lang="en-GB" sz="900" dirty="0"/>
                    </a:p>
                  </a:txBody>
                  <a:tcPr/>
                </a:tc>
                <a:tc hMerge="1">
                  <a:txBody>
                    <a:bodyPr/>
                    <a:lstStyle/>
                    <a:p>
                      <a:endParaRPr lang="en-GB" dirty="0"/>
                    </a:p>
                  </a:txBody>
                  <a:tcPr/>
                </a:tc>
                <a:tc hMerge="1">
                  <a:txBody>
                    <a:bodyPr/>
                    <a:lstStyle/>
                    <a:p>
                      <a:endParaRPr lang="en-GB" dirty="0"/>
                    </a:p>
                  </a:txBody>
                  <a:tcPr/>
                </a:tc>
                <a:tc gridSpan="3">
                  <a:txBody>
                    <a:bodyPr/>
                    <a:lstStyle/>
                    <a:p>
                      <a:pPr algn="ctr"/>
                      <a:r>
                        <a:rPr lang="en-GB" sz="900" dirty="0" smtClean="0"/>
                        <a:t>???</a:t>
                      </a:r>
                      <a:endParaRPr lang="en-GB" sz="900" dirty="0"/>
                    </a:p>
                  </a:txBody>
                  <a:tcPr/>
                </a:tc>
                <a:tc hMerge="1">
                  <a:txBody>
                    <a:bodyPr/>
                    <a:lstStyle/>
                    <a:p>
                      <a:endParaRPr lang="en-GB" dirty="0"/>
                    </a:p>
                  </a:txBody>
                  <a:tcPr/>
                </a:tc>
                <a:tc hMerge="1">
                  <a:txBody>
                    <a:bodyPr/>
                    <a:lstStyle/>
                    <a:p>
                      <a:endParaRPr lang="en-GB" dirty="0"/>
                    </a:p>
                  </a:txBody>
                  <a:tcPr/>
                </a:tc>
                <a:tc gridSpan="3">
                  <a:txBody>
                    <a:bodyPr/>
                    <a:lstStyle/>
                    <a:p>
                      <a:pPr algn="ctr"/>
                      <a:r>
                        <a:rPr lang="en-GB" sz="900" dirty="0" smtClean="0"/>
                        <a:t>???</a:t>
                      </a:r>
                      <a:endParaRPr lang="en-GB" sz="900" dirty="0"/>
                    </a:p>
                  </a:txBody>
                  <a:tcPr/>
                </a:tc>
                <a:tc hMerge="1">
                  <a:txBody>
                    <a:bodyPr/>
                    <a:lstStyle/>
                    <a:p>
                      <a:endParaRPr lang="en-GB" dirty="0"/>
                    </a:p>
                  </a:txBody>
                  <a:tcPr/>
                </a:tc>
                <a:tc hMerge="1">
                  <a:txBody>
                    <a:bodyPr/>
                    <a:lstStyle/>
                    <a:p>
                      <a:endParaRPr lang="en-GB" dirty="0"/>
                    </a:p>
                  </a:txBody>
                  <a:tcPr/>
                </a:tc>
                <a:tc gridSpan="3">
                  <a:txBody>
                    <a:bodyPr/>
                    <a:lstStyle/>
                    <a:p>
                      <a:pPr algn="ctr"/>
                      <a:r>
                        <a:rPr lang="en-GB" sz="900" dirty="0" smtClean="0"/>
                        <a:t>???</a:t>
                      </a:r>
                      <a:endParaRPr lang="en-GB" sz="900" dirty="0"/>
                    </a:p>
                  </a:txBody>
                  <a:tcPr/>
                </a:tc>
                <a:tc hMerge="1">
                  <a:txBody>
                    <a:bodyPr/>
                    <a:lstStyle/>
                    <a:p>
                      <a:endParaRPr lang="en-GB" dirty="0"/>
                    </a:p>
                  </a:txBody>
                  <a:tcPr/>
                </a:tc>
                <a:tc hMerge="1">
                  <a:txBody>
                    <a:bodyPr/>
                    <a:lstStyle/>
                    <a:p>
                      <a:endParaRPr lang="en-GB" dirty="0"/>
                    </a:p>
                  </a:txBody>
                  <a:tcPr/>
                </a:tc>
              </a:tr>
              <a:tr h="370840">
                <a:tc>
                  <a:txBody>
                    <a:bodyPr/>
                    <a:lstStyle/>
                    <a:p>
                      <a:endParaRPr lang="en-GB"/>
                    </a:p>
                  </a:txBody>
                  <a:tcPr/>
                </a:tc>
                <a:tc>
                  <a:txBody>
                    <a:bodyPr/>
                    <a:lstStyle/>
                    <a:p>
                      <a:pPr algn="ctr"/>
                      <a:r>
                        <a:rPr lang="en-GB" sz="1000" dirty="0" smtClean="0"/>
                        <a:t>Male</a:t>
                      </a:r>
                      <a:endParaRPr lang="en-GB" sz="1000" dirty="0"/>
                    </a:p>
                  </a:txBody>
                  <a:tcPr/>
                </a:tc>
                <a:tc>
                  <a:txBody>
                    <a:bodyPr/>
                    <a:lstStyle/>
                    <a:p>
                      <a:pPr algn="ctr"/>
                      <a:r>
                        <a:rPr lang="en-GB" sz="1000" dirty="0" smtClean="0"/>
                        <a:t>Female</a:t>
                      </a:r>
                      <a:endParaRPr lang="en-GB" sz="1000" dirty="0"/>
                    </a:p>
                  </a:txBody>
                  <a:tcPr/>
                </a:tc>
                <a:tc>
                  <a:txBody>
                    <a:bodyPr/>
                    <a:lstStyle/>
                    <a:p>
                      <a:pPr algn="ctr"/>
                      <a:r>
                        <a:rPr lang="en-GB" sz="1000" dirty="0" smtClean="0"/>
                        <a:t>Disability</a:t>
                      </a:r>
                      <a:endParaRPr lang="en-GB" sz="1000" dirty="0"/>
                    </a:p>
                  </a:txBody>
                  <a:tcPr/>
                </a:tc>
                <a:tc>
                  <a:txBody>
                    <a:bodyPr/>
                    <a:lstStyle/>
                    <a:p>
                      <a:pPr algn="ctr"/>
                      <a:r>
                        <a:rPr lang="en-GB" sz="1000" dirty="0" smtClean="0"/>
                        <a:t>Male</a:t>
                      </a:r>
                      <a:endParaRPr lang="en-GB" sz="1000" dirty="0"/>
                    </a:p>
                  </a:txBody>
                  <a:tcPr/>
                </a:tc>
                <a:tc>
                  <a:txBody>
                    <a:bodyPr/>
                    <a:lstStyle/>
                    <a:p>
                      <a:pPr algn="ctr"/>
                      <a:r>
                        <a:rPr lang="en-GB" sz="1000" dirty="0" smtClean="0"/>
                        <a:t>Female</a:t>
                      </a:r>
                      <a:endParaRPr lang="en-GB" sz="1000" dirty="0"/>
                    </a:p>
                  </a:txBody>
                  <a:tcPr/>
                </a:tc>
                <a:tc>
                  <a:txBody>
                    <a:bodyPr/>
                    <a:lstStyle/>
                    <a:p>
                      <a:pPr algn="ctr"/>
                      <a:r>
                        <a:rPr lang="en-GB" sz="1000" dirty="0" smtClean="0"/>
                        <a:t>Disability</a:t>
                      </a:r>
                      <a:endParaRPr lang="en-GB" sz="1000" dirty="0"/>
                    </a:p>
                  </a:txBody>
                  <a:tcPr/>
                </a:tc>
                <a:tc>
                  <a:txBody>
                    <a:bodyPr/>
                    <a:lstStyle/>
                    <a:p>
                      <a:pPr algn="ctr"/>
                      <a:r>
                        <a:rPr lang="en-GB" sz="1000" dirty="0" smtClean="0"/>
                        <a:t>Male</a:t>
                      </a:r>
                      <a:endParaRPr lang="en-GB" sz="1000" dirty="0"/>
                    </a:p>
                  </a:txBody>
                  <a:tcPr/>
                </a:tc>
                <a:tc>
                  <a:txBody>
                    <a:bodyPr/>
                    <a:lstStyle/>
                    <a:p>
                      <a:pPr algn="ctr"/>
                      <a:r>
                        <a:rPr lang="en-GB" sz="1000" dirty="0" smtClean="0"/>
                        <a:t>Female</a:t>
                      </a:r>
                      <a:endParaRPr lang="en-GB" sz="1000" dirty="0"/>
                    </a:p>
                  </a:txBody>
                  <a:tcPr/>
                </a:tc>
                <a:tc>
                  <a:txBody>
                    <a:bodyPr/>
                    <a:lstStyle/>
                    <a:p>
                      <a:pPr algn="ctr"/>
                      <a:r>
                        <a:rPr lang="en-GB" sz="1000" dirty="0" smtClean="0"/>
                        <a:t>Disability</a:t>
                      </a:r>
                      <a:endParaRPr lang="en-GB" sz="1000" dirty="0"/>
                    </a:p>
                  </a:txBody>
                  <a:tcPr/>
                </a:tc>
                <a:tc>
                  <a:txBody>
                    <a:bodyPr/>
                    <a:lstStyle/>
                    <a:p>
                      <a:pPr algn="ctr"/>
                      <a:r>
                        <a:rPr lang="en-GB" sz="1000" dirty="0" smtClean="0"/>
                        <a:t>Male</a:t>
                      </a:r>
                      <a:endParaRPr lang="en-GB" sz="1000" dirty="0"/>
                    </a:p>
                  </a:txBody>
                  <a:tcPr/>
                </a:tc>
                <a:tc>
                  <a:txBody>
                    <a:bodyPr/>
                    <a:lstStyle/>
                    <a:p>
                      <a:pPr algn="ctr"/>
                      <a:r>
                        <a:rPr lang="en-GB" sz="1000" dirty="0" smtClean="0"/>
                        <a:t>Female</a:t>
                      </a:r>
                      <a:endParaRPr lang="en-GB" sz="1000" dirty="0"/>
                    </a:p>
                  </a:txBody>
                  <a:tcPr/>
                </a:tc>
                <a:tc>
                  <a:txBody>
                    <a:bodyPr/>
                    <a:lstStyle/>
                    <a:p>
                      <a:pPr algn="ctr"/>
                      <a:r>
                        <a:rPr lang="en-GB" sz="1000" dirty="0" smtClean="0"/>
                        <a:t>Disability</a:t>
                      </a:r>
                      <a:endParaRPr lang="en-GB" sz="1000" dirty="0"/>
                    </a:p>
                  </a:txBody>
                  <a:tcPr/>
                </a:tc>
              </a:tr>
              <a:tr h="370840">
                <a:tc>
                  <a:txBody>
                    <a:bodyPr/>
                    <a:lstStyle/>
                    <a:p>
                      <a:endParaRPr lang="en-GB" sz="1000" dirty="0"/>
                    </a:p>
                  </a:txBody>
                  <a:tcPr/>
                </a:tc>
                <a:tc>
                  <a:txBody>
                    <a:bodyPr/>
                    <a:lstStyle/>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bl>
          </a:graphicData>
        </a:graphic>
      </p:graphicFrame>
      <p:sp>
        <p:nvSpPr>
          <p:cNvPr id="7" name="TextBox 6"/>
          <p:cNvSpPr txBox="1"/>
          <p:nvPr/>
        </p:nvSpPr>
        <p:spPr>
          <a:xfrm>
            <a:off x="323529" y="563776"/>
            <a:ext cx="2520279" cy="1785104"/>
          </a:xfrm>
          <a:prstGeom prst="rect">
            <a:avLst/>
          </a:prstGeom>
          <a:noFill/>
        </p:spPr>
        <p:txBody>
          <a:bodyPr wrap="square" rtlCol="0">
            <a:spAutoFit/>
          </a:bodyPr>
          <a:lstStyle/>
          <a:p>
            <a:r>
              <a:rPr lang="en-GB" sz="1000" dirty="0"/>
              <a:t>The League Development Table is a summary of the number of teams it wishes to retain and grow within the various categories of football over the period of the plan</a:t>
            </a:r>
            <a:r>
              <a:rPr lang="en-GB" sz="1000" dirty="0" smtClean="0"/>
              <a:t>. Set </a:t>
            </a:r>
            <a:r>
              <a:rPr lang="en-GB" sz="1000" dirty="0"/>
              <a:t>realistic targets and don’t be afraid to change these season by season as you review the plan</a:t>
            </a:r>
            <a:r>
              <a:rPr lang="en-GB" sz="1000" dirty="0" smtClean="0"/>
              <a:t>.</a:t>
            </a:r>
          </a:p>
          <a:p>
            <a:r>
              <a:rPr lang="en-GB" sz="1000" dirty="0" smtClean="0"/>
              <a:t> </a:t>
            </a:r>
            <a:endParaRPr lang="en-GB" sz="1000" dirty="0"/>
          </a:p>
          <a:p>
            <a:r>
              <a:rPr lang="en-GB" sz="1000" b="1" dirty="0"/>
              <a:t>Remember to complete the season date and identify </a:t>
            </a:r>
            <a:r>
              <a:rPr lang="en-GB" sz="1000" b="1" dirty="0" smtClean="0"/>
              <a:t>the number </a:t>
            </a:r>
            <a:r>
              <a:rPr lang="en-GB" sz="1000" b="1" dirty="0"/>
              <a:t>of teams for each season. </a:t>
            </a:r>
            <a:endParaRPr lang="en-GB" sz="1000" dirty="0"/>
          </a:p>
        </p:txBody>
      </p:sp>
      <p:sp>
        <p:nvSpPr>
          <p:cNvPr id="9" name="TextBox 8"/>
          <p:cNvSpPr txBox="1"/>
          <p:nvPr/>
        </p:nvSpPr>
        <p:spPr>
          <a:xfrm>
            <a:off x="3203848" y="573648"/>
            <a:ext cx="2520279" cy="1631216"/>
          </a:xfrm>
          <a:prstGeom prst="rect">
            <a:avLst/>
          </a:prstGeom>
          <a:noFill/>
        </p:spPr>
        <p:txBody>
          <a:bodyPr wrap="square" rtlCol="0">
            <a:spAutoFit/>
          </a:bodyPr>
          <a:lstStyle/>
          <a:p>
            <a:r>
              <a:rPr lang="en-GB" sz="1100" b="1" i="1" dirty="0" smtClean="0">
                <a:solidFill>
                  <a:srgbClr val="FFC000"/>
                </a:solidFill>
              </a:rPr>
              <a:t>Tip – </a:t>
            </a:r>
          </a:p>
          <a:p>
            <a:endParaRPr lang="en-GB" sz="1000" dirty="0"/>
          </a:p>
          <a:p>
            <a:r>
              <a:rPr lang="en-GB" sz="1000" dirty="0" smtClean="0"/>
              <a:t>Develop </a:t>
            </a:r>
            <a:r>
              <a:rPr lang="en-GB" sz="1000" dirty="0"/>
              <a:t>a shared vision that is representative of the whole league. By involving as many clubs and people as you can in your organisation you can establish a ‘shared vision’ that is representative of your members and clearly identifies your purpose. By selecting one vision, you add focus and clarity. </a:t>
            </a:r>
          </a:p>
        </p:txBody>
      </p:sp>
      <p:sp>
        <p:nvSpPr>
          <p:cNvPr id="6" name="TextBox 5"/>
          <p:cNvSpPr txBox="1"/>
          <p:nvPr/>
        </p:nvSpPr>
        <p:spPr>
          <a:xfrm>
            <a:off x="337099" y="194444"/>
            <a:ext cx="2760307" cy="369332"/>
          </a:xfrm>
          <a:prstGeom prst="rect">
            <a:avLst/>
          </a:prstGeom>
          <a:noFill/>
        </p:spPr>
        <p:txBody>
          <a:bodyPr wrap="none" rtlCol="0">
            <a:spAutoFit/>
          </a:bodyPr>
          <a:lstStyle/>
          <a:p>
            <a:r>
              <a:rPr lang="en-GB" b="1" i="1" dirty="0" smtClean="0"/>
              <a:t>League Development Table</a:t>
            </a:r>
            <a:endParaRPr lang="en-GB" b="1" i="1" dirty="0"/>
          </a:p>
        </p:txBody>
      </p:sp>
      <p:sp>
        <p:nvSpPr>
          <p:cNvPr id="10" name="Slide Number Placeholder 9"/>
          <p:cNvSpPr>
            <a:spLocks noGrp="1"/>
          </p:cNvSpPr>
          <p:nvPr>
            <p:ph type="sldNum" sz="quarter" idx="12"/>
          </p:nvPr>
        </p:nvSpPr>
        <p:spPr/>
        <p:txBody>
          <a:bodyPr/>
          <a:lstStyle/>
          <a:p>
            <a:fld id="{038C88BF-EB70-4376-9FCB-CC94BD4C41B5}" type="slidenum">
              <a:rPr lang="en-GB" smtClean="0"/>
              <a:t>3</a:t>
            </a:fld>
            <a:endParaRPr lang="en-GB"/>
          </a:p>
        </p:txBody>
      </p:sp>
    </p:spTree>
    <p:extLst>
      <p:ext uri="{BB962C8B-B14F-4D97-AF65-F5344CB8AC3E}">
        <p14:creationId xmlns:p14="http://schemas.microsoft.com/office/powerpoint/2010/main" val="2964743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12160" y="692403"/>
            <a:ext cx="2736304" cy="1800493"/>
          </a:xfrm>
          <a:prstGeom prst="rect">
            <a:avLst/>
          </a:prstGeom>
          <a:noFill/>
          <a:ln w="28575">
            <a:solidFill>
              <a:srgbClr val="0070C0"/>
            </a:solidFill>
          </a:ln>
        </p:spPr>
        <p:txBody>
          <a:bodyPr wrap="square" rtlCol="0">
            <a:spAutoFit/>
          </a:bodyPr>
          <a:lstStyle/>
          <a:p>
            <a:r>
              <a:rPr lang="en-GB" sz="1100" b="1" i="1" dirty="0" smtClean="0"/>
              <a:t>Your Aim</a:t>
            </a:r>
          </a:p>
          <a:p>
            <a:endParaRPr lang="en-GB" sz="1000" dirty="0"/>
          </a:p>
          <a:p>
            <a:r>
              <a:rPr lang="en-GB" sz="1000" dirty="0" smtClean="0"/>
              <a:t>To maintain the League's charter standard.</a:t>
            </a:r>
          </a:p>
          <a:p>
            <a:r>
              <a:rPr lang="en-GB" sz="1000" dirty="0" smtClean="0"/>
              <a:t>To run and organise the League as efficiently as possible.</a:t>
            </a:r>
          </a:p>
          <a:p>
            <a:r>
              <a:rPr lang="en-GB" sz="1000" dirty="0" smtClean="0"/>
              <a:t>Every club to have the opportunity to air their concerns on the Leagues structure and constitution.</a:t>
            </a:r>
          </a:p>
          <a:p>
            <a:r>
              <a:rPr lang="en-GB" sz="1000" dirty="0" smtClean="0"/>
              <a:t>To maintain the successful communication procedures via the league website re fixtures and information sharing.</a:t>
            </a:r>
            <a:endParaRPr lang="en-GB" sz="1000" dirty="0"/>
          </a:p>
        </p:txBody>
      </p:sp>
      <p:sp>
        <p:nvSpPr>
          <p:cNvPr id="7" name="TextBox 6"/>
          <p:cNvSpPr txBox="1"/>
          <p:nvPr/>
        </p:nvSpPr>
        <p:spPr>
          <a:xfrm>
            <a:off x="323529" y="1487106"/>
            <a:ext cx="2520279" cy="861774"/>
          </a:xfrm>
          <a:prstGeom prst="rect">
            <a:avLst/>
          </a:prstGeom>
          <a:noFill/>
        </p:spPr>
        <p:txBody>
          <a:bodyPr wrap="square" rtlCol="0">
            <a:spAutoFit/>
          </a:bodyPr>
          <a:lstStyle/>
          <a:p>
            <a:r>
              <a:rPr lang="en-GB" sz="1000" dirty="0"/>
              <a:t>This section supports the league in becoming/remaining an effective organisation, with the correct structure and efficient processes, so it can achieve its developmental aims and sustain its activities </a:t>
            </a:r>
          </a:p>
        </p:txBody>
      </p:sp>
      <p:sp>
        <p:nvSpPr>
          <p:cNvPr id="9" name="TextBox 8"/>
          <p:cNvSpPr txBox="1"/>
          <p:nvPr/>
        </p:nvSpPr>
        <p:spPr>
          <a:xfrm>
            <a:off x="3203848" y="1196752"/>
            <a:ext cx="2520279" cy="1338828"/>
          </a:xfrm>
          <a:prstGeom prst="rect">
            <a:avLst/>
          </a:prstGeom>
          <a:noFill/>
        </p:spPr>
        <p:txBody>
          <a:bodyPr wrap="square" rtlCol="0">
            <a:spAutoFit/>
          </a:bodyPr>
          <a:lstStyle/>
          <a:p>
            <a:r>
              <a:rPr lang="en-GB" sz="1100" b="1" i="1" dirty="0" smtClean="0">
                <a:solidFill>
                  <a:srgbClr val="FFC000"/>
                </a:solidFill>
              </a:rPr>
              <a:t>Tip – </a:t>
            </a:r>
          </a:p>
          <a:p>
            <a:endParaRPr lang="en-GB" sz="1000" dirty="0"/>
          </a:p>
          <a:p>
            <a:r>
              <a:rPr lang="en-GB" sz="1000" dirty="0"/>
              <a:t>This section should detail actions that improve the leagues effectiveness and efficiency, which could include better use of IT solutions, a review of the leagues fees structure or a new approach to club meetings. </a:t>
            </a:r>
          </a:p>
        </p:txBody>
      </p:sp>
      <p:sp>
        <p:nvSpPr>
          <p:cNvPr id="6" name="TextBox 5"/>
          <p:cNvSpPr txBox="1"/>
          <p:nvPr/>
        </p:nvSpPr>
        <p:spPr>
          <a:xfrm>
            <a:off x="337099" y="194444"/>
            <a:ext cx="2092239" cy="369332"/>
          </a:xfrm>
          <a:prstGeom prst="rect">
            <a:avLst/>
          </a:prstGeom>
          <a:noFill/>
        </p:spPr>
        <p:txBody>
          <a:bodyPr wrap="none" rtlCol="0">
            <a:spAutoFit/>
          </a:bodyPr>
          <a:lstStyle/>
          <a:p>
            <a:r>
              <a:rPr lang="en-GB" b="1" i="1" dirty="0" smtClean="0"/>
              <a:t>Running the League</a:t>
            </a:r>
            <a:endParaRPr lang="en-GB" b="1" i="1" dirty="0"/>
          </a:p>
        </p:txBody>
      </p:sp>
      <p:graphicFrame>
        <p:nvGraphicFramePr>
          <p:cNvPr id="2" name="Table 1"/>
          <p:cNvGraphicFramePr>
            <a:graphicFrameLocks noGrp="1"/>
          </p:cNvGraphicFramePr>
          <p:nvPr>
            <p:extLst>
              <p:ext uri="{D42A27DB-BD31-4B8C-83A1-F6EECF244321}">
                <p14:modId xmlns:p14="http://schemas.microsoft.com/office/powerpoint/2010/main" val="571142099"/>
              </p:ext>
            </p:extLst>
          </p:nvPr>
        </p:nvGraphicFramePr>
        <p:xfrm>
          <a:off x="362107" y="2780928"/>
          <a:ext cx="8386356" cy="3672410"/>
        </p:xfrm>
        <a:graphic>
          <a:graphicData uri="http://schemas.openxmlformats.org/drawingml/2006/table">
            <a:tbl>
              <a:tblPr firstRow="1" bandRow="1">
                <a:tableStyleId>{5C22544A-7EE6-4342-B048-85BDC9FD1C3A}</a:tableStyleId>
              </a:tblPr>
              <a:tblGrid>
                <a:gridCol w="1397726"/>
                <a:gridCol w="1397726"/>
                <a:gridCol w="1397726"/>
                <a:gridCol w="1397726"/>
                <a:gridCol w="1397726"/>
                <a:gridCol w="1397726"/>
              </a:tblGrid>
              <a:tr h="734482">
                <a:tc>
                  <a:txBody>
                    <a:bodyPr/>
                    <a:lstStyle/>
                    <a:p>
                      <a:r>
                        <a:rPr lang="en-GB" sz="1400" dirty="0" smtClean="0"/>
                        <a:t>Action</a:t>
                      </a:r>
                      <a:endParaRPr lang="en-GB" sz="1400" dirty="0"/>
                    </a:p>
                  </a:txBody>
                  <a:tcPr/>
                </a:tc>
                <a:tc>
                  <a:txBody>
                    <a:bodyPr/>
                    <a:lstStyle/>
                    <a:p>
                      <a:r>
                        <a:rPr lang="en-GB" sz="1400" dirty="0" smtClean="0"/>
                        <a:t>Achievement Target</a:t>
                      </a:r>
                      <a:endParaRPr lang="en-GB" sz="1400" dirty="0"/>
                    </a:p>
                  </a:txBody>
                  <a:tcPr/>
                </a:tc>
                <a:tc>
                  <a:txBody>
                    <a:bodyPr/>
                    <a:lstStyle/>
                    <a:p>
                      <a:r>
                        <a:rPr lang="en-GB" sz="1400" dirty="0" smtClean="0"/>
                        <a:t>Timescale</a:t>
                      </a:r>
                      <a:endParaRPr lang="en-GB" sz="1400" dirty="0"/>
                    </a:p>
                  </a:txBody>
                  <a:tcPr/>
                </a:tc>
                <a:tc>
                  <a:txBody>
                    <a:bodyPr/>
                    <a:lstStyle/>
                    <a:p>
                      <a:r>
                        <a:rPr lang="en-GB" sz="1400" dirty="0" smtClean="0"/>
                        <a:t>Responsibility</a:t>
                      </a:r>
                      <a:endParaRPr lang="en-GB" sz="1400" dirty="0"/>
                    </a:p>
                  </a:txBody>
                  <a:tcPr/>
                </a:tc>
                <a:tc>
                  <a:txBody>
                    <a:bodyPr/>
                    <a:lstStyle/>
                    <a:p>
                      <a:r>
                        <a:rPr lang="en-GB" sz="1400" dirty="0" smtClean="0"/>
                        <a:t>Cost</a:t>
                      </a:r>
                      <a:endParaRPr lang="en-GB" sz="1400" dirty="0"/>
                    </a:p>
                  </a:txBody>
                  <a:tcPr/>
                </a:tc>
                <a:tc>
                  <a:txBody>
                    <a:bodyPr/>
                    <a:lstStyle/>
                    <a:p>
                      <a:r>
                        <a:rPr lang="en-GB" sz="1400" dirty="0" smtClean="0"/>
                        <a:t>Review</a:t>
                      </a:r>
                      <a:endParaRPr lang="en-GB" sz="1400" dirty="0"/>
                    </a:p>
                  </a:txBody>
                  <a:tcPr/>
                </a:tc>
              </a:tr>
              <a:tr h="734482">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a:p>
                  </a:txBody>
                  <a:tcPr/>
                </a:tc>
              </a:tr>
              <a:tr h="734482">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c>
                  <a:txBody>
                    <a:bodyPr/>
                    <a:lstStyle/>
                    <a:p>
                      <a:endParaRPr lang="en-GB" sz="1000" dirty="0"/>
                    </a:p>
                  </a:txBody>
                  <a:tcPr/>
                </a:tc>
              </a:tr>
              <a:tr h="734482">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r>
              <a:tr h="734482">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r>
            </a:tbl>
          </a:graphicData>
        </a:graphic>
      </p:graphicFrame>
      <p:sp>
        <p:nvSpPr>
          <p:cNvPr id="4" name="Slide Number Placeholder 3"/>
          <p:cNvSpPr>
            <a:spLocks noGrp="1"/>
          </p:cNvSpPr>
          <p:nvPr>
            <p:ph type="sldNum" sz="quarter" idx="12"/>
          </p:nvPr>
        </p:nvSpPr>
        <p:spPr/>
        <p:txBody>
          <a:bodyPr/>
          <a:lstStyle/>
          <a:p>
            <a:fld id="{038C88BF-EB70-4376-9FCB-CC94BD4C41B5}" type="slidenum">
              <a:rPr lang="en-GB" smtClean="0"/>
              <a:t>4</a:t>
            </a:fld>
            <a:endParaRPr lang="en-GB"/>
          </a:p>
        </p:txBody>
      </p:sp>
    </p:spTree>
    <p:extLst>
      <p:ext uri="{BB962C8B-B14F-4D97-AF65-F5344CB8AC3E}">
        <p14:creationId xmlns:p14="http://schemas.microsoft.com/office/powerpoint/2010/main" val="416383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12160" y="692403"/>
            <a:ext cx="2736304" cy="1646605"/>
          </a:xfrm>
          <a:prstGeom prst="rect">
            <a:avLst/>
          </a:prstGeom>
          <a:noFill/>
          <a:ln w="28575">
            <a:solidFill>
              <a:srgbClr val="0070C0"/>
            </a:solidFill>
          </a:ln>
        </p:spPr>
        <p:txBody>
          <a:bodyPr wrap="square" rtlCol="0">
            <a:spAutoFit/>
          </a:bodyPr>
          <a:lstStyle/>
          <a:p>
            <a:r>
              <a:rPr lang="en-GB" sz="1100" b="1" i="1" dirty="0" smtClean="0"/>
              <a:t>Your Aim</a:t>
            </a:r>
          </a:p>
          <a:p>
            <a:endParaRPr lang="en-GB" sz="1000" dirty="0" smtClean="0"/>
          </a:p>
          <a:p>
            <a:endParaRPr lang="en-GB" sz="1000" dirty="0"/>
          </a:p>
          <a:p>
            <a:endParaRPr lang="en-GB" sz="1000" dirty="0" smtClean="0"/>
          </a:p>
          <a:p>
            <a:endParaRPr lang="en-GB" sz="1000" dirty="0"/>
          </a:p>
          <a:p>
            <a:endParaRPr lang="en-GB" sz="1000" dirty="0" smtClean="0"/>
          </a:p>
          <a:p>
            <a:endParaRPr lang="en-GB" sz="1000" dirty="0"/>
          </a:p>
          <a:p>
            <a:endParaRPr lang="en-GB" sz="1000" dirty="0" smtClean="0"/>
          </a:p>
          <a:p>
            <a:endParaRPr lang="en-GB" sz="1000" dirty="0"/>
          </a:p>
          <a:p>
            <a:endParaRPr lang="en-GB" sz="1000" dirty="0"/>
          </a:p>
        </p:txBody>
      </p:sp>
      <p:sp>
        <p:nvSpPr>
          <p:cNvPr id="7" name="TextBox 6"/>
          <p:cNvSpPr txBox="1"/>
          <p:nvPr/>
        </p:nvSpPr>
        <p:spPr>
          <a:xfrm>
            <a:off x="323528" y="1556792"/>
            <a:ext cx="2520279" cy="553998"/>
          </a:xfrm>
          <a:prstGeom prst="rect">
            <a:avLst/>
          </a:prstGeom>
          <a:noFill/>
        </p:spPr>
        <p:txBody>
          <a:bodyPr wrap="square" rtlCol="0">
            <a:spAutoFit/>
          </a:bodyPr>
          <a:lstStyle/>
          <a:p>
            <a:r>
              <a:rPr lang="en-GB" sz="1000" dirty="0"/>
              <a:t>This section shows how the league will support and retain its existing teams as well as recruiting new teams. </a:t>
            </a:r>
          </a:p>
        </p:txBody>
      </p:sp>
      <p:sp>
        <p:nvSpPr>
          <p:cNvPr id="9" name="TextBox 8"/>
          <p:cNvSpPr txBox="1"/>
          <p:nvPr/>
        </p:nvSpPr>
        <p:spPr>
          <a:xfrm>
            <a:off x="3203848" y="1196752"/>
            <a:ext cx="2520279" cy="1184940"/>
          </a:xfrm>
          <a:prstGeom prst="rect">
            <a:avLst/>
          </a:prstGeom>
          <a:noFill/>
        </p:spPr>
        <p:txBody>
          <a:bodyPr wrap="square" rtlCol="0">
            <a:spAutoFit/>
          </a:bodyPr>
          <a:lstStyle/>
          <a:p>
            <a:r>
              <a:rPr lang="en-GB" sz="1100" b="1" i="1" dirty="0" smtClean="0">
                <a:solidFill>
                  <a:srgbClr val="FFC000"/>
                </a:solidFill>
              </a:rPr>
              <a:t>Tip – </a:t>
            </a:r>
          </a:p>
          <a:p>
            <a:endParaRPr lang="en-GB" sz="1000" dirty="0"/>
          </a:p>
          <a:p>
            <a:r>
              <a:rPr lang="en-GB" sz="1000" dirty="0"/>
              <a:t>Leagues can use this section to show how they will work in partnership with other leagues to improve transition, support their clubs to grow their team numbers and work with CFAs to prevent drop out.</a:t>
            </a:r>
          </a:p>
        </p:txBody>
      </p:sp>
      <p:sp>
        <p:nvSpPr>
          <p:cNvPr id="6" name="TextBox 5"/>
          <p:cNvSpPr txBox="1"/>
          <p:nvPr/>
        </p:nvSpPr>
        <p:spPr>
          <a:xfrm>
            <a:off x="337099" y="194444"/>
            <a:ext cx="3466462" cy="369332"/>
          </a:xfrm>
          <a:prstGeom prst="rect">
            <a:avLst/>
          </a:prstGeom>
          <a:noFill/>
        </p:spPr>
        <p:txBody>
          <a:bodyPr wrap="none" rtlCol="0">
            <a:spAutoFit/>
          </a:bodyPr>
          <a:lstStyle/>
          <a:p>
            <a:r>
              <a:rPr lang="en-GB" b="1" dirty="0"/>
              <a:t>Sustain and Increase Participation </a:t>
            </a:r>
            <a:endParaRPr lang="en-GB" b="1" i="1" dirty="0"/>
          </a:p>
        </p:txBody>
      </p:sp>
      <p:graphicFrame>
        <p:nvGraphicFramePr>
          <p:cNvPr id="2" name="Table 1"/>
          <p:cNvGraphicFramePr>
            <a:graphicFrameLocks noGrp="1"/>
          </p:cNvGraphicFramePr>
          <p:nvPr>
            <p:extLst>
              <p:ext uri="{D42A27DB-BD31-4B8C-83A1-F6EECF244321}">
                <p14:modId xmlns:p14="http://schemas.microsoft.com/office/powerpoint/2010/main" val="931269857"/>
              </p:ext>
            </p:extLst>
          </p:nvPr>
        </p:nvGraphicFramePr>
        <p:xfrm>
          <a:off x="362107" y="2780928"/>
          <a:ext cx="8386356" cy="3672410"/>
        </p:xfrm>
        <a:graphic>
          <a:graphicData uri="http://schemas.openxmlformats.org/drawingml/2006/table">
            <a:tbl>
              <a:tblPr firstRow="1" bandRow="1">
                <a:tableStyleId>{5C22544A-7EE6-4342-B048-85BDC9FD1C3A}</a:tableStyleId>
              </a:tblPr>
              <a:tblGrid>
                <a:gridCol w="1397726"/>
                <a:gridCol w="1397726"/>
                <a:gridCol w="1397726"/>
                <a:gridCol w="1397726"/>
                <a:gridCol w="1397726"/>
                <a:gridCol w="1397726"/>
              </a:tblGrid>
              <a:tr h="734482">
                <a:tc>
                  <a:txBody>
                    <a:bodyPr/>
                    <a:lstStyle/>
                    <a:p>
                      <a:r>
                        <a:rPr lang="en-GB" sz="1400" dirty="0" smtClean="0"/>
                        <a:t>Action</a:t>
                      </a:r>
                      <a:endParaRPr lang="en-GB" sz="1400" dirty="0"/>
                    </a:p>
                  </a:txBody>
                  <a:tcPr/>
                </a:tc>
                <a:tc>
                  <a:txBody>
                    <a:bodyPr/>
                    <a:lstStyle/>
                    <a:p>
                      <a:r>
                        <a:rPr lang="en-GB" sz="1400" dirty="0" smtClean="0"/>
                        <a:t>Achievement Target</a:t>
                      </a:r>
                      <a:endParaRPr lang="en-GB" sz="1400" dirty="0"/>
                    </a:p>
                  </a:txBody>
                  <a:tcPr/>
                </a:tc>
                <a:tc>
                  <a:txBody>
                    <a:bodyPr/>
                    <a:lstStyle/>
                    <a:p>
                      <a:r>
                        <a:rPr lang="en-GB" sz="1400" dirty="0" smtClean="0"/>
                        <a:t>Timescale</a:t>
                      </a:r>
                      <a:endParaRPr lang="en-GB" sz="1400" dirty="0"/>
                    </a:p>
                  </a:txBody>
                  <a:tcPr/>
                </a:tc>
                <a:tc>
                  <a:txBody>
                    <a:bodyPr/>
                    <a:lstStyle/>
                    <a:p>
                      <a:r>
                        <a:rPr lang="en-GB" sz="1400" dirty="0" smtClean="0"/>
                        <a:t>Responsibility</a:t>
                      </a:r>
                      <a:endParaRPr lang="en-GB" sz="1400" dirty="0"/>
                    </a:p>
                  </a:txBody>
                  <a:tcPr/>
                </a:tc>
                <a:tc>
                  <a:txBody>
                    <a:bodyPr/>
                    <a:lstStyle/>
                    <a:p>
                      <a:r>
                        <a:rPr lang="en-GB" sz="1400" dirty="0" smtClean="0"/>
                        <a:t>Cost</a:t>
                      </a:r>
                      <a:endParaRPr lang="en-GB" sz="1400" dirty="0"/>
                    </a:p>
                  </a:txBody>
                  <a:tcPr/>
                </a:tc>
                <a:tc>
                  <a:txBody>
                    <a:bodyPr/>
                    <a:lstStyle/>
                    <a:p>
                      <a:r>
                        <a:rPr lang="en-GB" sz="1400" dirty="0" smtClean="0"/>
                        <a:t>Review</a:t>
                      </a:r>
                      <a:endParaRPr lang="en-GB" sz="1400" dirty="0"/>
                    </a:p>
                  </a:txBody>
                  <a:tcPr/>
                </a:tc>
              </a:tr>
              <a:tr h="734482">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a:p>
                  </a:txBody>
                  <a:tcPr/>
                </a:tc>
              </a:tr>
              <a:tr h="734482">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c>
                  <a:txBody>
                    <a:bodyPr/>
                    <a:lstStyle/>
                    <a:p>
                      <a:endParaRPr lang="en-GB" sz="1000" dirty="0"/>
                    </a:p>
                  </a:txBody>
                  <a:tcPr/>
                </a:tc>
              </a:tr>
              <a:tr h="734482">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r>
              <a:tr h="734482">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r>
            </a:tbl>
          </a:graphicData>
        </a:graphic>
      </p:graphicFrame>
      <p:sp>
        <p:nvSpPr>
          <p:cNvPr id="4" name="Slide Number Placeholder 3"/>
          <p:cNvSpPr>
            <a:spLocks noGrp="1"/>
          </p:cNvSpPr>
          <p:nvPr>
            <p:ph type="sldNum" sz="quarter" idx="12"/>
          </p:nvPr>
        </p:nvSpPr>
        <p:spPr/>
        <p:txBody>
          <a:bodyPr/>
          <a:lstStyle/>
          <a:p>
            <a:fld id="{038C88BF-EB70-4376-9FCB-CC94BD4C41B5}" type="slidenum">
              <a:rPr lang="en-GB" smtClean="0"/>
              <a:t>5</a:t>
            </a:fld>
            <a:endParaRPr lang="en-GB"/>
          </a:p>
        </p:txBody>
      </p:sp>
    </p:spTree>
    <p:extLst>
      <p:ext uri="{BB962C8B-B14F-4D97-AF65-F5344CB8AC3E}">
        <p14:creationId xmlns:p14="http://schemas.microsoft.com/office/powerpoint/2010/main" val="33355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12160" y="692403"/>
            <a:ext cx="2736304" cy="1646605"/>
          </a:xfrm>
          <a:prstGeom prst="rect">
            <a:avLst/>
          </a:prstGeom>
          <a:noFill/>
          <a:ln w="28575">
            <a:solidFill>
              <a:srgbClr val="0070C0"/>
            </a:solidFill>
          </a:ln>
        </p:spPr>
        <p:txBody>
          <a:bodyPr wrap="square" rtlCol="0">
            <a:spAutoFit/>
          </a:bodyPr>
          <a:lstStyle/>
          <a:p>
            <a:r>
              <a:rPr lang="en-GB" sz="1100" b="1" i="1" dirty="0" smtClean="0"/>
              <a:t>Your Aim</a:t>
            </a:r>
          </a:p>
          <a:p>
            <a:endParaRPr lang="en-GB" sz="1000" dirty="0" smtClean="0"/>
          </a:p>
          <a:p>
            <a:endParaRPr lang="en-GB" sz="1000" dirty="0"/>
          </a:p>
          <a:p>
            <a:endParaRPr lang="en-GB" sz="1000" dirty="0" smtClean="0"/>
          </a:p>
          <a:p>
            <a:endParaRPr lang="en-GB" sz="1000" dirty="0"/>
          </a:p>
          <a:p>
            <a:endParaRPr lang="en-GB" sz="1000" dirty="0" smtClean="0"/>
          </a:p>
          <a:p>
            <a:endParaRPr lang="en-GB" sz="1000" dirty="0"/>
          </a:p>
          <a:p>
            <a:endParaRPr lang="en-GB" sz="1000" dirty="0" smtClean="0"/>
          </a:p>
          <a:p>
            <a:endParaRPr lang="en-GB" sz="1000" dirty="0"/>
          </a:p>
          <a:p>
            <a:endParaRPr lang="en-GB" sz="1000" dirty="0"/>
          </a:p>
        </p:txBody>
      </p:sp>
      <p:sp>
        <p:nvSpPr>
          <p:cNvPr id="7" name="TextBox 6"/>
          <p:cNvSpPr txBox="1"/>
          <p:nvPr/>
        </p:nvSpPr>
        <p:spPr>
          <a:xfrm>
            <a:off x="323528" y="1556792"/>
            <a:ext cx="2520279" cy="861774"/>
          </a:xfrm>
          <a:prstGeom prst="rect">
            <a:avLst/>
          </a:prstGeom>
          <a:noFill/>
        </p:spPr>
        <p:txBody>
          <a:bodyPr wrap="square" rtlCol="0">
            <a:spAutoFit/>
          </a:bodyPr>
          <a:lstStyle/>
          <a:p>
            <a:r>
              <a:rPr lang="en-GB" sz="1000" dirty="0"/>
              <a:t>This section shows how the league will deliver competition pathways that support the development of players and teams. It will also demonstrate how the league will deliver on Respect. </a:t>
            </a:r>
          </a:p>
        </p:txBody>
      </p:sp>
      <p:sp>
        <p:nvSpPr>
          <p:cNvPr id="9" name="TextBox 8"/>
          <p:cNvSpPr txBox="1"/>
          <p:nvPr/>
        </p:nvSpPr>
        <p:spPr>
          <a:xfrm>
            <a:off x="3203848" y="1196752"/>
            <a:ext cx="2520279" cy="1338828"/>
          </a:xfrm>
          <a:prstGeom prst="rect">
            <a:avLst/>
          </a:prstGeom>
          <a:noFill/>
        </p:spPr>
        <p:txBody>
          <a:bodyPr wrap="square" rtlCol="0">
            <a:spAutoFit/>
          </a:bodyPr>
          <a:lstStyle/>
          <a:p>
            <a:r>
              <a:rPr lang="en-GB" sz="1100" b="1" i="1" dirty="0" smtClean="0">
                <a:solidFill>
                  <a:srgbClr val="FFC000"/>
                </a:solidFill>
              </a:rPr>
              <a:t>Tip – </a:t>
            </a:r>
          </a:p>
          <a:p>
            <a:endParaRPr lang="en-GB" sz="1000" dirty="0"/>
          </a:p>
          <a:p>
            <a:r>
              <a:rPr lang="en-GB" sz="1000" dirty="0"/>
              <a:t>By listening to their clubs, leagues can deliver competitions structures that reflect the needs and aspirations of their players and coaches. Being innovative around the competition structure may have a positive impact on team recruitment and retention</a:t>
            </a:r>
          </a:p>
        </p:txBody>
      </p:sp>
      <p:sp>
        <p:nvSpPr>
          <p:cNvPr id="6" name="TextBox 5"/>
          <p:cNvSpPr txBox="1"/>
          <p:nvPr/>
        </p:nvSpPr>
        <p:spPr>
          <a:xfrm>
            <a:off x="337099" y="194444"/>
            <a:ext cx="3622017" cy="369332"/>
          </a:xfrm>
          <a:prstGeom prst="rect">
            <a:avLst/>
          </a:prstGeom>
          <a:noFill/>
        </p:spPr>
        <p:txBody>
          <a:bodyPr wrap="none" rtlCol="0">
            <a:spAutoFit/>
          </a:bodyPr>
          <a:lstStyle/>
          <a:p>
            <a:r>
              <a:rPr lang="en-GB" b="1" dirty="0"/>
              <a:t>Player Development – Environment </a:t>
            </a:r>
            <a:endParaRPr lang="en-GB" b="1" i="1" dirty="0"/>
          </a:p>
        </p:txBody>
      </p:sp>
      <p:graphicFrame>
        <p:nvGraphicFramePr>
          <p:cNvPr id="2" name="Table 1"/>
          <p:cNvGraphicFramePr>
            <a:graphicFrameLocks noGrp="1"/>
          </p:cNvGraphicFramePr>
          <p:nvPr>
            <p:extLst>
              <p:ext uri="{D42A27DB-BD31-4B8C-83A1-F6EECF244321}">
                <p14:modId xmlns:p14="http://schemas.microsoft.com/office/powerpoint/2010/main" val="2417775748"/>
              </p:ext>
            </p:extLst>
          </p:nvPr>
        </p:nvGraphicFramePr>
        <p:xfrm>
          <a:off x="362107" y="2780928"/>
          <a:ext cx="8386356" cy="3672410"/>
        </p:xfrm>
        <a:graphic>
          <a:graphicData uri="http://schemas.openxmlformats.org/drawingml/2006/table">
            <a:tbl>
              <a:tblPr firstRow="1" bandRow="1">
                <a:tableStyleId>{5C22544A-7EE6-4342-B048-85BDC9FD1C3A}</a:tableStyleId>
              </a:tblPr>
              <a:tblGrid>
                <a:gridCol w="1397726"/>
                <a:gridCol w="1397726"/>
                <a:gridCol w="1397726"/>
                <a:gridCol w="1397726"/>
                <a:gridCol w="1397726"/>
                <a:gridCol w="1397726"/>
              </a:tblGrid>
              <a:tr h="734482">
                <a:tc>
                  <a:txBody>
                    <a:bodyPr/>
                    <a:lstStyle/>
                    <a:p>
                      <a:r>
                        <a:rPr lang="en-GB" sz="1400" dirty="0" smtClean="0"/>
                        <a:t>Action</a:t>
                      </a:r>
                      <a:endParaRPr lang="en-GB" sz="1400" dirty="0"/>
                    </a:p>
                  </a:txBody>
                  <a:tcPr/>
                </a:tc>
                <a:tc>
                  <a:txBody>
                    <a:bodyPr/>
                    <a:lstStyle/>
                    <a:p>
                      <a:r>
                        <a:rPr lang="en-GB" sz="1400" dirty="0" smtClean="0"/>
                        <a:t>Achievement Target</a:t>
                      </a:r>
                      <a:endParaRPr lang="en-GB" sz="1400" dirty="0"/>
                    </a:p>
                  </a:txBody>
                  <a:tcPr/>
                </a:tc>
                <a:tc>
                  <a:txBody>
                    <a:bodyPr/>
                    <a:lstStyle/>
                    <a:p>
                      <a:r>
                        <a:rPr lang="en-GB" sz="1400" dirty="0" smtClean="0"/>
                        <a:t>Timescale</a:t>
                      </a:r>
                      <a:endParaRPr lang="en-GB" sz="1400" dirty="0"/>
                    </a:p>
                  </a:txBody>
                  <a:tcPr/>
                </a:tc>
                <a:tc>
                  <a:txBody>
                    <a:bodyPr/>
                    <a:lstStyle/>
                    <a:p>
                      <a:r>
                        <a:rPr lang="en-GB" sz="1400" dirty="0" smtClean="0"/>
                        <a:t>Responsibility</a:t>
                      </a:r>
                      <a:endParaRPr lang="en-GB" sz="1400" dirty="0"/>
                    </a:p>
                  </a:txBody>
                  <a:tcPr/>
                </a:tc>
                <a:tc>
                  <a:txBody>
                    <a:bodyPr/>
                    <a:lstStyle/>
                    <a:p>
                      <a:r>
                        <a:rPr lang="en-GB" sz="1400" dirty="0" smtClean="0"/>
                        <a:t>Cost</a:t>
                      </a:r>
                      <a:endParaRPr lang="en-GB" sz="1400" dirty="0"/>
                    </a:p>
                  </a:txBody>
                  <a:tcPr/>
                </a:tc>
                <a:tc>
                  <a:txBody>
                    <a:bodyPr/>
                    <a:lstStyle/>
                    <a:p>
                      <a:r>
                        <a:rPr lang="en-GB" sz="1400" dirty="0" smtClean="0"/>
                        <a:t>Review</a:t>
                      </a:r>
                      <a:endParaRPr lang="en-GB" sz="1400" dirty="0"/>
                    </a:p>
                  </a:txBody>
                  <a:tcPr/>
                </a:tc>
              </a:tr>
              <a:tr h="734482">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a:p>
                  </a:txBody>
                  <a:tcPr/>
                </a:tc>
              </a:tr>
              <a:tr h="734482">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c>
                  <a:txBody>
                    <a:bodyPr/>
                    <a:lstStyle/>
                    <a:p>
                      <a:endParaRPr lang="en-GB" sz="1000" dirty="0"/>
                    </a:p>
                  </a:txBody>
                  <a:tcPr/>
                </a:tc>
              </a:tr>
              <a:tr h="734482">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r>
              <a:tr h="734482">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r>
            </a:tbl>
          </a:graphicData>
        </a:graphic>
      </p:graphicFrame>
      <p:sp>
        <p:nvSpPr>
          <p:cNvPr id="4" name="Slide Number Placeholder 3"/>
          <p:cNvSpPr>
            <a:spLocks noGrp="1"/>
          </p:cNvSpPr>
          <p:nvPr>
            <p:ph type="sldNum" sz="quarter" idx="12"/>
          </p:nvPr>
        </p:nvSpPr>
        <p:spPr/>
        <p:txBody>
          <a:bodyPr/>
          <a:lstStyle/>
          <a:p>
            <a:fld id="{038C88BF-EB70-4376-9FCB-CC94BD4C41B5}" type="slidenum">
              <a:rPr lang="en-GB" smtClean="0"/>
              <a:t>6</a:t>
            </a:fld>
            <a:endParaRPr lang="en-GB"/>
          </a:p>
        </p:txBody>
      </p:sp>
    </p:spTree>
    <p:extLst>
      <p:ext uri="{BB962C8B-B14F-4D97-AF65-F5344CB8AC3E}">
        <p14:creationId xmlns:p14="http://schemas.microsoft.com/office/powerpoint/2010/main" val="211290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12160" y="692403"/>
            <a:ext cx="2736304" cy="1646605"/>
          </a:xfrm>
          <a:prstGeom prst="rect">
            <a:avLst/>
          </a:prstGeom>
          <a:noFill/>
          <a:ln w="28575">
            <a:solidFill>
              <a:srgbClr val="0070C0"/>
            </a:solidFill>
          </a:ln>
        </p:spPr>
        <p:txBody>
          <a:bodyPr wrap="square" rtlCol="0">
            <a:spAutoFit/>
          </a:bodyPr>
          <a:lstStyle/>
          <a:p>
            <a:r>
              <a:rPr lang="en-GB" sz="1100" b="1" i="1" dirty="0" smtClean="0"/>
              <a:t>Your Aim</a:t>
            </a:r>
          </a:p>
          <a:p>
            <a:endParaRPr lang="en-GB" sz="1000" dirty="0" smtClean="0"/>
          </a:p>
          <a:p>
            <a:endParaRPr lang="en-GB" sz="1000" dirty="0"/>
          </a:p>
          <a:p>
            <a:endParaRPr lang="en-GB" sz="1000" dirty="0" smtClean="0"/>
          </a:p>
          <a:p>
            <a:endParaRPr lang="en-GB" sz="1000" dirty="0"/>
          </a:p>
          <a:p>
            <a:endParaRPr lang="en-GB" sz="1000" dirty="0" smtClean="0"/>
          </a:p>
          <a:p>
            <a:endParaRPr lang="en-GB" sz="1000" dirty="0"/>
          </a:p>
          <a:p>
            <a:endParaRPr lang="en-GB" sz="1000" dirty="0" smtClean="0"/>
          </a:p>
          <a:p>
            <a:endParaRPr lang="en-GB" sz="1000" dirty="0"/>
          </a:p>
          <a:p>
            <a:endParaRPr lang="en-GB" sz="1000" dirty="0"/>
          </a:p>
        </p:txBody>
      </p:sp>
      <p:sp>
        <p:nvSpPr>
          <p:cNvPr id="7" name="TextBox 6"/>
          <p:cNvSpPr txBox="1"/>
          <p:nvPr/>
        </p:nvSpPr>
        <p:spPr>
          <a:xfrm>
            <a:off x="323528" y="1556792"/>
            <a:ext cx="2520279" cy="707886"/>
          </a:xfrm>
          <a:prstGeom prst="rect">
            <a:avLst/>
          </a:prstGeom>
          <a:noFill/>
        </p:spPr>
        <p:txBody>
          <a:bodyPr wrap="square" rtlCol="0">
            <a:spAutoFit/>
          </a:bodyPr>
          <a:lstStyle/>
          <a:p>
            <a:r>
              <a:rPr lang="en-GB" sz="1000" dirty="0"/>
              <a:t>This section focuses on the leagues Coaching Continuing Professional Development (CPD) offer in conjunction with its clubs and the CFA. </a:t>
            </a:r>
          </a:p>
        </p:txBody>
      </p:sp>
      <p:sp>
        <p:nvSpPr>
          <p:cNvPr id="9" name="TextBox 8"/>
          <p:cNvSpPr txBox="1"/>
          <p:nvPr/>
        </p:nvSpPr>
        <p:spPr>
          <a:xfrm>
            <a:off x="3203848" y="1196752"/>
            <a:ext cx="2520279" cy="1492716"/>
          </a:xfrm>
          <a:prstGeom prst="rect">
            <a:avLst/>
          </a:prstGeom>
          <a:noFill/>
        </p:spPr>
        <p:txBody>
          <a:bodyPr wrap="square" rtlCol="0">
            <a:spAutoFit/>
          </a:bodyPr>
          <a:lstStyle/>
          <a:p>
            <a:r>
              <a:rPr lang="en-GB" sz="1100" b="1" i="1" dirty="0" smtClean="0">
                <a:solidFill>
                  <a:srgbClr val="FFC000"/>
                </a:solidFill>
              </a:rPr>
              <a:t>Tip – </a:t>
            </a:r>
          </a:p>
          <a:p>
            <a:endParaRPr lang="en-GB" sz="1000" dirty="0"/>
          </a:p>
          <a:p>
            <a:r>
              <a:rPr lang="en-GB" sz="1000" dirty="0"/>
              <a:t>Leagues should use this section to demonstrate their commitment to improving coaching standards across its competition. They can do this working hand in hand with the CFA to deliver a programme of relevant coach education opportunities in their league catchment area.</a:t>
            </a:r>
          </a:p>
        </p:txBody>
      </p:sp>
      <p:sp>
        <p:nvSpPr>
          <p:cNvPr id="6" name="TextBox 5"/>
          <p:cNvSpPr txBox="1"/>
          <p:nvPr/>
        </p:nvSpPr>
        <p:spPr>
          <a:xfrm>
            <a:off x="337099" y="194444"/>
            <a:ext cx="3261534" cy="369332"/>
          </a:xfrm>
          <a:prstGeom prst="rect">
            <a:avLst/>
          </a:prstGeom>
          <a:noFill/>
        </p:spPr>
        <p:txBody>
          <a:bodyPr wrap="none" rtlCol="0">
            <a:spAutoFit/>
          </a:bodyPr>
          <a:lstStyle/>
          <a:p>
            <a:r>
              <a:rPr lang="en-GB" b="1" dirty="0"/>
              <a:t>Player Development – Coaching </a:t>
            </a:r>
            <a:endParaRPr lang="en-GB" b="1" i="1" dirty="0"/>
          </a:p>
        </p:txBody>
      </p:sp>
      <p:graphicFrame>
        <p:nvGraphicFramePr>
          <p:cNvPr id="2" name="Table 1"/>
          <p:cNvGraphicFramePr>
            <a:graphicFrameLocks noGrp="1"/>
          </p:cNvGraphicFramePr>
          <p:nvPr>
            <p:extLst>
              <p:ext uri="{D42A27DB-BD31-4B8C-83A1-F6EECF244321}">
                <p14:modId xmlns:p14="http://schemas.microsoft.com/office/powerpoint/2010/main" val="2331950608"/>
              </p:ext>
            </p:extLst>
          </p:nvPr>
        </p:nvGraphicFramePr>
        <p:xfrm>
          <a:off x="362107" y="2780928"/>
          <a:ext cx="8386356" cy="3672410"/>
        </p:xfrm>
        <a:graphic>
          <a:graphicData uri="http://schemas.openxmlformats.org/drawingml/2006/table">
            <a:tbl>
              <a:tblPr firstRow="1" bandRow="1">
                <a:tableStyleId>{5C22544A-7EE6-4342-B048-85BDC9FD1C3A}</a:tableStyleId>
              </a:tblPr>
              <a:tblGrid>
                <a:gridCol w="1397726"/>
                <a:gridCol w="1397726"/>
                <a:gridCol w="1397726"/>
                <a:gridCol w="1397726"/>
                <a:gridCol w="1397726"/>
                <a:gridCol w="1397726"/>
              </a:tblGrid>
              <a:tr h="734482">
                <a:tc>
                  <a:txBody>
                    <a:bodyPr/>
                    <a:lstStyle/>
                    <a:p>
                      <a:r>
                        <a:rPr lang="en-GB" sz="1400" dirty="0" smtClean="0"/>
                        <a:t>Action</a:t>
                      </a:r>
                      <a:endParaRPr lang="en-GB" sz="1400" dirty="0"/>
                    </a:p>
                  </a:txBody>
                  <a:tcPr/>
                </a:tc>
                <a:tc>
                  <a:txBody>
                    <a:bodyPr/>
                    <a:lstStyle/>
                    <a:p>
                      <a:r>
                        <a:rPr lang="en-GB" sz="1400" dirty="0" smtClean="0"/>
                        <a:t>Achievement Target</a:t>
                      </a:r>
                      <a:endParaRPr lang="en-GB" sz="1400" dirty="0"/>
                    </a:p>
                  </a:txBody>
                  <a:tcPr/>
                </a:tc>
                <a:tc>
                  <a:txBody>
                    <a:bodyPr/>
                    <a:lstStyle/>
                    <a:p>
                      <a:r>
                        <a:rPr lang="en-GB" sz="1400" dirty="0" smtClean="0"/>
                        <a:t>Timescale</a:t>
                      </a:r>
                      <a:endParaRPr lang="en-GB" sz="1400" dirty="0"/>
                    </a:p>
                  </a:txBody>
                  <a:tcPr/>
                </a:tc>
                <a:tc>
                  <a:txBody>
                    <a:bodyPr/>
                    <a:lstStyle/>
                    <a:p>
                      <a:r>
                        <a:rPr lang="en-GB" sz="1400" dirty="0" smtClean="0"/>
                        <a:t>Responsibility</a:t>
                      </a:r>
                      <a:endParaRPr lang="en-GB" sz="1400" dirty="0"/>
                    </a:p>
                  </a:txBody>
                  <a:tcPr/>
                </a:tc>
                <a:tc>
                  <a:txBody>
                    <a:bodyPr/>
                    <a:lstStyle/>
                    <a:p>
                      <a:r>
                        <a:rPr lang="en-GB" sz="1400" dirty="0" smtClean="0"/>
                        <a:t>Cost</a:t>
                      </a:r>
                      <a:endParaRPr lang="en-GB" sz="1400" dirty="0"/>
                    </a:p>
                  </a:txBody>
                  <a:tcPr/>
                </a:tc>
                <a:tc>
                  <a:txBody>
                    <a:bodyPr/>
                    <a:lstStyle/>
                    <a:p>
                      <a:r>
                        <a:rPr lang="en-GB" sz="1400" dirty="0" smtClean="0"/>
                        <a:t>Review</a:t>
                      </a:r>
                      <a:endParaRPr lang="en-GB" sz="1400" dirty="0"/>
                    </a:p>
                  </a:txBody>
                  <a:tcPr/>
                </a:tc>
              </a:tr>
              <a:tr h="734482">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a:p>
                  </a:txBody>
                  <a:tcPr/>
                </a:tc>
              </a:tr>
              <a:tr h="734482">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c>
                  <a:txBody>
                    <a:bodyPr/>
                    <a:lstStyle/>
                    <a:p>
                      <a:endParaRPr lang="en-GB" sz="1000" dirty="0"/>
                    </a:p>
                  </a:txBody>
                  <a:tcPr/>
                </a:tc>
              </a:tr>
              <a:tr h="734482">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r>
              <a:tr h="734482">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r>
            </a:tbl>
          </a:graphicData>
        </a:graphic>
      </p:graphicFrame>
      <p:sp>
        <p:nvSpPr>
          <p:cNvPr id="4" name="Slide Number Placeholder 3"/>
          <p:cNvSpPr>
            <a:spLocks noGrp="1"/>
          </p:cNvSpPr>
          <p:nvPr>
            <p:ph type="sldNum" sz="quarter" idx="12"/>
          </p:nvPr>
        </p:nvSpPr>
        <p:spPr/>
        <p:txBody>
          <a:bodyPr/>
          <a:lstStyle/>
          <a:p>
            <a:fld id="{038C88BF-EB70-4376-9FCB-CC94BD4C41B5}" type="slidenum">
              <a:rPr lang="en-GB" smtClean="0"/>
              <a:t>7</a:t>
            </a:fld>
            <a:endParaRPr lang="en-GB"/>
          </a:p>
        </p:txBody>
      </p:sp>
    </p:spTree>
    <p:extLst>
      <p:ext uri="{BB962C8B-B14F-4D97-AF65-F5344CB8AC3E}">
        <p14:creationId xmlns:p14="http://schemas.microsoft.com/office/powerpoint/2010/main" val="177510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12160" y="692403"/>
            <a:ext cx="2736304" cy="1646605"/>
          </a:xfrm>
          <a:prstGeom prst="rect">
            <a:avLst/>
          </a:prstGeom>
          <a:noFill/>
          <a:ln w="28575">
            <a:solidFill>
              <a:srgbClr val="0070C0"/>
            </a:solidFill>
          </a:ln>
        </p:spPr>
        <p:txBody>
          <a:bodyPr wrap="square" rtlCol="0">
            <a:spAutoFit/>
          </a:bodyPr>
          <a:lstStyle/>
          <a:p>
            <a:r>
              <a:rPr lang="en-GB" sz="1100" b="1" i="1" dirty="0" smtClean="0"/>
              <a:t>Your Aim</a:t>
            </a:r>
          </a:p>
          <a:p>
            <a:endParaRPr lang="en-GB" sz="1000" dirty="0" smtClean="0"/>
          </a:p>
          <a:p>
            <a:endParaRPr lang="en-GB" sz="1000" dirty="0"/>
          </a:p>
          <a:p>
            <a:endParaRPr lang="en-GB" sz="1000" dirty="0" smtClean="0"/>
          </a:p>
          <a:p>
            <a:endParaRPr lang="en-GB" sz="1000" dirty="0"/>
          </a:p>
          <a:p>
            <a:endParaRPr lang="en-GB" sz="1000" dirty="0" smtClean="0"/>
          </a:p>
          <a:p>
            <a:endParaRPr lang="en-GB" sz="1000" dirty="0"/>
          </a:p>
          <a:p>
            <a:endParaRPr lang="en-GB" sz="1000" dirty="0" smtClean="0"/>
          </a:p>
          <a:p>
            <a:endParaRPr lang="en-GB" sz="1000" dirty="0"/>
          </a:p>
          <a:p>
            <a:endParaRPr lang="en-GB" sz="1000" dirty="0"/>
          </a:p>
        </p:txBody>
      </p:sp>
      <p:sp>
        <p:nvSpPr>
          <p:cNvPr id="7" name="TextBox 6"/>
          <p:cNvSpPr txBox="1"/>
          <p:nvPr/>
        </p:nvSpPr>
        <p:spPr>
          <a:xfrm>
            <a:off x="323528" y="1556792"/>
            <a:ext cx="2520279" cy="707886"/>
          </a:xfrm>
          <a:prstGeom prst="rect">
            <a:avLst/>
          </a:prstGeom>
          <a:noFill/>
        </p:spPr>
        <p:txBody>
          <a:bodyPr wrap="square" rtlCol="0">
            <a:spAutoFit/>
          </a:bodyPr>
          <a:lstStyle/>
          <a:p>
            <a:r>
              <a:rPr lang="en-GB" sz="1000" dirty="0"/>
              <a:t>This section looks at how the league will recruit, train and develop the workforce that will support the administration, development and promotion of the league. </a:t>
            </a:r>
          </a:p>
        </p:txBody>
      </p:sp>
      <p:sp>
        <p:nvSpPr>
          <p:cNvPr id="9" name="TextBox 8"/>
          <p:cNvSpPr txBox="1"/>
          <p:nvPr/>
        </p:nvSpPr>
        <p:spPr>
          <a:xfrm>
            <a:off x="3203848" y="1196752"/>
            <a:ext cx="2520279" cy="1492716"/>
          </a:xfrm>
          <a:prstGeom prst="rect">
            <a:avLst/>
          </a:prstGeom>
          <a:noFill/>
        </p:spPr>
        <p:txBody>
          <a:bodyPr wrap="square" rtlCol="0">
            <a:spAutoFit/>
          </a:bodyPr>
          <a:lstStyle/>
          <a:p>
            <a:r>
              <a:rPr lang="en-GB" sz="1100" b="1" i="1" dirty="0" smtClean="0">
                <a:solidFill>
                  <a:srgbClr val="FFC000"/>
                </a:solidFill>
              </a:rPr>
              <a:t>Tip – </a:t>
            </a:r>
          </a:p>
          <a:p>
            <a:endParaRPr lang="en-GB" sz="1000" dirty="0"/>
          </a:p>
          <a:p>
            <a:r>
              <a:rPr lang="en-GB" sz="1000" dirty="0"/>
              <a:t>The league workforce are critical to the success of the league so investing in their skills is vital. Consider doing an audit across you league officers to determine whether you have the necessary skills in place to take the league forward – if not how will you recruit new officers or retrain existing ones?</a:t>
            </a:r>
          </a:p>
        </p:txBody>
      </p:sp>
      <p:sp>
        <p:nvSpPr>
          <p:cNvPr id="6" name="TextBox 5"/>
          <p:cNvSpPr txBox="1"/>
          <p:nvPr/>
        </p:nvSpPr>
        <p:spPr>
          <a:xfrm>
            <a:off x="337099" y="194444"/>
            <a:ext cx="2475999" cy="369332"/>
          </a:xfrm>
          <a:prstGeom prst="rect">
            <a:avLst/>
          </a:prstGeom>
          <a:noFill/>
        </p:spPr>
        <p:txBody>
          <a:bodyPr wrap="none" rtlCol="0">
            <a:spAutoFit/>
          </a:bodyPr>
          <a:lstStyle/>
          <a:p>
            <a:r>
              <a:rPr lang="en-GB" b="1" dirty="0"/>
              <a:t>The Football Workforce </a:t>
            </a:r>
            <a:endParaRPr lang="en-GB" b="1" i="1" dirty="0"/>
          </a:p>
        </p:txBody>
      </p:sp>
      <p:graphicFrame>
        <p:nvGraphicFramePr>
          <p:cNvPr id="2" name="Table 1"/>
          <p:cNvGraphicFramePr>
            <a:graphicFrameLocks noGrp="1"/>
          </p:cNvGraphicFramePr>
          <p:nvPr>
            <p:extLst>
              <p:ext uri="{D42A27DB-BD31-4B8C-83A1-F6EECF244321}">
                <p14:modId xmlns:p14="http://schemas.microsoft.com/office/powerpoint/2010/main" val="4181320542"/>
              </p:ext>
            </p:extLst>
          </p:nvPr>
        </p:nvGraphicFramePr>
        <p:xfrm>
          <a:off x="362107" y="2780928"/>
          <a:ext cx="8386356" cy="3672410"/>
        </p:xfrm>
        <a:graphic>
          <a:graphicData uri="http://schemas.openxmlformats.org/drawingml/2006/table">
            <a:tbl>
              <a:tblPr firstRow="1" bandRow="1">
                <a:tableStyleId>{5C22544A-7EE6-4342-B048-85BDC9FD1C3A}</a:tableStyleId>
              </a:tblPr>
              <a:tblGrid>
                <a:gridCol w="1397726"/>
                <a:gridCol w="1397726"/>
                <a:gridCol w="1397726"/>
                <a:gridCol w="1397726"/>
                <a:gridCol w="1397726"/>
                <a:gridCol w="1397726"/>
              </a:tblGrid>
              <a:tr h="734482">
                <a:tc>
                  <a:txBody>
                    <a:bodyPr/>
                    <a:lstStyle/>
                    <a:p>
                      <a:r>
                        <a:rPr lang="en-GB" sz="1400" dirty="0" smtClean="0"/>
                        <a:t>Action</a:t>
                      </a:r>
                      <a:endParaRPr lang="en-GB" sz="1400" dirty="0"/>
                    </a:p>
                  </a:txBody>
                  <a:tcPr/>
                </a:tc>
                <a:tc>
                  <a:txBody>
                    <a:bodyPr/>
                    <a:lstStyle/>
                    <a:p>
                      <a:r>
                        <a:rPr lang="en-GB" sz="1400" dirty="0" smtClean="0"/>
                        <a:t>Achievement Target</a:t>
                      </a:r>
                      <a:endParaRPr lang="en-GB" sz="1400" dirty="0"/>
                    </a:p>
                  </a:txBody>
                  <a:tcPr/>
                </a:tc>
                <a:tc>
                  <a:txBody>
                    <a:bodyPr/>
                    <a:lstStyle/>
                    <a:p>
                      <a:r>
                        <a:rPr lang="en-GB" sz="1400" dirty="0" smtClean="0"/>
                        <a:t>Timescale</a:t>
                      </a:r>
                      <a:endParaRPr lang="en-GB" sz="1400" dirty="0"/>
                    </a:p>
                  </a:txBody>
                  <a:tcPr/>
                </a:tc>
                <a:tc>
                  <a:txBody>
                    <a:bodyPr/>
                    <a:lstStyle/>
                    <a:p>
                      <a:r>
                        <a:rPr lang="en-GB" sz="1400" dirty="0" smtClean="0"/>
                        <a:t>Responsibility</a:t>
                      </a:r>
                      <a:endParaRPr lang="en-GB" sz="1400" dirty="0"/>
                    </a:p>
                  </a:txBody>
                  <a:tcPr/>
                </a:tc>
                <a:tc>
                  <a:txBody>
                    <a:bodyPr/>
                    <a:lstStyle/>
                    <a:p>
                      <a:r>
                        <a:rPr lang="en-GB" sz="1400" dirty="0" smtClean="0"/>
                        <a:t>Cost</a:t>
                      </a:r>
                      <a:endParaRPr lang="en-GB" sz="1400" dirty="0"/>
                    </a:p>
                  </a:txBody>
                  <a:tcPr/>
                </a:tc>
                <a:tc>
                  <a:txBody>
                    <a:bodyPr/>
                    <a:lstStyle/>
                    <a:p>
                      <a:r>
                        <a:rPr lang="en-GB" sz="1400" dirty="0" smtClean="0"/>
                        <a:t>Review</a:t>
                      </a:r>
                      <a:endParaRPr lang="en-GB" sz="1400" dirty="0"/>
                    </a:p>
                  </a:txBody>
                  <a:tcPr/>
                </a:tc>
              </a:tr>
              <a:tr h="734482">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a:p>
                  </a:txBody>
                  <a:tcPr/>
                </a:tc>
              </a:tr>
              <a:tr h="734482">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c>
                  <a:txBody>
                    <a:bodyPr/>
                    <a:lstStyle/>
                    <a:p>
                      <a:endParaRPr lang="en-GB" sz="1000" dirty="0"/>
                    </a:p>
                  </a:txBody>
                  <a:tcPr/>
                </a:tc>
              </a:tr>
              <a:tr h="734482">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r>
              <a:tr h="734482">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r>
            </a:tbl>
          </a:graphicData>
        </a:graphic>
      </p:graphicFrame>
      <p:sp>
        <p:nvSpPr>
          <p:cNvPr id="4" name="Slide Number Placeholder 3"/>
          <p:cNvSpPr>
            <a:spLocks noGrp="1"/>
          </p:cNvSpPr>
          <p:nvPr>
            <p:ph type="sldNum" sz="quarter" idx="12"/>
          </p:nvPr>
        </p:nvSpPr>
        <p:spPr/>
        <p:txBody>
          <a:bodyPr/>
          <a:lstStyle/>
          <a:p>
            <a:fld id="{038C88BF-EB70-4376-9FCB-CC94BD4C41B5}" type="slidenum">
              <a:rPr lang="en-GB" smtClean="0"/>
              <a:t>8</a:t>
            </a:fld>
            <a:endParaRPr lang="en-GB"/>
          </a:p>
        </p:txBody>
      </p:sp>
    </p:spTree>
    <p:extLst>
      <p:ext uri="{BB962C8B-B14F-4D97-AF65-F5344CB8AC3E}">
        <p14:creationId xmlns:p14="http://schemas.microsoft.com/office/powerpoint/2010/main" val="1084175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12160" y="692403"/>
            <a:ext cx="2736304" cy="1646605"/>
          </a:xfrm>
          <a:prstGeom prst="rect">
            <a:avLst/>
          </a:prstGeom>
          <a:noFill/>
          <a:ln w="28575">
            <a:solidFill>
              <a:srgbClr val="0070C0"/>
            </a:solidFill>
          </a:ln>
        </p:spPr>
        <p:txBody>
          <a:bodyPr wrap="square" rtlCol="0">
            <a:spAutoFit/>
          </a:bodyPr>
          <a:lstStyle/>
          <a:p>
            <a:r>
              <a:rPr lang="en-GB" sz="1100" b="1" i="1" dirty="0" smtClean="0"/>
              <a:t>Your Aim</a:t>
            </a:r>
          </a:p>
          <a:p>
            <a:endParaRPr lang="en-GB" sz="1000" dirty="0" smtClean="0"/>
          </a:p>
          <a:p>
            <a:endParaRPr lang="en-GB" sz="1000" dirty="0"/>
          </a:p>
          <a:p>
            <a:endParaRPr lang="en-GB" sz="1000" dirty="0" smtClean="0"/>
          </a:p>
          <a:p>
            <a:endParaRPr lang="en-GB" sz="1000" dirty="0"/>
          </a:p>
          <a:p>
            <a:endParaRPr lang="en-GB" sz="1000" dirty="0" smtClean="0"/>
          </a:p>
          <a:p>
            <a:endParaRPr lang="en-GB" sz="1000" dirty="0"/>
          </a:p>
          <a:p>
            <a:endParaRPr lang="en-GB" sz="1000" dirty="0" smtClean="0"/>
          </a:p>
          <a:p>
            <a:endParaRPr lang="en-GB" sz="1000" dirty="0"/>
          </a:p>
          <a:p>
            <a:endParaRPr lang="en-GB" sz="1000" dirty="0"/>
          </a:p>
        </p:txBody>
      </p:sp>
      <p:sp>
        <p:nvSpPr>
          <p:cNvPr id="7" name="TextBox 6"/>
          <p:cNvSpPr txBox="1"/>
          <p:nvPr/>
        </p:nvSpPr>
        <p:spPr>
          <a:xfrm>
            <a:off x="323528" y="1556792"/>
            <a:ext cx="2520279" cy="707886"/>
          </a:xfrm>
          <a:prstGeom prst="rect">
            <a:avLst/>
          </a:prstGeom>
          <a:noFill/>
        </p:spPr>
        <p:txBody>
          <a:bodyPr wrap="square" rtlCol="0">
            <a:spAutoFit/>
          </a:bodyPr>
          <a:lstStyle/>
          <a:p>
            <a:r>
              <a:rPr lang="en-GB" sz="1000" dirty="0"/>
              <a:t>This section demonstrates how the league supports its clubs to develop and maintain existing/new facilities and where appropriate how the league manages/operates facilities. </a:t>
            </a:r>
          </a:p>
        </p:txBody>
      </p:sp>
      <p:sp>
        <p:nvSpPr>
          <p:cNvPr id="9" name="TextBox 8"/>
          <p:cNvSpPr txBox="1"/>
          <p:nvPr/>
        </p:nvSpPr>
        <p:spPr>
          <a:xfrm>
            <a:off x="3203848" y="1196752"/>
            <a:ext cx="2520279" cy="1338828"/>
          </a:xfrm>
          <a:prstGeom prst="rect">
            <a:avLst/>
          </a:prstGeom>
          <a:noFill/>
        </p:spPr>
        <p:txBody>
          <a:bodyPr wrap="square" rtlCol="0">
            <a:spAutoFit/>
          </a:bodyPr>
          <a:lstStyle/>
          <a:p>
            <a:r>
              <a:rPr lang="en-GB" sz="1100" b="1" i="1" dirty="0" smtClean="0">
                <a:solidFill>
                  <a:srgbClr val="FFC000"/>
                </a:solidFill>
              </a:rPr>
              <a:t>Tip – </a:t>
            </a:r>
          </a:p>
          <a:p>
            <a:endParaRPr lang="en-GB" sz="1000" dirty="0"/>
          </a:p>
          <a:p>
            <a:r>
              <a:rPr lang="en-GB" sz="1000" dirty="0"/>
              <a:t>Many leagues now play a key role in the management, allocation and operation of facilities. Use this section to show how you can develop this role to influence future facility development or how you might support your clubs to do so.</a:t>
            </a:r>
          </a:p>
        </p:txBody>
      </p:sp>
      <p:sp>
        <p:nvSpPr>
          <p:cNvPr id="6" name="TextBox 5"/>
          <p:cNvSpPr txBox="1"/>
          <p:nvPr/>
        </p:nvSpPr>
        <p:spPr>
          <a:xfrm>
            <a:off x="337099" y="194444"/>
            <a:ext cx="3997248" cy="369332"/>
          </a:xfrm>
          <a:prstGeom prst="rect">
            <a:avLst/>
          </a:prstGeom>
          <a:noFill/>
        </p:spPr>
        <p:txBody>
          <a:bodyPr wrap="none" rtlCol="0">
            <a:spAutoFit/>
          </a:bodyPr>
          <a:lstStyle/>
          <a:p>
            <a:r>
              <a:rPr lang="en-GB" b="1" dirty="0"/>
              <a:t>Improved Playing and Training Facilities </a:t>
            </a:r>
            <a:endParaRPr lang="en-GB" b="1" i="1" dirty="0"/>
          </a:p>
        </p:txBody>
      </p:sp>
      <p:graphicFrame>
        <p:nvGraphicFramePr>
          <p:cNvPr id="2" name="Table 1"/>
          <p:cNvGraphicFramePr>
            <a:graphicFrameLocks noGrp="1"/>
          </p:cNvGraphicFramePr>
          <p:nvPr>
            <p:extLst>
              <p:ext uri="{D42A27DB-BD31-4B8C-83A1-F6EECF244321}">
                <p14:modId xmlns:p14="http://schemas.microsoft.com/office/powerpoint/2010/main" val="3790221080"/>
              </p:ext>
            </p:extLst>
          </p:nvPr>
        </p:nvGraphicFramePr>
        <p:xfrm>
          <a:off x="362107" y="2780928"/>
          <a:ext cx="8386356" cy="3672410"/>
        </p:xfrm>
        <a:graphic>
          <a:graphicData uri="http://schemas.openxmlformats.org/drawingml/2006/table">
            <a:tbl>
              <a:tblPr firstRow="1" bandRow="1">
                <a:tableStyleId>{5C22544A-7EE6-4342-B048-85BDC9FD1C3A}</a:tableStyleId>
              </a:tblPr>
              <a:tblGrid>
                <a:gridCol w="1397726"/>
                <a:gridCol w="1397726"/>
                <a:gridCol w="1397726"/>
                <a:gridCol w="1397726"/>
                <a:gridCol w="1397726"/>
                <a:gridCol w="1397726"/>
              </a:tblGrid>
              <a:tr h="734482">
                <a:tc>
                  <a:txBody>
                    <a:bodyPr/>
                    <a:lstStyle/>
                    <a:p>
                      <a:r>
                        <a:rPr lang="en-GB" sz="1400" dirty="0" smtClean="0"/>
                        <a:t>Action</a:t>
                      </a:r>
                      <a:endParaRPr lang="en-GB" sz="1400" dirty="0"/>
                    </a:p>
                  </a:txBody>
                  <a:tcPr/>
                </a:tc>
                <a:tc>
                  <a:txBody>
                    <a:bodyPr/>
                    <a:lstStyle/>
                    <a:p>
                      <a:r>
                        <a:rPr lang="en-GB" sz="1400" dirty="0" smtClean="0"/>
                        <a:t>Achievement Target</a:t>
                      </a:r>
                      <a:endParaRPr lang="en-GB" sz="1400" dirty="0"/>
                    </a:p>
                  </a:txBody>
                  <a:tcPr/>
                </a:tc>
                <a:tc>
                  <a:txBody>
                    <a:bodyPr/>
                    <a:lstStyle/>
                    <a:p>
                      <a:r>
                        <a:rPr lang="en-GB" sz="1400" dirty="0" smtClean="0"/>
                        <a:t>Timescale</a:t>
                      </a:r>
                      <a:endParaRPr lang="en-GB" sz="1400" dirty="0"/>
                    </a:p>
                  </a:txBody>
                  <a:tcPr/>
                </a:tc>
                <a:tc>
                  <a:txBody>
                    <a:bodyPr/>
                    <a:lstStyle/>
                    <a:p>
                      <a:r>
                        <a:rPr lang="en-GB" sz="1400" dirty="0" smtClean="0"/>
                        <a:t>Responsibility</a:t>
                      </a:r>
                      <a:endParaRPr lang="en-GB" sz="1400" dirty="0"/>
                    </a:p>
                  </a:txBody>
                  <a:tcPr/>
                </a:tc>
                <a:tc>
                  <a:txBody>
                    <a:bodyPr/>
                    <a:lstStyle/>
                    <a:p>
                      <a:r>
                        <a:rPr lang="en-GB" sz="1400" dirty="0" smtClean="0"/>
                        <a:t>Cost</a:t>
                      </a:r>
                      <a:endParaRPr lang="en-GB" sz="1400" dirty="0"/>
                    </a:p>
                  </a:txBody>
                  <a:tcPr/>
                </a:tc>
                <a:tc>
                  <a:txBody>
                    <a:bodyPr/>
                    <a:lstStyle/>
                    <a:p>
                      <a:r>
                        <a:rPr lang="en-GB" sz="1400" dirty="0" smtClean="0"/>
                        <a:t>Review</a:t>
                      </a:r>
                      <a:endParaRPr lang="en-GB" sz="1400" dirty="0"/>
                    </a:p>
                  </a:txBody>
                  <a:tcPr/>
                </a:tc>
              </a:tr>
              <a:tr h="734482">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a:p>
                  </a:txBody>
                  <a:tcPr/>
                </a:tc>
              </a:tr>
              <a:tr h="734482">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c>
                  <a:txBody>
                    <a:bodyPr/>
                    <a:lstStyle/>
                    <a:p>
                      <a:endParaRPr lang="en-GB" sz="1000" dirty="0"/>
                    </a:p>
                  </a:txBody>
                  <a:tcPr/>
                </a:tc>
              </a:tr>
              <a:tr h="734482">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r>
              <a:tr h="734482">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tr>
            </a:tbl>
          </a:graphicData>
        </a:graphic>
      </p:graphicFrame>
      <p:sp>
        <p:nvSpPr>
          <p:cNvPr id="4" name="Slide Number Placeholder 3"/>
          <p:cNvSpPr>
            <a:spLocks noGrp="1"/>
          </p:cNvSpPr>
          <p:nvPr>
            <p:ph type="sldNum" sz="quarter" idx="12"/>
          </p:nvPr>
        </p:nvSpPr>
        <p:spPr/>
        <p:txBody>
          <a:bodyPr/>
          <a:lstStyle/>
          <a:p>
            <a:fld id="{038C88BF-EB70-4376-9FCB-CC94BD4C41B5}" type="slidenum">
              <a:rPr lang="en-GB" smtClean="0"/>
              <a:t>9</a:t>
            </a:fld>
            <a:endParaRPr lang="en-GB"/>
          </a:p>
        </p:txBody>
      </p:sp>
    </p:spTree>
    <p:extLst>
      <p:ext uri="{BB962C8B-B14F-4D97-AF65-F5344CB8AC3E}">
        <p14:creationId xmlns:p14="http://schemas.microsoft.com/office/powerpoint/2010/main" val="2872675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1090</Words>
  <Application>Microsoft Office PowerPoint</Application>
  <PresentationFormat>On-screen Show (4:3)</PresentationFormat>
  <Paragraphs>304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JDC</dc:creator>
  <cp:lastModifiedBy>Lisa Welling</cp:lastModifiedBy>
  <cp:revision>19</cp:revision>
  <dcterms:created xsi:type="dcterms:W3CDTF">2017-10-27T10:47:12Z</dcterms:created>
  <dcterms:modified xsi:type="dcterms:W3CDTF">2018-02-12T16:46:47Z</dcterms:modified>
</cp:coreProperties>
</file>