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9" r:id="rId3"/>
    <p:sldId id="261" r:id="rId4"/>
    <p:sldId id="257" r:id="rId5"/>
    <p:sldId id="275" r:id="rId6"/>
    <p:sldId id="278" r:id="rId7"/>
    <p:sldId id="277" r:id="rId8"/>
    <p:sldId id="258" r:id="rId9"/>
    <p:sldId id="276" r:id="rId10"/>
    <p:sldId id="27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7143"/>
    <a:srgbClr val="433F57"/>
    <a:srgbClr val="4D4057"/>
    <a:srgbClr val="69AF92"/>
    <a:srgbClr val="6EB899"/>
    <a:srgbClr val="3A88AA"/>
    <a:srgbClr val="3795AA"/>
    <a:srgbClr val="7ACBA9"/>
    <a:srgbClr val="63CBAE"/>
    <a:srgbClr val="6AC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9"/>
    <p:restoredTop sz="82810"/>
  </p:normalViewPr>
  <p:slideViewPr>
    <p:cSldViewPr snapToGrid="0" snapToObjects="1">
      <p:cViewPr varScale="1">
        <p:scale>
          <a:sx n="59" d="100"/>
          <a:sy n="59" d="100"/>
        </p:scale>
        <p:origin x="12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AC439-C164-404E-AA10-5D0AB8C6203E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41A40-7B0F-3A4D-96CD-313A00E9F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08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341A40-7B0F-3A4D-96CD-313A00E9F2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2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41A40-7B0F-3A4D-96CD-313A00E9F2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6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41A40-7B0F-3A4D-96CD-313A00E9F2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78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787C-C850-F14E-A0AB-8417C0EE3BA6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BF6-16A1-8841-AAD2-05A458F8D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9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787C-C850-F14E-A0AB-8417C0EE3BA6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BF6-16A1-8841-AAD2-05A458F8D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86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787C-C850-F14E-A0AB-8417C0EE3BA6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BF6-16A1-8841-AAD2-05A458F8D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7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787C-C850-F14E-A0AB-8417C0EE3BA6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BF6-16A1-8841-AAD2-05A458F8D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7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787C-C850-F14E-A0AB-8417C0EE3BA6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BF6-16A1-8841-AAD2-05A458F8D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7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787C-C850-F14E-A0AB-8417C0EE3BA6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BF6-16A1-8841-AAD2-05A458F8D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4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787C-C850-F14E-A0AB-8417C0EE3BA6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BF6-16A1-8841-AAD2-05A458F8D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787C-C850-F14E-A0AB-8417C0EE3BA6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BF6-16A1-8841-AAD2-05A458F8D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7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787C-C850-F14E-A0AB-8417C0EE3BA6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BF6-16A1-8841-AAD2-05A458F8D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8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787C-C850-F14E-A0AB-8417C0EE3BA6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BF6-16A1-8841-AAD2-05A458F8D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0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787C-C850-F14E-A0AB-8417C0EE3BA6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BF6-16A1-8841-AAD2-05A458F8D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3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0787C-C850-F14E-A0AB-8417C0EE3BA6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35BF6-16A1-8841-AAD2-05A458F8D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7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clubsprogramme@thefa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5151" y="1038317"/>
            <a:ext cx="9144000" cy="238760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FS Jack" panose="02000503000000020004" pitchFamily="50" charset="0"/>
                <a:ea typeface="Helvetica" charset="0"/>
                <a:cs typeface="Helvetica" charset="0"/>
              </a:rPr>
              <a:t>Club/League Name’s Marketing Strategy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52400" y="3599465"/>
            <a:ext cx="12192000" cy="494177"/>
          </a:xfrm>
        </p:spPr>
        <p:txBody>
          <a:bodyPr>
            <a:normAutofit/>
          </a:bodyPr>
          <a:lstStyle/>
          <a:p>
            <a:r>
              <a:rPr lang="en-US" sz="2000" i="1" dirty="0">
                <a:latin typeface="FS Jack" panose="02000503000000020004" pitchFamily="50" charset="0"/>
                <a:ea typeface="Helvetica" charset="0"/>
                <a:cs typeface="Helvetica" charset="0"/>
              </a:rPr>
              <a:t>Presented by {Insert your name}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-152400" y="5871612"/>
            <a:ext cx="12192000" cy="494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spc="300" dirty="0">
                <a:latin typeface="FS Jack" panose="02000503000000020004" pitchFamily="50" charset="0"/>
                <a:ea typeface="Helvetica" charset="0"/>
                <a:cs typeface="Helvetica" charset="0"/>
              </a:rPr>
              <a:t>INSERT YOUR CLUB/LEAGUE LOGO HERE</a:t>
            </a: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E7A6B-EBD3-4C03-95E2-43B9FD937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FS Jack" panose="02000503000000020004" pitchFamily="50" charset="0"/>
              </a:rPr>
              <a:t>Want to know more;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B9815-0F9B-4BC6-AB8D-3942FDF39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latin typeface="FS Jack" panose="02000503000000020004" pitchFamily="50" charset="0"/>
              </a:rPr>
              <a:t>Check out our previous webinars on the following topics all around marketing and communications; 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>
              <a:latin typeface="FS Jack" panose="02000503000000020004" pitchFamily="50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>
                <a:latin typeface="FS Jack" panose="02000503000000020004" pitchFamily="50" charset="0"/>
              </a:rPr>
              <a:t>How to use marketing to build for the future 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>
                <a:latin typeface="FS Jack" panose="02000503000000020004" pitchFamily="50" charset="0"/>
              </a:rPr>
              <a:t>How to use social media effectively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>
                <a:latin typeface="FS Jack" panose="02000503000000020004" pitchFamily="50" charset="0"/>
              </a:rPr>
              <a:t>How can we use marketing to support growth and sustain participation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>
                <a:latin typeface="FS Jack" panose="02000503000000020004" pitchFamily="50" charset="0"/>
              </a:rPr>
              <a:t>How can we use marketing generate an income</a:t>
            </a:r>
          </a:p>
          <a:p>
            <a:pPr marL="0" indent="0">
              <a:buNone/>
            </a:pPr>
            <a:endParaRPr lang="en-GB" dirty="0">
              <a:latin typeface="FS Jack" panose="02000503000000020004" pitchFamily="50" charset="0"/>
            </a:endParaRPr>
          </a:p>
          <a:p>
            <a:pPr marL="0" indent="0" algn="ctr">
              <a:buNone/>
            </a:pPr>
            <a:r>
              <a:rPr lang="en-GB" dirty="0">
                <a:latin typeface="FS Jack" panose="02000503000000020004" pitchFamily="50" charset="0"/>
              </a:rPr>
              <a:t>Email </a:t>
            </a:r>
            <a:r>
              <a:rPr lang="en-GB" dirty="0">
                <a:latin typeface="FS Jack" panose="02000503000000020004" pitchFamily="50" charset="0"/>
                <a:hlinkClick r:id="rId2"/>
              </a:rPr>
              <a:t>clubsprogramme@thefa.com</a:t>
            </a:r>
            <a:r>
              <a:rPr lang="en-GB" dirty="0">
                <a:latin typeface="FS Jack" panose="02000503000000020004" pitchFamily="50" charset="0"/>
              </a:rPr>
              <a:t> for all the recordings and contents </a:t>
            </a:r>
          </a:p>
          <a:p>
            <a:pPr marL="0" indent="0">
              <a:buNone/>
            </a:pPr>
            <a:endParaRPr lang="en-GB" dirty="0">
              <a:latin typeface="FS Jack" panose="02000503000000020004" pitchFamily="50" charset="0"/>
            </a:endParaRPr>
          </a:p>
          <a:p>
            <a:pPr marL="0" indent="0">
              <a:buNone/>
            </a:pPr>
            <a:endParaRPr lang="en-GB" dirty="0">
              <a:latin typeface="FS Jack" panose="02000503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51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5980" y="747325"/>
            <a:ext cx="11582400" cy="494177"/>
          </a:xfrm>
        </p:spPr>
        <p:txBody>
          <a:bodyPr>
            <a:noAutofit/>
          </a:bodyPr>
          <a:lstStyle/>
          <a:p>
            <a:pPr algn="l"/>
            <a:r>
              <a:rPr lang="en-US" sz="4000" b="1" dirty="0">
                <a:latin typeface="FS Jack" panose="02000503000000020004" pitchFamily="50" charset="0"/>
                <a:ea typeface="Helvetica" charset="0"/>
                <a:cs typeface="Helvetica" charset="0"/>
              </a:rPr>
              <a:t>Our Goal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9359590" y="6348955"/>
            <a:ext cx="2824976" cy="494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spc="300" dirty="0">
                <a:latin typeface="FS Jack" panose="02000503000000020004" pitchFamily="50" charset="0"/>
                <a:ea typeface="Helvetica" charset="0"/>
                <a:cs typeface="Helvetica" charset="0"/>
              </a:rPr>
              <a:t>CLUB / LEAGUE LOGO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1297" y="2150685"/>
            <a:ext cx="796940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FS Jack" panose="02000503000000020004" pitchFamily="50" charset="0"/>
                <a:ea typeface="Helvetica" charset="0"/>
                <a:cs typeface="Helvetica" charset="0"/>
              </a:rPr>
              <a:t>By {insert day, month, year}, the {insert your organization’s name} marketing team will reach {insert number} {insert metric} every {insert time frame}.</a:t>
            </a:r>
            <a:endParaRPr lang="en-US" sz="3200" dirty="0">
              <a:effectLst/>
              <a:latin typeface="FS Jack" panose="02000503000000020004" pitchFamily="50" charset="0"/>
              <a:ea typeface="Helvetica" charset="0"/>
              <a:cs typeface="Helvetica" charset="0"/>
            </a:endParaRPr>
          </a:p>
          <a:p>
            <a:pPr algn="ctr"/>
            <a:br>
              <a:rPr lang="en-US" dirty="0">
                <a:latin typeface="FS Jack" panose="02000503000000020004" pitchFamily="50" charset="0"/>
              </a:rPr>
            </a:br>
            <a:endParaRPr lang="en-US" dirty="0">
              <a:latin typeface="FS Jack" panose="02000503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316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5980" y="758211"/>
            <a:ext cx="11582400" cy="494177"/>
          </a:xfrm>
        </p:spPr>
        <p:txBody>
          <a:bodyPr>
            <a:noAutofit/>
          </a:bodyPr>
          <a:lstStyle/>
          <a:p>
            <a:pPr algn="l"/>
            <a:r>
              <a:rPr lang="en-US" sz="4000" b="1" dirty="0">
                <a:latin typeface="FS Jack" panose="02000503000000020004" pitchFamily="50" charset="0"/>
                <a:ea typeface="Helvetica" charset="0"/>
                <a:cs typeface="Helvetica" charset="0"/>
              </a:rPr>
              <a:t>How We’ll Measure It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9359590" y="6348955"/>
            <a:ext cx="2824976" cy="494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spc="300" dirty="0">
                <a:latin typeface="FS Jack" panose="02000503000000020004" pitchFamily="50" charset="0"/>
                <a:ea typeface="Helvetica" charset="0"/>
                <a:cs typeface="Helvetica" charset="0"/>
              </a:rPr>
              <a:t>CLUB/LEAGUE LOGO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1297" y="2433368"/>
            <a:ext cx="79694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FS Jack" panose="02000503000000020004" pitchFamily="50" charset="0"/>
                <a:ea typeface="Helvetica" charset="0"/>
                <a:cs typeface="Helvetica" charset="0"/>
              </a:rPr>
              <a:t>We will track our success with </a:t>
            </a:r>
          </a:p>
          <a:p>
            <a:pPr algn="ctr"/>
            <a:r>
              <a:rPr lang="en-US" sz="3200" dirty="0">
                <a:latin typeface="FS Jack" panose="02000503000000020004" pitchFamily="50" charset="0"/>
                <a:ea typeface="Helvetica" charset="0"/>
                <a:cs typeface="Helvetica" charset="0"/>
              </a:rPr>
              <a:t>{insert your goal measurement tool}.</a:t>
            </a:r>
            <a:endParaRPr lang="en-US" sz="3200" dirty="0">
              <a:effectLst/>
              <a:latin typeface="FS Jack" panose="02000503000000020004" pitchFamily="50" charset="0"/>
              <a:ea typeface="Helvetica" charset="0"/>
              <a:cs typeface="Helvetica" charset="0"/>
            </a:endParaRPr>
          </a:p>
          <a:p>
            <a:pPr algn="ctr"/>
            <a:br>
              <a:rPr lang="en-US" dirty="0">
                <a:latin typeface="FS Jack" panose="02000503000000020004" pitchFamily="50" charset="0"/>
              </a:rPr>
            </a:br>
            <a:endParaRPr lang="en-US" dirty="0">
              <a:latin typeface="FS Jack" panose="02000503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207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524000" y="260727"/>
            <a:ext cx="9144000" cy="1095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latin typeface="FS Jack" panose="02000503000000020004" pitchFamily="50" charset="0"/>
                <a:ea typeface="Helvetica" charset="0"/>
                <a:cs typeface="Helvetica" charset="0"/>
              </a:rPr>
              <a:t>Our SWOT Analysis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B12D08-725B-164D-A06C-3B3B6A002238}"/>
              </a:ext>
            </a:extLst>
          </p:cNvPr>
          <p:cNvSpPr txBox="1"/>
          <p:nvPr/>
        </p:nvSpPr>
        <p:spPr>
          <a:xfrm>
            <a:off x="870911" y="1355952"/>
            <a:ext cx="3325950" cy="2355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Strength #1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Strength #2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Strength #3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Strength #4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Strength #5 Listed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709EBE-401B-DC48-BB66-CAD0B67DCA11}"/>
              </a:ext>
            </a:extLst>
          </p:cNvPr>
          <p:cNvSpPr txBox="1"/>
          <p:nvPr/>
        </p:nvSpPr>
        <p:spPr>
          <a:xfrm>
            <a:off x="787149" y="4110874"/>
            <a:ext cx="4382728" cy="2355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Opportunity  #1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Opportunity #2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Opportunity #3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Opportunity #4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Opportunity #5 Listed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10C013-58FD-5C4F-8D67-F4DE43ED98CF}"/>
              </a:ext>
            </a:extLst>
          </p:cNvPr>
          <p:cNvSpPr txBox="1"/>
          <p:nvPr/>
        </p:nvSpPr>
        <p:spPr>
          <a:xfrm>
            <a:off x="6812810" y="1449735"/>
            <a:ext cx="4382728" cy="2355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Weakness #1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Weakness #2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Weakness #3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Weakness #4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Weakness #5 Listed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5A7B31-7B6F-4442-B0DE-40EB27D545DF}"/>
              </a:ext>
            </a:extLst>
          </p:cNvPr>
          <p:cNvSpPr txBox="1"/>
          <p:nvPr/>
        </p:nvSpPr>
        <p:spPr>
          <a:xfrm>
            <a:off x="6812810" y="4118671"/>
            <a:ext cx="4382728" cy="2355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Threat #1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Threat #2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Threat #3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Threat #4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FS Jack" panose="02000503000000020004" pitchFamily="50" charset="0"/>
                <a:ea typeface="Helvetica" charset="0"/>
                <a:cs typeface="Helvetica" charset="0"/>
              </a:rPr>
              <a:t>Threat #5 Listed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4330B1B-34AA-A747-A00F-76B411E21218}"/>
              </a:ext>
            </a:extLst>
          </p:cNvPr>
          <p:cNvCxnSpPr/>
          <p:nvPr/>
        </p:nvCxnSpPr>
        <p:spPr>
          <a:xfrm>
            <a:off x="5721927" y="1355952"/>
            <a:ext cx="0" cy="5118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11FB2A9-D0A4-E145-B7CB-24581247949E}"/>
              </a:ext>
            </a:extLst>
          </p:cNvPr>
          <p:cNvCxnSpPr>
            <a:cxnSpLocks/>
          </p:cNvCxnSpPr>
          <p:nvPr/>
        </p:nvCxnSpPr>
        <p:spPr>
          <a:xfrm flipH="1">
            <a:off x="787149" y="3915295"/>
            <a:ext cx="111000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007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524000" y="148385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latin typeface="FS Jack" panose="02000503000000020004" pitchFamily="50" charset="0"/>
                <a:ea typeface="Helvetica" charset="0"/>
                <a:cs typeface="Helvetica" charset="0"/>
              </a:rPr>
              <a:t>Our Marketing Strategy</a:t>
            </a:r>
          </a:p>
        </p:txBody>
      </p:sp>
    </p:spTree>
    <p:extLst>
      <p:ext uri="{BB962C8B-B14F-4D97-AF65-F5344CB8AC3E}">
        <p14:creationId xmlns:p14="http://schemas.microsoft.com/office/powerpoint/2010/main" val="746175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32CB5FC-39E8-8149-AAA5-5144F96A9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786663"/>
              </p:ext>
            </p:extLst>
          </p:nvPr>
        </p:nvGraphicFramePr>
        <p:xfrm>
          <a:off x="334107" y="219934"/>
          <a:ext cx="11523786" cy="2637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786">
                  <a:extLst>
                    <a:ext uri="{9D8B030D-6E8A-4147-A177-3AD203B41FA5}">
                      <a16:colId xmlns:a16="http://schemas.microsoft.com/office/drawing/2014/main" val="1268444125"/>
                    </a:ext>
                  </a:extLst>
                </a:gridCol>
                <a:gridCol w="1481500">
                  <a:extLst>
                    <a:ext uri="{9D8B030D-6E8A-4147-A177-3AD203B41FA5}">
                      <a16:colId xmlns:a16="http://schemas.microsoft.com/office/drawing/2014/main" val="1519804905"/>
                    </a:ext>
                  </a:extLst>
                </a:gridCol>
                <a:gridCol w="1481500">
                  <a:extLst>
                    <a:ext uri="{9D8B030D-6E8A-4147-A177-3AD203B41FA5}">
                      <a16:colId xmlns:a16="http://schemas.microsoft.com/office/drawing/2014/main" val="3055879262"/>
                    </a:ext>
                  </a:extLst>
                </a:gridCol>
                <a:gridCol w="1096090">
                  <a:extLst>
                    <a:ext uri="{9D8B030D-6E8A-4147-A177-3AD203B41FA5}">
                      <a16:colId xmlns:a16="http://schemas.microsoft.com/office/drawing/2014/main" val="3516533578"/>
                    </a:ext>
                  </a:extLst>
                </a:gridCol>
                <a:gridCol w="1324707">
                  <a:extLst>
                    <a:ext uri="{9D8B030D-6E8A-4147-A177-3AD203B41FA5}">
                      <a16:colId xmlns:a16="http://schemas.microsoft.com/office/drawing/2014/main" val="3859837303"/>
                    </a:ext>
                  </a:extLst>
                </a:gridCol>
                <a:gridCol w="1547446">
                  <a:extLst>
                    <a:ext uri="{9D8B030D-6E8A-4147-A177-3AD203B41FA5}">
                      <a16:colId xmlns:a16="http://schemas.microsoft.com/office/drawing/2014/main" val="2047004918"/>
                    </a:ext>
                  </a:extLst>
                </a:gridCol>
                <a:gridCol w="1957757">
                  <a:extLst>
                    <a:ext uri="{9D8B030D-6E8A-4147-A177-3AD203B41FA5}">
                      <a16:colId xmlns:a16="http://schemas.microsoft.com/office/drawing/2014/main" val="4285704131"/>
                    </a:ext>
                  </a:extLst>
                </a:gridCol>
              </a:tblGrid>
              <a:tr h="82423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FS Jack" panose="02000503000000020004" pitchFamily="50" charset="0"/>
                        </a:rPr>
                        <a:t>Development/Business plan 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FS Jack" panose="02000503000000020004" pitchFamily="50" charset="0"/>
                        </a:rPr>
                        <a:t>Target 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FS Jack" panose="02000503000000020004" pitchFamily="50" charset="0"/>
                        </a:rPr>
                        <a:t>Marketing 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FS Jack" panose="02000503000000020004" pitchFamily="50" charset="0"/>
                        </a:rPr>
                        <a:t>Tactic(s)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FS Jack" panose="02000503000000020004" pitchFamily="50" charset="0"/>
                        </a:rPr>
                        <a:t>Timescale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FS Jack" panose="02000503000000020004" pitchFamily="50" charset="0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FS Jack" panose="02000503000000020004" pitchFamily="50" charset="0"/>
                        </a:rPr>
                        <a:t>Budget required/available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14660"/>
                  </a:ext>
                </a:extLst>
              </a:tr>
              <a:tr h="1813327">
                <a:tc>
                  <a:txBody>
                    <a:bodyPr/>
                    <a:lstStyle/>
                    <a:p>
                      <a:r>
                        <a:rPr lang="en-US" sz="1600" i="1" dirty="0">
                          <a:latin typeface="FS Jack" panose="02000503000000020004" pitchFamily="50" charset="0"/>
                        </a:rPr>
                        <a:t>(Taken from your club/league development plan, so this marketing document is in sync – and doesn’t conflict with other organizational documents)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latin typeface="FS Jack" panose="02000503000000020004" pitchFamily="50" charset="0"/>
                        </a:rPr>
                        <a:t>(Who are we targeting through this activity)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latin typeface="FS Jack" panose="02000503000000020004" pitchFamily="50" charset="0"/>
                        </a:rPr>
                        <a:t>(What marketing needs to be done to achieve our development objective)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latin typeface="FS Jack" panose="02000503000000020004" pitchFamily="50" charset="0"/>
                        </a:rPr>
                        <a:t>(What marketing tools will we 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latin typeface="FS Jack" panose="02000503000000020004" pitchFamily="50" charset="0"/>
                        </a:rPr>
                        <a:t>(When will we complete our objective)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latin typeface="FS Jack" panose="02000503000000020004" pitchFamily="50" charset="0"/>
                        </a:rPr>
                        <a:t>(Who is responsible for getting this done)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latin typeface="FS Jack" panose="02000503000000020004" pitchFamily="50" charset="0"/>
                        </a:rPr>
                        <a:t>(What financial resource do we have available)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5879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7AB60F3-0767-6042-9DA3-10FA3FABE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004329"/>
              </p:ext>
            </p:extLst>
          </p:nvPr>
        </p:nvGraphicFramePr>
        <p:xfrm>
          <a:off x="334107" y="3077284"/>
          <a:ext cx="11523786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093">
                  <a:extLst>
                    <a:ext uri="{9D8B030D-6E8A-4147-A177-3AD203B41FA5}">
                      <a16:colId xmlns:a16="http://schemas.microsoft.com/office/drawing/2014/main" val="1268444125"/>
                    </a:ext>
                  </a:extLst>
                </a:gridCol>
                <a:gridCol w="1191986">
                  <a:extLst>
                    <a:ext uri="{9D8B030D-6E8A-4147-A177-3AD203B41FA5}">
                      <a16:colId xmlns:a16="http://schemas.microsoft.com/office/drawing/2014/main" val="1519804905"/>
                    </a:ext>
                  </a:extLst>
                </a:gridCol>
                <a:gridCol w="1355271">
                  <a:extLst>
                    <a:ext uri="{9D8B030D-6E8A-4147-A177-3AD203B41FA5}">
                      <a16:colId xmlns:a16="http://schemas.microsoft.com/office/drawing/2014/main" val="3055879262"/>
                    </a:ext>
                  </a:extLst>
                </a:gridCol>
                <a:gridCol w="3530814">
                  <a:extLst>
                    <a:ext uri="{9D8B030D-6E8A-4147-A177-3AD203B41FA5}">
                      <a16:colId xmlns:a16="http://schemas.microsoft.com/office/drawing/2014/main" val="3516533578"/>
                    </a:ext>
                  </a:extLst>
                </a:gridCol>
                <a:gridCol w="1385047">
                  <a:extLst>
                    <a:ext uri="{9D8B030D-6E8A-4147-A177-3AD203B41FA5}">
                      <a16:colId xmlns:a16="http://schemas.microsoft.com/office/drawing/2014/main" val="3859837303"/>
                    </a:ext>
                  </a:extLst>
                </a:gridCol>
                <a:gridCol w="1250576">
                  <a:extLst>
                    <a:ext uri="{9D8B030D-6E8A-4147-A177-3AD203B41FA5}">
                      <a16:colId xmlns:a16="http://schemas.microsoft.com/office/drawing/2014/main" val="2047004918"/>
                    </a:ext>
                  </a:extLst>
                </a:gridCol>
                <a:gridCol w="1543999">
                  <a:extLst>
                    <a:ext uri="{9D8B030D-6E8A-4147-A177-3AD203B41FA5}">
                      <a16:colId xmlns:a16="http://schemas.microsoft.com/office/drawing/2014/main" val="42857041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FS Jack" panose="02000503000000020004" pitchFamily="50" charset="0"/>
                        </a:rPr>
                        <a:t>EXAMPLE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FS Jack" panose="02000503000000020004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FS Jack" panose="02000503000000020004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FS Jack" panose="02000503000000020004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FS Jack" panose="02000503000000020004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FS Jack" panose="02000503000000020004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FS Jack" panose="02000503000000020004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14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FS Jack" panose="02000503000000020004" pitchFamily="50" charset="0"/>
                        </a:rPr>
                        <a:t>Set up a successful Wildcats Centre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FS Jack" panose="02000503000000020004" pitchFamily="50" charset="0"/>
                        </a:rPr>
                        <a:t>Girls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FS Jack" panose="02000503000000020004" pitchFamily="50" charset="0"/>
                        </a:rPr>
                        <a:t>Aged 5-11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latin typeface="FS Jack" panose="02000503000000020004" pitchFamily="50" charset="0"/>
                        </a:rPr>
                        <a:t>To create a successful promotional campaign which attracts 50 new participants to play football at the club’s Wildcats Centre during the 2019/20 season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FS Jack" panose="02000503000000020004" pitchFamily="50" charset="0"/>
                        </a:rPr>
                        <a:t>Create a Wildcats page on our website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FS Jack" panose="02000503000000020004" pitchFamily="50" charset="0"/>
                        </a:rPr>
                        <a:t>Write a sign-up form to promote across channels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FS Jack" panose="02000503000000020004" pitchFamily="50" charset="0"/>
                        </a:rPr>
                        <a:t>Promote on social media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FS Jack" panose="02000503000000020004" pitchFamily="50" charset="0"/>
                        </a:rPr>
                        <a:t>Promote at local primary schools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FS Jack" panose="02000503000000020004" pitchFamily="50" charset="0"/>
                        </a:rPr>
                        <a:t>Write a press release to share with local press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FS Jack" panose="02000503000000020004" pitchFamily="50" charset="0"/>
                        </a:rPr>
                        <a:t>Promote on Facebook to encourage parents to bring their daughters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FS Jack" panose="02000503000000020004" pitchFamily="50" charset="0"/>
                        </a:rPr>
                        <a:t>Ask women and girls players within the club to share on their social pages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latin typeface="FS Jack" panose="02000503000000020004" pitchFamily="50" charset="0"/>
                        </a:rPr>
                        <a:t>Contact local FA WSL club to see if they will send a player down to open the </a:t>
                      </a:r>
                      <a:r>
                        <a:rPr lang="en-US" sz="1400" dirty="0" err="1">
                          <a:latin typeface="FS Jack" panose="02000503000000020004" pitchFamily="50" charset="0"/>
                        </a:rPr>
                        <a:t>centre</a:t>
                      </a:r>
                      <a:r>
                        <a:rPr lang="en-US" sz="1400" dirty="0">
                          <a:latin typeface="FS Jack" panose="02000503000000020004" pitchFamily="50" charset="0"/>
                        </a:rPr>
                        <a:t> and generate PR for the club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FS Jack" panose="02000503000000020004" pitchFamily="50" charset="0"/>
                        </a:rPr>
                        <a:t>Initial promotion campaign: June-August 2019</a:t>
                      </a:r>
                    </a:p>
                    <a:p>
                      <a:endParaRPr lang="en-US" sz="1400" dirty="0">
                        <a:latin typeface="FS Jack" panose="02000503000000020004" pitchFamily="50" charset="0"/>
                      </a:endParaRPr>
                    </a:p>
                    <a:p>
                      <a:r>
                        <a:rPr lang="en-US" sz="1400" dirty="0">
                          <a:latin typeface="FS Jack" panose="02000503000000020004" pitchFamily="50" charset="0"/>
                        </a:rPr>
                        <a:t>Opening of </a:t>
                      </a:r>
                      <a:r>
                        <a:rPr lang="en-US" sz="1400" dirty="0" err="1">
                          <a:latin typeface="FS Jack" panose="02000503000000020004" pitchFamily="50" charset="0"/>
                        </a:rPr>
                        <a:t>centre</a:t>
                      </a:r>
                      <a:r>
                        <a:rPr lang="en-US" sz="1400" dirty="0">
                          <a:latin typeface="FS Jack" panose="02000503000000020004" pitchFamily="50" charset="0"/>
                        </a:rPr>
                        <a:t> promotion: September</a:t>
                      </a:r>
                    </a:p>
                    <a:p>
                      <a:endParaRPr lang="en-US" sz="1400" dirty="0">
                        <a:latin typeface="FS Jack" panose="02000503000000020004" pitchFamily="50" charset="0"/>
                      </a:endParaRPr>
                    </a:p>
                    <a:p>
                      <a:r>
                        <a:rPr lang="en-US" sz="1400" dirty="0">
                          <a:latin typeface="FS Jack" panose="02000503000000020004" pitchFamily="50" charset="0"/>
                        </a:rPr>
                        <a:t>Scheduled posting about the </a:t>
                      </a:r>
                      <a:r>
                        <a:rPr lang="en-US" sz="1400" dirty="0" err="1">
                          <a:latin typeface="FS Jack" panose="02000503000000020004" pitchFamily="50" charset="0"/>
                        </a:rPr>
                        <a:t>centre</a:t>
                      </a:r>
                      <a:r>
                        <a:rPr lang="en-US" sz="1400" dirty="0">
                          <a:latin typeface="FS Jack" panose="02000503000000020004" pitchFamily="50" charset="0"/>
                        </a:rPr>
                        <a:t>: September -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FS Jack" panose="02000503000000020004" pitchFamily="50" charset="0"/>
                        </a:rPr>
                        <a:t>Head of Girls section</a:t>
                      </a:r>
                    </a:p>
                    <a:p>
                      <a:endParaRPr lang="en-US" sz="1400" dirty="0">
                        <a:latin typeface="FS Jack" panose="02000503000000020004" pitchFamily="50" charset="0"/>
                      </a:endParaRPr>
                    </a:p>
                    <a:p>
                      <a:r>
                        <a:rPr lang="en-US" sz="1400" dirty="0">
                          <a:latin typeface="FS Jack" panose="02000503000000020004" pitchFamily="50" charset="0"/>
                        </a:rPr>
                        <a:t>Wildcat coaches</a:t>
                      </a:r>
                    </a:p>
                    <a:p>
                      <a:endParaRPr lang="en-US" sz="1400" dirty="0">
                        <a:latin typeface="FS Jack" panose="02000503000000020004" pitchFamily="50" charset="0"/>
                      </a:endParaRPr>
                    </a:p>
                    <a:p>
                      <a:r>
                        <a:rPr lang="en-US" sz="1400" dirty="0">
                          <a:latin typeface="FS Jack" panose="02000503000000020004" pitchFamily="50" charset="0"/>
                        </a:rPr>
                        <a:t>Social media volunteer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FS Jack" panose="02000503000000020004" pitchFamily="50" charset="0"/>
                        </a:rPr>
                        <a:t>£500 allocated by The Football Association</a:t>
                      </a:r>
                    </a:p>
                    <a:p>
                      <a:endParaRPr lang="en-US" sz="1400" dirty="0">
                        <a:latin typeface="FS Jack" panose="02000503000000020004" pitchFamily="50" charset="0"/>
                      </a:endParaRPr>
                    </a:p>
                    <a:p>
                      <a:r>
                        <a:rPr lang="en-US" sz="1400" dirty="0">
                          <a:latin typeface="FS Jack" panose="02000503000000020004" pitchFamily="50" charset="0"/>
                        </a:rPr>
                        <a:t>Additional £100 budgeted by club</a:t>
                      </a:r>
                    </a:p>
                    <a:p>
                      <a:endParaRPr lang="en-US" sz="1400" dirty="0">
                        <a:latin typeface="FS Jack" panose="02000503000000020004" pitchFamily="50" charset="0"/>
                      </a:endParaRPr>
                    </a:p>
                    <a:p>
                      <a:r>
                        <a:rPr lang="en-US" sz="1400" dirty="0">
                          <a:latin typeface="FS Jack" panose="02000503000000020004" pitchFamily="50" charset="0"/>
                        </a:rPr>
                        <a:t>£600 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58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888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735980" y="758211"/>
            <a:ext cx="11582400" cy="49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latin typeface="FS Jack" panose="02000503000000020004" pitchFamily="50" charset="0"/>
                <a:ea typeface="Helvetica" charset="0"/>
                <a:cs typeface="Helvetica" charset="0"/>
              </a:rPr>
              <a:t>Marketing Projects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14968" y="1840223"/>
            <a:ext cx="8277032" cy="3362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FS Jack" panose="02000503000000020004" pitchFamily="50" charset="0"/>
                <a:ea typeface="Helvetica" charset="0"/>
                <a:cs typeface="Helvetica" charset="0"/>
              </a:rPr>
              <a:t>Deliver marketing objectives to support club/league plan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FS Jack" panose="02000503000000020004" pitchFamily="50" charset="0"/>
                <a:ea typeface="Helvetica" charset="0"/>
                <a:cs typeface="Helvetica" charset="0"/>
              </a:rPr>
              <a:t>Re-write copy on website to help site navigation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FS Jack" panose="02000503000000020004" pitchFamily="50" charset="0"/>
                <a:ea typeface="Helvetica" charset="0"/>
                <a:cs typeface="Helvetica" charset="0"/>
              </a:rPr>
              <a:t>Set-up an </a:t>
            </a:r>
            <a:r>
              <a:rPr lang="en-US" sz="2400" dirty="0" err="1">
                <a:latin typeface="FS Jack" panose="02000503000000020004" pitchFamily="50" charset="0"/>
                <a:ea typeface="Helvetica" charset="0"/>
                <a:cs typeface="Helvetica" charset="0"/>
              </a:rPr>
              <a:t>Intsagram</a:t>
            </a:r>
            <a:r>
              <a:rPr lang="en-US" sz="2400" dirty="0">
                <a:latin typeface="FS Jack" panose="02000503000000020004" pitchFamily="50" charset="0"/>
                <a:ea typeface="Helvetica" charset="0"/>
                <a:cs typeface="Helvetica" charset="0"/>
              </a:rPr>
              <a:t> page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FS Jack" panose="02000503000000020004" pitchFamily="50" charset="0"/>
                <a:ea typeface="Helvetica" charset="0"/>
                <a:cs typeface="Helvetica" charset="0"/>
              </a:rPr>
              <a:t>Introduce and implement a new club/league hashtag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FS Jack" panose="02000503000000020004" pitchFamily="50" charset="0"/>
                <a:ea typeface="Helvetica" charset="0"/>
                <a:cs typeface="Helvetica" charset="0"/>
              </a:rPr>
              <a:t>Work with a sponsor to develop a volunteer of the month reward scheme to be showcased on social media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6F2C28-EE13-F742-845E-01EBDDBB99B2}"/>
              </a:ext>
            </a:extLst>
          </p:cNvPr>
          <p:cNvSpPr txBox="1"/>
          <p:nvPr/>
        </p:nvSpPr>
        <p:spPr>
          <a:xfrm>
            <a:off x="256368" y="1840223"/>
            <a:ext cx="6420464" cy="2808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FS Jack" panose="02000503000000020004" pitchFamily="50" charset="0"/>
                <a:ea typeface="Helvetica" charset="0"/>
                <a:cs typeface="Helvetica" charset="0"/>
              </a:rPr>
              <a:t>Project #1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FS Jack" panose="02000503000000020004" pitchFamily="50" charset="0"/>
                <a:ea typeface="Helvetica" charset="0"/>
                <a:cs typeface="Helvetica" charset="0"/>
              </a:rPr>
              <a:t>Project #2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FS Jack" panose="02000503000000020004" pitchFamily="50" charset="0"/>
                <a:ea typeface="Helvetica" charset="0"/>
                <a:cs typeface="Helvetica" charset="0"/>
              </a:rPr>
              <a:t>Project #3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FS Jack" panose="02000503000000020004" pitchFamily="50" charset="0"/>
                <a:ea typeface="Helvetica" charset="0"/>
                <a:cs typeface="Helvetica" charset="0"/>
              </a:rPr>
              <a:t>Project #4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FS Jack" panose="02000503000000020004" pitchFamily="50" charset="0"/>
                <a:ea typeface="Helvetica" charset="0"/>
                <a:cs typeface="Helvetica" charset="0"/>
              </a:rPr>
              <a:t>Project #5 Listed Here</a:t>
            </a:r>
          </a:p>
        </p:txBody>
      </p:sp>
    </p:spTree>
    <p:extLst>
      <p:ext uri="{BB962C8B-B14F-4D97-AF65-F5344CB8AC3E}">
        <p14:creationId xmlns:p14="http://schemas.microsoft.com/office/powerpoint/2010/main" val="752333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620982" y="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latin typeface="FS Jack" panose="02000503000000020004" pitchFamily="50" charset="0"/>
                <a:ea typeface="Helvetica" charset="0"/>
                <a:cs typeface="Helvetica" charset="0"/>
              </a:rPr>
              <a:t>Our Target Audience</a:t>
            </a:r>
            <a:r>
              <a:rPr lang="en-US" sz="5400" b="1" dirty="0">
                <a:solidFill>
                  <a:schemeClr val="bg1"/>
                </a:solidFill>
                <a:latin typeface="FS Jack" panose="02000503000000020004" pitchFamily="50" charset="0"/>
                <a:ea typeface="Helvetica" charset="0"/>
                <a:cs typeface="Helvetica" charset="0"/>
              </a:rPr>
              <a:t>(s)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5580A9-FE6A-6046-9AA2-D53D189FA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14557"/>
          </a:xfrm>
        </p:spPr>
        <p:txBody>
          <a:bodyPr/>
          <a:lstStyle/>
          <a:p>
            <a:r>
              <a:rPr lang="en-US" dirty="0">
                <a:latin typeface="FS Jack" panose="02000503000000020004" pitchFamily="50" charset="0"/>
                <a:ea typeface="Helvetica" charset="0"/>
                <a:cs typeface="Helvetica" charset="0"/>
              </a:rPr>
              <a:t>{Insert your club/league} creates content to attract {insert target audience} so they can {insert desired outcome} better.</a:t>
            </a:r>
            <a:endParaRPr lang="en-US" dirty="0">
              <a:latin typeface="FS Jack" panose="02000503000000020004" pitchFamily="50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36122AD-48C3-B941-8926-FC8A56D6B51C}"/>
              </a:ext>
            </a:extLst>
          </p:cNvPr>
          <p:cNvSpPr/>
          <p:nvPr/>
        </p:nvSpPr>
        <p:spPr>
          <a:xfrm>
            <a:off x="79153" y="2803596"/>
            <a:ext cx="2492189" cy="11595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FS Jack" panose="02000503000000020004" pitchFamily="50" charset="0"/>
                <a:ea typeface="Helvetica" charset="0"/>
                <a:cs typeface="Helvetica" charset="0"/>
              </a:rPr>
              <a:t>Deliver marketing objectives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FS Jack" panose="02000503000000020004" pitchFamily="50" charset="0"/>
                <a:ea typeface="Helvetica" charset="0"/>
                <a:cs typeface="Helvetica" charset="0"/>
              </a:rPr>
              <a:t>to support club/league plan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566953-0C8B-5D42-AEA2-FB4FA8C52FDE}"/>
              </a:ext>
            </a:extLst>
          </p:cNvPr>
          <p:cNvSpPr/>
          <p:nvPr/>
        </p:nvSpPr>
        <p:spPr>
          <a:xfrm>
            <a:off x="2622280" y="2793002"/>
            <a:ext cx="2492189" cy="795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FS Jack" panose="02000503000000020004" pitchFamily="50" charset="0"/>
                <a:ea typeface="Helvetica" charset="0"/>
                <a:cs typeface="Helvetica" charset="0"/>
              </a:rPr>
              <a:t>Re-write copy on website to help site navigation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D679C1-578C-4D43-A9E2-D1438447424F}"/>
              </a:ext>
            </a:extLst>
          </p:cNvPr>
          <p:cNvSpPr/>
          <p:nvPr/>
        </p:nvSpPr>
        <p:spPr>
          <a:xfrm>
            <a:off x="5162558" y="2803596"/>
            <a:ext cx="2052814" cy="795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FS Jack" panose="02000503000000020004" pitchFamily="50" charset="0"/>
                <a:ea typeface="Helvetica" charset="0"/>
                <a:cs typeface="Helvetica" charset="0"/>
              </a:rPr>
              <a:t>Set-up an </a:t>
            </a:r>
            <a:r>
              <a:rPr lang="en-US" sz="1600" dirty="0" err="1">
                <a:latin typeface="FS Jack" panose="02000503000000020004" pitchFamily="50" charset="0"/>
                <a:ea typeface="Helvetica" charset="0"/>
                <a:cs typeface="Helvetica" charset="0"/>
              </a:rPr>
              <a:t>Intsagram</a:t>
            </a:r>
            <a:r>
              <a:rPr lang="en-US" sz="1600" dirty="0">
                <a:latin typeface="FS Jack" panose="02000503000000020004" pitchFamily="50" charset="0"/>
                <a:ea typeface="Helvetica" charset="0"/>
                <a:cs typeface="Helvetica" charset="0"/>
              </a:rPr>
              <a:t> page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C8ACE6-87A9-1546-9AE5-A40CA112ACC7}"/>
              </a:ext>
            </a:extLst>
          </p:cNvPr>
          <p:cNvSpPr/>
          <p:nvPr/>
        </p:nvSpPr>
        <p:spPr>
          <a:xfrm>
            <a:off x="7242578" y="2793002"/>
            <a:ext cx="2492189" cy="7902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FS Jack" panose="02000503000000020004" pitchFamily="50" charset="0"/>
                <a:ea typeface="Helvetica" charset="0"/>
                <a:cs typeface="Helvetica" charset="0"/>
              </a:rPr>
              <a:t>Introduce and implement a new club/league hashtag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1DBBE5-C2BD-7F44-9F9F-7DD9D62A7197}"/>
              </a:ext>
            </a:extLst>
          </p:cNvPr>
          <p:cNvSpPr/>
          <p:nvPr/>
        </p:nvSpPr>
        <p:spPr>
          <a:xfrm>
            <a:off x="9806588" y="2793002"/>
            <a:ext cx="2306259" cy="13493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latin typeface="FS Jack" panose="02000503000000020004" pitchFamily="50" charset="0"/>
                <a:ea typeface="Helvetica" charset="0"/>
                <a:cs typeface="Helvetica" charset="0"/>
              </a:rPr>
              <a:t>Work with a sponsor to develop a volunteer of the month reward scheme to be showcased on social media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8A5BA8-C2F2-5A41-AABC-26DA92F68B10}"/>
              </a:ext>
            </a:extLst>
          </p:cNvPr>
          <p:cNvSpPr/>
          <p:nvPr/>
        </p:nvSpPr>
        <p:spPr>
          <a:xfrm>
            <a:off x="79153" y="4081031"/>
            <a:ext cx="2492189" cy="19032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FS Jack" panose="02000503000000020004" pitchFamily="50" charset="0"/>
                <a:ea typeface="Helvetica" charset="0"/>
                <a:cs typeface="Helvetica" charset="0"/>
              </a:rPr>
              <a:t>Internal stakeholders such as the committee, players, referees, parents, local sponsors </a:t>
            </a:r>
            <a:r>
              <a:rPr lang="en-US" sz="1600" dirty="0" err="1">
                <a:latin typeface="FS Jack" panose="02000503000000020004" pitchFamily="50" charset="0"/>
                <a:ea typeface="Helvetica" charset="0"/>
                <a:cs typeface="Helvetica" charset="0"/>
              </a:rPr>
              <a:t>etc</a:t>
            </a:r>
            <a:endParaRPr lang="en-US" sz="1600" dirty="0">
              <a:latin typeface="FS Jack" panose="02000503000000020004" pitchFamily="50" charset="0"/>
              <a:ea typeface="Helvetica" charset="0"/>
              <a:cs typeface="Helvetica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FF4279-2F25-714A-8E74-3F95BC4EF216}"/>
              </a:ext>
            </a:extLst>
          </p:cNvPr>
          <p:cNvSpPr/>
          <p:nvPr/>
        </p:nvSpPr>
        <p:spPr>
          <a:xfrm>
            <a:off x="2670369" y="3714200"/>
            <a:ext cx="2492189" cy="26368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FS Jack" panose="02000503000000020004" pitchFamily="50" charset="0"/>
                <a:ea typeface="Helvetica" charset="0"/>
                <a:cs typeface="Helvetica" charset="0"/>
              </a:rPr>
              <a:t>Our website visitors – so look at Google Analytics to research what this audience looks like and whether it reflects the make-up of our football community.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003F22-5EF8-7947-A5FD-87EA49828C41}"/>
              </a:ext>
            </a:extLst>
          </p:cNvPr>
          <p:cNvSpPr/>
          <p:nvPr/>
        </p:nvSpPr>
        <p:spPr>
          <a:xfrm>
            <a:off x="5234380" y="3714200"/>
            <a:ext cx="1936378" cy="1533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FS Jack" panose="02000503000000020004" pitchFamily="50" charset="0"/>
                <a:ea typeface="Helvetica" charset="0"/>
                <a:cs typeface="Helvetica" charset="0"/>
              </a:rPr>
              <a:t>Younger stakeholders between the age of 13-35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A961EF-DE6E-0645-9A93-9A73CADBE3B6}"/>
              </a:ext>
            </a:extLst>
          </p:cNvPr>
          <p:cNvSpPr/>
          <p:nvPr/>
        </p:nvSpPr>
        <p:spPr>
          <a:xfrm>
            <a:off x="7242577" y="3713088"/>
            <a:ext cx="2492189" cy="1533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FS Jack" panose="02000503000000020004" pitchFamily="50" charset="0"/>
                <a:ea typeface="Helvetica" charset="0"/>
                <a:cs typeface="Helvetica" charset="0"/>
              </a:rPr>
              <a:t>Internal stakeholders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FS Jack" panose="02000503000000020004" pitchFamily="50" charset="0"/>
                <a:ea typeface="Helvetica" charset="0"/>
                <a:cs typeface="Helvetica" charset="0"/>
              </a:rPr>
              <a:t>External stakeholders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FS Jack" panose="02000503000000020004" pitchFamily="50" charset="0"/>
                <a:ea typeface="Helvetica" charset="0"/>
                <a:cs typeface="Helvetica" charset="0"/>
              </a:rPr>
              <a:t>Affiliated members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FS Jack" panose="02000503000000020004" pitchFamily="50" charset="0"/>
                <a:ea typeface="Helvetica" charset="0"/>
                <a:cs typeface="Helvetica" charset="0"/>
              </a:rPr>
              <a:t>Local community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26D596-F9FB-E140-A597-439ACE201293}"/>
              </a:ext>
            </a:extLst>
          </p:cNvPr>
          <p:cNvSpPr/>
          <p:nvPr/>
        </p:nvSpPr>
        <p:spPr>
          <a:xfrm>
            <a:off x="9806585" y="4250243"/>
            <a:ext cx="2306262" cy="19956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FS Jack" panose="02000503000000020004" pitchFamily="50" charset="0"/>
                <a:ea typeface="Helvetica" charset="0"/>
                <a:cs typeface="Helvetica" charset="0"/>
              </a:rPr>
              <a:t>Local businesses looking for some good PR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latin typeface="FS Jack" panose="02000503000000020004" pitchFamily="50" charset="0"/>
                <a:ea typeface="Helvetica" charset="0"/>
                <a:cs typeface="Helvetica" charset="0"/>
              </a:rPr>
              <a:t>Organisations</a:t>
            </a:r>
            <a:r>
              <a:rPr lang="en-US" sz="1400" dirty="0">
                <a:latin typeface="FS Jack" panose="02000503000000020004" pitchFamily="50" charset="0"/>
                <a:ea typeface="Helvetica" charset="0"/>
                <a:cs typeface="Helvetica" charset="0"/>
              </a:rPr>
              <a:t> wanting to expand their reach via a partnership with a football </a:t>
            </a:r>
            <a:r>
              <a:rPr lang="en-US" sz="1400" dirty="0" err="1">
                <a:latin typeface="FS Jack" panose="02000503000000020004" pitchFamily="50" charset="0"/>
                <a:ea typeface="Helvetica" charset="0"/>
                <a:cs typeface="Helvetica" charset="0"/>
              </a:rPr>
              <a:t>organisation</a:t>
            </a:r>
            <a:endParaRPr lang="en-US" sz="1400" dirty="0">
              <a:latin typeface="FS Jack" panose="02000503000000020004" pitchFamily="50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184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735980" y="758211"/>
            <a:ext cx="11582400" cy="494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latin typeface="FS Jack" panose="02000503000000020004" pitchFamily="50" charset="0"/>
                <a:ea typeface="Helvetica" charset="0"/>
                <a:cs typeface="Helvetica" charset="0"/>
              </a:rPr>
              <a:t>Marketing Tactics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4942" y="2172929"/>
            <a:ext cx="64204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FS Jack" panose="02000503000000020004" pitchFamily="50" charset="0"/>
                <a:ea typeface="Helvetica" charset="0"/>
                <a:cs typeface="Helvetica" charset="0"/>
              </a:rPr>
              <a:t>Tactic #1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FS Jack" panose="02000503000000020004" pitchFamily="50" charset="0"/>
                <a:ea typeface="Helvetica" charset="0"/>
                <a:cs typeface="Helvetica" charset="0"/>
              </a:rPr>
              <a:t>Tactic #2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FS Jack" panose="02000503000000020004" pitchFamily="50" charset="0"/>
                <a:ea typeface="Helvetica" charset="0"/>
                <a:cs typeface="Helvetica" charset="0"/>
              </a:rPr>
              <a:t>Tactic #3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FS Jack" panose="02000503000000020004" pitchFamily="50" charset="0"/>
                <a:ea typeface="Helvetica" charset="0"/>
                <a:cs typeface="Helvetica" charset="0"/>
              </a:rPr>
              <a:t>Tactic #4 Listed Here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FS Jack" panose="02000503000000020004" pitchFamily="50" charset="0"/>
                <a:ea typeface="Helvetica" charset="0"/>
                <a:cs typeface="Helvetica" charset="0"/>
              </a:rPr>
              <a:t>Tactic #5 Listed Here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3751522-29CA-B249-8495-0A399E473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FS Jack" panose="02000503000000020004" pitchFamily="50" charset="0"/>
              </a:rPr>
              <a:t>Website</a:t>
            </a:r>
          </a:p>
          <a:p>
            <a:r>
              <a:rPr lang="en-US" dirty="0">
                <a:latin typeface="FS Jack" panose="02000503000000020004" pitchFamily="50" charset="0"/>
              </a:rPr>
              <a:t>Socials (Facebook, Twitter, Instagram, Snapchat, LinkedIn)</a:t>
            </a:r>
          </a:p>
          <a:p>
            <a:r>
              <a:rPr lang="en-US" dirty="0">
                <a:latin typeface="FS Jack" panose="02000503000000020004" pitchFamily="50" charset="0"/>
              </a:rPr>
              <a:t>E-communications</a:t>
            </a:r>
          </a:p>
          <a:p>
            <a:r>
              <a:rPr lang="en-US" dirty="0">
                <a:latin typeface="FS Jack" panose="02000503000000020004" pitchFamily="50" charset="0"/>
              </a:rPr>
              <a:t>Local media</a:t>
            </a:r>
          </a:p>
          <a:p>
            <a:r>
              <a:rPr lang="en-US" dirty="0">
                <a:latin typeface="FS Jack" panose="02000503000000020004" pitchFamily="50" charset="0"/>
              </a:rPr>
              <a:t>Print (</a:t>
            </a:r>
            <a:r>
              <a:rPr lang="en-US" dirty="0" err="1">
                <a:latin typeface="FS Jack" panose="02000503000000020004" pitchFamily="50" charset="0"/>
              </a:rPr>
              <a:t>posters,flyers</a:t>
            </a:r>
            <a:r>
              <a:rPr lang="en-US" dirty="0">
                <a:latin typeface="FS Jack" panose="02000503000000020004" pitchFamily="50" charset="0"/>
              </a:rPr>
              <a:t>)</a:t>
            </a:r>
          </a:p>
          <a:p>
            <a:r>
              <a:rPr lang="en-US" dirty="0">
                <a:latin typeface="FS Jack" panose="02000503000000020004" pitchFamily="50" charset="0"/>
              </a:rPr>
              <a:t>Radio</a:t>
            </a:r>
          </a:p>
          <a:p>
            <a:r>
              <a:rPr lang="en-US" dirty="0">
                <a:latin typeface="FS Jack" panose="02000503000000020004" pitchFamily="50" charset="0"/>
              </a:rPr>
              <a:t>Geo-location services (Google Business, </a:t>
            </a:r>
            <a:r>
              <a:rPr lang="en-US" dirty="0" err="1">
                <a:latin typeface="FS Jack" panose="02000503000000020004" pitchFamily="50" charset="0"/>
              </a:rPr>
              <a:t>FourSquare</a:t>
            </a:r>
            <a:r>
              <a:rPr lang="en-US" dirty="0">
                <a:latin typeface="FS Jack" panose="02000503000000020004" pitchFamily="50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08411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</TotalTime>
  <Words>775</Words>
  <Application>Microsoft Office PowerPoint</Application>
  <PresentationFormat>Widescreen</PresentationFormat>
  <Paragraphs>129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FS Jack</vt:lpstr>
      <vt:lpstr>Office Theme</vt:lpstr>
      <vt:lpstr>Club/League Name’s Marketing Strategy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Want to know more;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Ashton Hauff</dc:creator>
  <cp:lastModifiedBy>Danielle Warnes</cp:lastModifiedBy>
  <cp:revision>24</cp:revision>
  <dcterms:created xsi:type="dcterms:W3CDTF">2017-09-20T15:44:11Z</dcterms:created>
  <dcterms:modified xsi:type="dcterms:W3CDTF">2020-05-22T07:52:43Z</dcterms:modified>
</cp:coreProperties>
</file>