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283" r:id="rId5"/>
    <p:sldId id="279" r:id="rId6"/>
    <p:sldId id="285" r:id="rId7"/>
    <p:sldId id="287" r:id="rId8"/>
    <p:sldId id="286" r:id="rId9"/>
    <p:sldId id="290" r:id="rId10"/>
  </p:sldIdLst>
  <p:sldSz cx="6858000" cy="9906000" type="A4"/>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9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452" y="-168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mailto:Roger.Vaughan@dorsetfa.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Roger.Vaughan@dorsetfa.com"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63B0A-A282-490F-B66A-53DDC54BB1EB}" type="doc">
      <dgm:prSet loTypeId="urn:microsoft.com/office/officeart/2005/8/layout/process1" loCatId="process" qsTypeId="urn:microsoft.com/office/officeart/2005/8/quickstyle/simple1" qsCatId="simple" csTypeId="urn:microsoft.com/office/officeart/2005/8/colors/accent3_1" csCatId="accent3" phldr="1"/>
      <dgm:spPr/>
    </dgm:pt>
    <dgm:pt modelId="{527EEA98-5F70-47FD-8667-F5BE80D1CDD7}">
      <dgm:prSet phldrT="[Text]" custT="1"/>
      <dgm:spPr/>
      <dgm:t>
        <a:bodyPr anchor="t"/>
        <a:lstStyle/>
        <a:p>
          <a:pPr algn="ctr"/>
          <a:r>
            <a:rPr lang="en-GB" sz="1100" b="1" dirty="0"/>
            <a:t>APPLICATIONS</a:t>
          </a:r>
        </a:p>
        <a:p>
          <a:pPr algn="l"/>
          <a:endParaRPr lang="en-GB" sz="1100" b="1" dirty="0"/>
        </a:p>
        <a:p>
          <a:pPr algn="l"/>
          <a:r>
            <a:rPr lang="en-GB" sz="1100" dirty="0"/>
            <a:t>- Attach your cover letter</a:t>
          </a:r>
        </a:p>
        <a:p>
          <a:pPr algn="l"/>
          <a:r>
            <a:rPr lang="en-GB" sz="1100" dirty="0"/>
            <a:t>- Attach your CV</a:t>
          </a:r>
        </a:p>
        <a:p>
          <a:pPr algn="l"/>
          <a:r>
            <a:rPr lang="en-GB" sz="1100" dirty="0"/>
            <a:t>- Complete the diversity monitoring form </a:t>
          </a:r>
        </a:p>
        <a:p>
          <a:pPr algn="l"/>
          <a:r>
            <a:rPr lang="en-GB" sz="1100" dirty="0"/>
            <a:t>- Send to the CEO at </a:t>
          </a:r>
          <a:r>
            <a:rPr lang="en-GB" sz="1100" dirty="0">
              <a:hlinkClick xmlns:r="http://schemas.openxmlformats.org/officeDocument/2006/relationships" r:id="rId1"/>
            </a:rPr>
            <a:t>Roger.Vaughan@dorsetfa.com</a:t>
          </a:r>
          <a:r>
            <a:rPr lang="en-GB" sz="1100" dirty="0"/>
            <a:t>  by </a:t>
          </a:r>
          <a:r>
            <a:rPr lang="en-GB" sz="1100" b="1" dirty="0"/>
            <a:t>9am on Friday 15</a:t>
          </a:r>
          <a:r>
            <a:rPr lang="en-GB" sz="1100" b="1" baseline="30000" dirty="0"/>
            <a:t>th</a:t>
          </a:r>
          <a:r>
            <a:rPr lang="en-GB" sz="1100" b="1" dirty="0"/>
            <a:t> September  2023.</a:t>
          </a:r>
        </a:p>
      </dgm:t>
    </dgm:pt>
    <dgm:pt modelId="{B3CC77C4-FC58-4102-B7DD-1870F6C7071E}" type="parTrans" cxnId="{C2939CF6-A53F-4785-B17B-9F8BF2F35233}">
      <dgm:prSet/>
      <dgm:spPr/>
      <dgm:t>
        <a:bodyPr/>
        <a:lstStyle/>
        <a:p>
          <a:endParaRPr lang="en-GB"/>
        </a:p>
      </dgm:t>
    </dgm:pt>
    <dgm:pt modelId="{A5729AD6-7A45-4044-872D-BE32516B0878}" type="sibTrans" cxnId="{C2939CF6-A53F-4785-B17B-9F8BF2F35233}">
      <dgm:prSet/>
      <dgm:spPr/>
      <dgm:t>
        <a:bodyPr/>
        <a:lstStyle/>
        <a:p>
          <a:endParaRPr lang="en-GB"/>
        </a:p>
      </dgm:t>
    </dgm:pt>
    <dgm:pt modelId="{ECDB9798-C891-489E-9705-A708B2BC0984}">
      <dgm:prSet phldrT="[Text]" custT="1"/>
      <dgm:spPr/>
      <dgm:t>
        <a:bodyPr anchor="t"/>
        <a:lstStyle/>
        <a:p>
          <a:pPr algn="ctr"/>
          <a:r>
            <a:rPr lang="en-GB" sz="1100" b="1" dirty="0"/>
            <a:t>INTERVIEWS</a:t>
          </a:r>
        </a:p>
        <a:p>
          <a:pPr algn="l"/>
          <a:endParaRPr lang="en-GB" sz="1100" b="1" dirty="0"/>
        </a:p>
        <a:p>
          <a:pPr algn="l"/>
          <a:r>
            <a:rPr lang="en-GB" sz="1100" b="0" dirty="0"/>
            <a:t>- Shortlisted candidates will be notified by </a:t>
          </a:r>
          <a:r>
            <a:rPr lang="en-GB" sz="1100" b="1" dirty="0"/>
            <a:t>Friday</a:t>
          </a:r>
          <a:r>
            <a:rPr lang="en-GB" sz="1100" b="0" dirty="0"/>
            <a:t> </a:t>
          </a:r>
          <a:r>
            <a:rPr lang="en-GB" sz="1100" b="1" dirty="0"/>
            <a:t>15</a:t>
          </a:r>
          <a:r>
            <a:rPr lang="en-GB" sz="1100" b="1" baseline="30000" dirty="0"/>
            <a:t>th</a:t>
          </a:r>
          <a:r>
            <a:rPr lang="en-GB" sz="1100" b="1" dirty="0"/>
            <a:t> September 2023.</a:t>
          </a:r>
          <a:endParaRPr lang="en-GB" sz="1100" b="1" dirty="0">
            <a:solidFill>
              <a:srgbClr val="FF0000"/>
            </a:solidFill>
          </a:endParaRPr>
        </a:p>
        <a:p>
          <a:pPr algn="l"/>
          <a:r>
            <a:rPr lang="en-GB" sz="1100" b="0" dirty="0">
              <a:solidFill>
                <a:schemeClr val="tx1"/>
              </a:solidFill>
            </a:rPr>
            <a:t>- Interviews will be held in </a:t>
          </a:r>
          <a:r>
            <a:rPr lang="en-GB" sz="1100" b="1" dirty="0">
              <a:solidFill>
                <a:schemeClr val="tx1"/>
              </a:solidFill>
            </a:rPr>
            <a:t>w/c 18 September 2023. </a:t>
          </a:r>
          <a:endParaRPr lang="en-GB" sz="1100" b="1" dirty="0">
            <a:solidFill>
              <a:srgbClr val="FF0000"/>
            </a:solidFill>
          </a:endParaRPr>
        </a:p>
      </dgm:t>
    </dgm:pt>
    <dgm:pt modelId="{EE52BC64-D394-4BBC-B1CD-A61ED68A4357}" type="parTrans" cxnId="{B8E76547-594C-45AF-BEF4-A7C0266FD96A}">
      <dgm:prSet/>
      <dgm:spPr/>
      <dgm:t>
        <a:bodyPr/>
        <a:lstStyle/>
        <a:p>
          <a:endParaRPr lang="en-GB"/>
        </a:p>
      </dgm:t>
    </dgm:pt>
    <dgm:pt modelId="{7A1603A3-1273-4097-92DB-7C21ED4837A9}" type="sibTrans" cxnId="{B8E76547-594C-45AF-BEF4-A7C0266FD96A}">
      <dgm:prSet/>
      <dgm:spPr/>
      <dgm:t>
        <a:bodyPr/>
        <a:lstStyle/>
        <a:p>
          <a:endParaRPr lang="en-GB"/>
        </a:p>
      </dgm:t>
    </dgm:pt>
    <dgm:pt modelId="{79AE60DD-B295-47FC-8FC7-2CBFD9F16AF9}">
      <dgm:prSet phldrT="[Text]" custT="1"/>
      <dgm:spPr/>
      <dgm:t>
        <a:bodyPr anchor="t"/>
        <a:lstStyle/>
        <a:p>
          <a:pPr algn="ctr"/>
          <a:r>
            <a:rPr lang="en-GB" sz="1100" b="1" dirty="0"/>
            <a:t>SELECTION</a:t>
          </a:r>
        </a:p>
        <a:p>
          <a:pPr algn="l"/>
          <a:endParaRPr lang="en-GB" sz="1100" b="1" dirty="0"/>
        </a:p>
        <a:p>
          <a:pPr algn="l"/>
          <a:r>
            <a:rPr lang="en-GB" sz="1100" b="0" dirty="0"/>
            <a:t>- Candidates will be notified of outcomes by </a:t>
          </a:r>
          <a:r>
            <a:rPr lang="en-GB" sz="1100" b="1" dirty="0"/>
            <a:t>Monday 25 September</a:t>
          </a:r>
          <a:r>
            <a:rPr lang="en-GB" sz="1100" b="1" dirty="0">
              <a:solidFill>
                <a:schemeClr val="tx1"/>
              </a:solidFill>
            </a:rPr>
            <a:t> 2023.</a:t>
          </a:r>
        </a:p>
        <a:p>
          <a:pPr algn="l"/>
          <a:r>
            <a:rPr lang="en-GB" sz="1100" b="0" dirty="0">
              <a:solidFill>
                <a:schemeClr val="tx1"/>
              </a:solidFill>
            </a:rPr>
            <a:t>- Please note that in line with good Governance practice, we may ask for references, further information and declarations at this stage. </a:t>
          </a:r>
        </a:p>
      </dgm:t>
    </dgm:pt>
    <dgm:pt modelId="{FDA45B5B-DBB4-463E-BC4A-667A5A05650C}" type="parTrans" cxnId="{0E0A1CA0-2E38-41AD-A197-BA06D0DA1A52}">
      <dgm:prSet/>
      <dgm:spPr/>
      <dgm:t>
        <a:bodyPr/>
        <a:lstStyle/>
        <a:p>
          <a:endParaRPr lang="en-GB"/>
        </a:p>
      </dgm:t>
    </dgm:pt>
    <dgm:pt modelId="{084AD5AC-BD32-4219-8229-812005812981}" type="sibTrans" cxnId="{0E0A1CA0-2E38-41AD-A197-BA06D0DA1A52}">
      <dgm:prSet/>
      <dgm:spPr/>
      <dgm:t>
        <a:bodyPr/>
        <a:lstStyle/>
        <a:p>
          <a:endParaRPr lang="en-GB"/>
        </a:p>
      </dgm:t>
    </dgm:pt>
    <dgm:pt modelId="{5B8BBBF8-BD49-468B-B9AD-9F9A7ED4E36C}">
      <dgm:prSet phldrT="[Text]" custT="1"/>
      <dgm:spPr/>
      <dgm:t>
        <a:bodyPr anchor="t"/>
        <a:lstStyle/>
        <a:p>
          <a:pPr algn="ctr"/>
          <a:r>
            <a:rPr lang="en-GB" sz="1100" b="1"/>
            <a:t>INDUCTION</a:t>
          </a:r>
        </a:p>
        <a:p>
          <a:pPr algn="l"/>
          <a:endParaRPr lang="en-GB" sz="1100" b="1"/>
        </a:p>
        <a:p>
          <a:pPr algn="l"/>
          <a:r>
            <a:rPr lang="en-GB" sz="1100" b="0"/>
            <a:t>- All Board Members will be provided with induction training</a:t>
          </a:r>
        </a:p>
        <a:p>
          <a:pPr algn="ctr"/>
          <a:endParaRPr lang="en-GB" sz="1100" b="1"/>
        </a:p>
      </dgm:t>
    </dgm:pt>
    <dgm:pt modelId="{E330498F-D863-4611-BB60-DB3AC1294CB5}" type="parTrans" cxnId="{B830D938-53D6-4CC9-9194-E23013A24B41}">
      <dgm:prSet/>
      <dgm:spPr/>
      <dgm:t>
        <a:bodyPr/>
        <a:lstStyle/>
        <a:p>
          <a:endParaRPr lang="en-GB"/>
        </a:p>
      </dgm:t>
    </dgm:pt>
    <dgm:pt modelId="{A228C905-732E-4173-8210-C4A88AF9BCC9}" type="sibTrans" cxnId="{B830D938-53D6-4CC9-9194-E23013A24B41}">
      <dgm:prSet/>
      <dgm:spPr/>
      <dgm:t>
        <a:bodyPr/>
        <a:lstStyle/>
        <a:p>
          <a:endParaRPr lang="en-GB"/>
        </a:p>
      </dgm:t>
    </dgm:pt>
    <dgm:pt modelId="{78909EF9-84FA-4D4B-8F2D-6EB904F771DF}" type="pres">
      <dgm:prSet presAssocID="{3B063B0A-A282-490F-B66A-53DDC54BB1EB}" presName="Name0" presStyleCnt="0">
        <dgm:presLayoutVars>
          <dgm:dir/>
          <dgm:resizeHandles val="exact"/>
        </dgm:presLayoutVars>
      </dgm:prSet>
      <dgm:spPr/>
    </dgm:pt>
    <dgm:pt modelId="{56200E97-8307-4036-984B-5B7EB42B8312}" type="pres">
      <dgm:prSet presAssocID="{527EEA98-5F70-47FD-8667-F5BE80D1CDD7}" presName="node" presStyleLbl="node1" presStyleIdx="0" presStyleCnt="4">
        <dgm:presLayoutVars>
          <dgm:bulletEnabled val="1"/>
        </dgm:presLayoutVars>
      </dgm:prSet>
      <dgm:spPr/>
    </dgm:pt>
    <dgm:pt modelId="{897B2EB5-4C4B-4A35-9303-0F48B4F7D3BF}" type="pres">
      <dgm:prSet presAssocID="{A5729AD6-7A45-4044-872D-BE32516B0878}" presName="sibTrans" presStyleLbl="sibTrans2D1" presStyleIdx="0" presStyleCnt="3"/>
      <dgm:spPr/>
    </dgm:pt>
    <dgm:pt modelId="{136EA903-2CB1-486B-B737-7DE1FD6A002B}" type="pres">
      <dgm:prSet presAssocID="{A5729AD6-7A45-4044-872D-BE32516B0878}" presName="connectorText" presStyleLbl="sibTrans2D1" presStyleIdx="0" presStyleCnt="3"/>
      <dgm:spPr/>
    </dgm:pt>
    <dgm:pt modelId="{EB4E5414-0556-4832-B45D-DAE2173B351C}" type="pres">
      <dgm:prSet presAssocID="{ECDB9798-C891-489E-9705-A708B2BC0984}" presName="node" presStyleLbl="node1" presStyleIdx="1" presStyleCnt="4" custLinFactNeighborY="-1332">
        <dgm:presLayoutVars>
          <dgm:bulletEnabled val="1"/>
        </dgm:presLayoutVars>
      </dgm:prSet>
      <dgm:spPr/>
    </dgm:pt>
    <dgm:pt modelId="{197E8B0A-6AEF-43CF-A4C3-6B2F35440669}" type="pres">
      <dgm:prSet presAssocID="{7A1603A3-1273-4097-92DB-7C21ED4837A9}" presName="sibTrans" presStyleLbl="sibTrans2D1" presStyleIdx="1" presStyleCnt="3"/>
      <dgm:spPr/>
    </dgm:pt>
    <dgm:pt modelId="{9D4386E0-61BC-4DCC-9E79-6190B6DF05C9}" type="pres">
      <dgm:prSet presAssocID="{7A1603A3-1273-4097-92DB-7C21ED4837A9}" presName="connectorText" presStyleLbl="sibTrans2D1" presStyleIdx="1" presStyleCnt="3"/>
      <dgm:spPr/>
    </dgm:pt>
    <dgm:pt modelId="{2A94730F-EA4D-4928-BAE5-78936780A97D}" type="pres">
      <dgm:prSet presAssocID="{79AE60DD-B295-47FC-8FC7-2CBFD9F16AF9}" presName="node" presStyleLbl="node1" presStyleIdx="2" presStyleCnt="4">
        <dgm:presLayoutVars>
          <dgm:bulletEnabled val="1"/>
        </dgm:presLayoutVars>
      </dgm:prSet>
      <dgm:spPr/>
    </dgm:pt>
    <dgm:pt modelId="{1C62E4BB-0063-4633-9148-391005DA8856}" type="pres">
      <dgm:prSet presAssocID="{084AD5AC-BD32-4219-8229-812005812981}" presName="sibTrans" presStyleLbl="sibTrans2D1" presStyleIdx="2" presStyleCnt="3"/>
      <dgm:spPr/>
    </dgm:pt>
    <dgm:pt modelId="{5FFA49CE-6051-42E0-9D44-795FE5FFE389}" type="pres">
      <dgm:prSet presAssocID="{084AD5AC-BD32-4219-8229-812005812981}" presName="connectorText" presStyleLbl="sibTrans2D1" presStyleIdx="2" presStyleCnt="3"/>
      <dgm:spPr/>
    </dgm:pt>
    <dgm:pt modelId="{C32AB6AB-6B1C-4C94-A66A-03CDCDB7D874}" type="pres">
      <dgm:prSet presAssocID="{5B8BBBF8-BD49-468B-B9AD-9F9A7ED4E36C}" presName="node" presStyleLbl="node1" presStyleIdx="3" presStyleCnt="4">
        <dgm:presLayoutVars>
          <dgm:bulletEnabled val="1"/>
        </dgm:presLayoutVars>
      </dgm:prSet>
      <dgm:spPr/>
    </dgm:pt>
  </dgm:ptLst>
  <dgm:cxnLst>
    <dgm:cxn modelId="{6ACBCA10-A4DD-4A28-854A-E15D66FBB614}" type="presOf" srcId="{3B063B0A-A282-490F-B66A-53DDC54BB1EB}" destId="{78909EF9-84FA-4D4B-8F2D-6EB904F771DF}" srcOrd="0" destOrd="0" presId="urn:microsoft.com/office/officeart/2005/8/layout/process1"/>
    <dgm:cxn modelId="{464EDB11-8861-4572-A9C6-CCAAE4A547E2}" type="presOf" srcId="{ECDB9798-C891-489E-9705-A708B2BC0984}" destId="{EB4E5414-0556-4832-B45D-DAE2173B351C}" srcOrd="0" destOrd="0" presId="urn:microsoft.com/office/officeart/2005/8/layout/process1"/>
    <dgm:cxn modelId="{5AE4801E-7B62-4FC8-A72D-D2AAB19C7749}" type="presOf" srcId="{79AE60DD-B295-47FC-8FC7-2CBFD9F16AF9}" destId="{2A94730F-EA4D-4928-BAE5-78936780A97D}" srcOrd="0" destOrd="0" presId="urn:microsoft.com/office/officeart/2005/8/layout/process1"/>
    <dgm:cxn modelId="{935C4620-92D7-41F8-B910-A9445881FB1F}" type="presOf" srcId="{5B8BBBF8-BD49-468B-B9AD-9F9A7ED4E36C}" destId="{C32AB6AB-6B1C-4C94-A66A-03CDCDB7D874}" srcOrd="0" destOrd="0" presId="urn:microsoft.com/office/officeart/2005/8/layout/process1"/>
    <dgm:cxn modelId="{B830D938-53D6-4CC9-9194-E23013A24B41}" srcId="{3B063B0A-A282-490F-B66A-53DDC54BB1EB}" destId="{5B8BBBF8-BD49-468B-B9AD-9F9A7ED4E36C}" srcOrd="3" destOrd="0" parTransId="{E330498F-D863-4611-BB60-DB3AC1294CB5}" sibTransId="{A228C905-732E-4173-8210-C4A88AF9BCC9}"/>
    <dgm:cxn modelId="{B8E76547-594C-45AF-BEF4-A7C0266FD96A}" srcId="{3B063B0A-A282-490F-B66A-53DDC54BB1EB}" destId="{ECDB9798-C891-489E-9705-A708B2BC0984}" srcOrd="1" destOrd="0" parTransId="{EE52BC64-D394-4BBC-B1CD-A61ED68A4357}" sibTransId="{7A1603A3-1273-4097-92DB-7C21ED4837A9}"/>
    <dgm:cxn modelId="{2D62AF69-24DC-425B-A1E4-6254180CE7EC}" type="presOf" srcId="{A5729AD6-7A45-4044-872D-BE32516B0878}" destId="{897B2EB5-4C4B-4A35-9303-0F48B4F7D3BF}" srcOrd="0" destOrd="0" presId="urn:microsoft.com/office/officeart/2005/8/layout/process1"/>
    <dgm:cxn modelId="{DC59887E-C5C3-4C68-B40A-ECE18F6B1035}" type="presOf" srcId="{084AD5AC-BD32-4219-8229-812005812981}" destId="{1C62E4BB-0063-4633-9148-391005DA8856}" srcOrd="0" destOrd="0" presId="urn:microsoft.com/office/officeart/2005/8/layout/process1"/>
    <dgm:cxn modelId="{6C7B3E7F-E186-4E60-BD77-810D0846E40B}" type="presOf" srcId="{A5729AD6-7A45-4044-872D-BE32516B0878}" destId="{136EA903-2CB1-486B-B737-7DE1FD6A002B}" srcOrd="1" destOrd="0" presId="urn:microsoft.com/office/officeart/2005/8/layout/process1"/>
    <dgm:cxn modelId="{0E0A1CA0-2E38-41AD-A197-BA06D0DA1A52}" srcId="{3B063B0A-A282-490F-B66A-53DDC54BB1EB}" destId="{79AE60DD-B295-47FC-8FC7-2CBFD9F16AF9}" srcOrd="2" destOrd="0" parTransId="{FDA45B5B-DBB4-463E-BC4A-667A5A05650C}" sibTransId="{084AD5AC-BD32-4219-8229-812005812981}"/>
    <dgm:cxn modelId="{E2C36DBC-6383-48FA-A9C7-A0C5EE78AB13}" type="presOf" srcId="{7A1603A3-1273-4097-92DB-7C21ED4837A9}" destId="{197E8B0A-6AEF-43CF-A4C3-6B2F35440669}" srcOrd="0" destOrd="0" presId="urn:microsoft.com/office/officeart/2005/8/layout/process1"/>
    <dgm:cxn modelId="{A0FD7BDF-2AD6-432A-872C-9B0D9178BA28}" type="presOf" srcId="{7A1603A3-1273-4097-92DB-7C21ED4837A9}" destId="{9D4386E0-61BC-4DCC-9E79-6190B6DF05C9}" srcOrd="1" destOrd="0" presId="urn:microsoft.com/office/officeart/2005/8/layout/process1"/>
    <dgm:cxn modelId="{B0D063E4-58E5-4071-85B5-3F26C3E64CA8}" type="presOf" srcId="{084AD5AC-BD32-4219-8229-812005812981}" destId="{5FFA49CE-6051-42E0-9D44-795FE5FFE389}" srcOrd="1" destOrd="0" presId="urn:microsoft.com/office/officeart/2005/8/layout/process1"/>
    <dgm:cxn modelId="{F7366FF4-FF6F-4768-A099-234EAD7285E8}" type="presOf" srcId="{527EEA98-5F70-47FD-8667-F5BE80D1CDD7}" destId="{56200E97-8307-4036-984B-5B7EB42B8312}" srcOrd="0" destOrd="0" presId="urn:microsoft.com/office/officeart/2005/8/layout/process1"/>
    <dgm:cxn modelId="{C2939CF6-A53F-4785-B17B-9F8BF2F35233}" srcId="{3B063B0A-A282-490F-B66A-53DDC54BB1EB}" destId="{527EEA98-5F70-47FD-8667-F5BE80D1CDD7}" srcOrd="0" destOrd="0" parTransId="{B3CC77C4-FC58-4102-B7DD-1870F6C7071E}" sibTransId="{A5729AD6-7A45-4044-872D-BE32516B0878}"/>
    <dgm:cxn modelId="{834A10A0-5913-4DA0-A5B8-A703A50C6E34}" type="presParOf" srcId="{78909EF9-84FA-4D4B-8F2D-6EB904F771DF}" destId="{56200E97-8307-4036-984B-5B7EB42B8312}" srcOrd="0" destOrd="0" presId="urn:microsoft.com/office/officeart/2005/8/layout/process1"/>
    <dgm:cxn modelId="{7CD40DC8-F8F9-44A8-A98A-6CC99E30B85A}" type="presParOf" srcId="{78909EF9-84FA-4D4B-8F2D-6EB904F771DF}" destId="{897B2EB5-4C4B-4A35-9303-0F48B4F7D3BF}" srcOrd="1" destOrd="0" presId="urn:microsoft.com/office/officeart/2005/8/layout/process1"/>
    <dgm:cxn modelId="{422E3A59-7235-4336-8C59-D0720CF925C7}" type="presParOf" srcId="{897B2EB5-4C4B-4A35-9303-0F48B4F7D3BF}" destId="{136EA903-2CB1-486B-B737-7DE1FD6A002B}" srcOrd="0" destOrd="0" presId="urn:microsoft.com/office/officeart/2005/8/layout/process1"/>
    <dgm:cxn modelId="{2CD3133E-939F-4FB6-991F-63275B8EC334}" type="presParOf" srcId="{78909EF9-84FA-4D4B-8F2D-6EB904F771DF}" destId="{EB4E5414-0556-4832-B45D-DAE2173B351C}" srcOrd="2" destOrd="0" presId="urn:microsoft.com/office/officeart/2005/8/layout/process1"/>
    <dgm:cxn modelId="{F6CBBC82-AF5B-48D6-996C-EA334B3E87A7}" type="presParOf" srcId="{78909EF9-84FA-4D4B-8F2D-6EB904F771DF}" destId="{197E8B0A-6AEF-43CF-A4C3-6B2F35440669}" srcOrd="3" destOrd="0" presId="urn:microsoft.com/office/officeart/2005/8/layout/process1"/>
    <dgm:cxn modelId="{6870272A-FDD8-473A-BA8D-B1EC38C10D1F}" type="presParOf" srcId="{197E8B0A-6AEF-43CF-A4C3-6B2F35440669}" destId="{9D4386E0-61BC-4DCC-9E79-6190B6DF05C9}" srcOrd="0" destOrd="0" presId="urn:microsoft.com/office/officeart/2005/8/layout/process1"/>
    <dgm:cxn modelId="{D7329869-41A8-4603-8901-F66DF2E36756}" type="presParOf" srcId="{78909EF9-84FA-4D4B-8F2D-6EB904F771DF}" destId="{2A94730F-EA4D-4928-BAE5-78936780A97D}" srcOrd="4" destOrd="0" presId="urn:microsoft.com/office/officeart/2005/8/layout/process1"/>
    <dgm:cxn modelId="{22423B1B-C96A-432C-AFC4-A61A16032323}" type="presParOf" srcId="{78909EF9-84FA-4D4B-8F2D-6EB904F771DF}" destId="{1C62E4BB-0063-4633-9148-391005DA8856}" srcOrd="5" destOrd="0" presId="urn:microsoft.com/office/officeart/2005/8/layout/process1"/>
    <dgm:cxn modelId="{579E09E3-6F4E-43EA-A2AA-4C4E502DC988}" type="presParOf" srcId="{1C62E4BB-0063-4633-9148-391005DA8856}" destId="{5FFA49CE-6051-42E0-9D44-795FE5FFE389}" srcOrd="0" destOrd="0" presId="urn:microsoft.com/office/officeart/2005/8/layout/process1"/>
    <dgm:cxn modelId="{BC787CE1-3F03-4784-8D2C-F982D243E0C4}" type="presParOf" srcId="{78909EF9-84FA-4D4B-8F2D-6EB904F771DF}" destId="{C32AB6AB-6B1C-4C94-A66A-03CDCDB7D874}"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00E97-8307-4036-984B-5B7EB42B8312}">
      <dsp:nvSpPr>
        <dsp:cNvPr id="0" name=""/>
        <dsp:cNvSpPr/>
      </dsp:nvSpPr>
      <dsp:spPr>
        <a:xfrm>
          <a:off x="5723" y="52053"/>
          <a:ext cx="1184760" cy="29438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b="1" kern="1200" dirty="0"/>
            <a:t>APPLICATIONS</a:t>
          </a:r>
        </a:p>
        <a:p>
          <a:pPr marL="0" lvl="0" indent="0" algn="l" defTabSz="488950">
            <a:lnSpc>
              <a:spcPct val="90000"/>
            </a:lnSpc>
            <a:spcBef>
              <a:spcPct val="0"/>
            </a:spcBef>
            <a:spcAft>
              <a:spcPct val="35000"/>
            </a:spcAft>
            <a:buNone/>
          </a:pPr>
          <a:endParaRPr lang="en-GB" sz="1100" b="1" kern="1200" dirty="0"/>
        </a:p>
        <a:p>
          <a:pPr marL="0" lvl="0" indent="0" algn="l" defTabSz="488950">
            <a:lnSpc>
              <a:spcPct val="90000"/>
            </a:lnSpc>
            <a:spcBef>
              <a:spcPct val="0"/>
            </a:spcBef>
            <a:spcAft>
              <a:spcPct val="35000"/>
            </a:spcAft>
            <a:buNone/>
          </a:pPr>
          <a:r>
            <a:rPr lang="en-GB" sz="1100" kern="1200" dirty="0"/>
            <a:t>- Attach your cover letter</a:t>
          </a:r>
        </a:p>
        <a:p>
          <a:pPr marL="0" lvl="0" indent="0" algn="l" defTabSz="488950">
            <a:lnSpc>
              <a:spcPct val="90000"/>
            </a:lnSpc>
            <a:spcBef>
              <a:spcPct val="0"/>
            </a:spcBef>
            <a:spcAft>
              <a:spcPct val="35000"/>
            </a:spcAft>
            <a:buNone/>
          </a:pPr>
          <a:r>
            <a:rPr lang="en-GB" sz="1100" kern="1200" dirty="0"/>
            <a:t>- Attach your CV</a:t>
          </a:r>
        </a:p>
        <a:p>
          <a:pPr marL="0" lvl="0" indent="0" algn="l" defTabSz="488950">
            <a:lnSpc>
              <a:spcPct val="90000"/>
            </a:lnSpc>
            <a:spcBef>
              <a:spcPct val="0"/>
            </a:spcBef>
            <a:spcAft>
              <a:spcPct val="35000"/>
            </a:spcAft>
            <a:buNone/>
          </a:pPr>
          <a:r>
            <a:rPr lang="en-GB" sz="1100" kern="1200" dirty="0"/>
            <a:t>- Complete the diversity monitoring form </a:t>
          </a:r>
        </a:p>
        <a:p>
          <a:pPr marL="0" lvl="0" indent="0" algn="l" defTabSz="488950">
            <a:lnSpc>
              <a:spcPct val="90000"/>
            </a:lnSpc>
            <a:spcBef>
              <a:spcPct val="0"/>
            </a:spcBef>
            <a:spcAft>
              <a:spcPct val="35000"/>
            </a:spcAft>
            <a:buNone/>
          </a:pPr>
          <a:r>
            <a:rPr lang="en-GB" sz="1100" kern="1200" dirty="0"/>
            <a:t>- Send to the CEO at </a:t>
          </a:r>
          <a:r>
            <a:rPr lang="en-GB" sz="1100" kern="1200" dirty="0">
              <a:hlinkClick xmlns:r="http://schemas.openxmlformats.org/officeDocument/2006/relationships" r:id="rId1"/>
            </a:rPr>
            <a:t>Roger.Vaughan@dorsetfa.com</a:t>
          </a:r>
          <a:r>
            <a:rPr lang="en-GB" sz="1100" kern="1200" dirty="0"/>
            <a:t>  by </a:t>
          </a:r>
          <a:r>
            <a:rPr lang="en-GB" sz="1100" b="1" kern="1200" dirty="0"/>
            <a:t>9am on Friday 15</a:t>
          </a:r>
          <a:r>
            <a:rPr lang="en-GB" sz="1100" b="1" kern="1200" baseline="30000" dirty="0"/>
            <a:t>th</a:t>
          </a:r>
          <a:r>
            <a:rPr lang="en-GB" sz="1100" b="1" kern="1200" dirty="0"/>
            <a:t> September  2023.</a:t>
          </a:r>
        </a:p>
      </dsp:txBody>
      <dsp:txXfrm>
        <a:off x="40423" y="86753"/>
        <a:ext cx="1115360" cy="2874492"/>
      </dsp:txXfrm>
    </dsp:sp>
    <dsp:sp modelId="{897B2EB5-4C4B-4A35-9303-0F48B4F7D3BF}">
      <dsp:nvSpPr>
        <dsp:cNvPr id="0" name=""/>
        <dsp:cNvSpPr/>
      </dsp:nvSpPr>
      <dsp:spPr>
        <a:xfrm rot="21518743">
          <a:off x="1308924" y="1357315"/>
          <a:ext cx="251239" cy="29382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308935" y="1416970"/>
        <a:ext cx="175867" cy="176292"/>
      </dsp:txXfrm>
    </dsp:sp>
    <dsp:sp modelId="{EB4E5414-0556-4832-B45D-DAE2173B351C}">
      <dsp:nvSpPr>
        <dsp:cNvPr id="0" name=""/>
        <dsp:cNvSpPr/>
      </dsp:nvSpPr>
      <dsp:spPr>
        <a:xfrm>
          <a:off x="1664387" y="12841"/>
          <a:ext cx="1184760" cy="29438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b="1" kern="1200" dirty="0"/>
            <a:t>INTERVIEWS</a:t>
          </a:r>
        </a:p>
        <a:p>
          <a:pPr marL="0" lvl="0" indent="0" algn="l" defTabSz="488950">
            <a:lnSpc>
              <a:spcPct val="90000"/>
            </a:lnSpc>
            <a:spcBef>
              <a:spcPct val="0"/>
            </a:spcBef>
            <a:spcAft>
              <a:spcPct val="35000"/>
            </a:spcAft>
            <a:buNone/>
          </a:pPr>
          <a:endParaRPr lang="en-GB" sz="1100" b="1" kern="1200" dirty="0"/>
        </a:p>
        <a:p>
          <a:pPr marL="0" lvl="0" indent="0" algn="l" defTabSz="488950">
            <a:lnSpc>
              <a:spcPct val="90000"/>
            </a:lnSpc>
            <a:spcBef>
              <a:spcPct val="0"/>
            </a:spcBef>
            <a:spcAft>
              <a:spcPct val="35000"/>
            </a:spcAft>
            <a:buNone/>
          </a:pPr>
          <a:r>
            <a:rPr lang="en-GB" sz="1100" b="0" kern="1200" dirty="0"/>
            <a:t>- Shortlisted candidates will be notified by </a:t>
          </a:r>
          <a:r>
            <a:rPr lang="en-GB" sz="1100" b="1" kern="1200" dirty="0"/>
            <a:t>Friday</a:t>
          </a:r>
          <a:r>
            <a:rPr lang="en-GB" sz="1100" b="0" kern="1200" dirty="0"/>
            <a:t> </a:t>
          </a:r>
          <a:r>
            <a:rPr lang="en-GB" sz="1100" b="1" kern="1200" dirty="0"/>
            <a:t>15</a:t>
          </a:r>
          <a:r>
            <a:rPr lang="en-GB" sz="1100" b="1" kern="1200" baseline="30000" dirty="0"/>
            <a:t>th</a:t>
          </a:r>
          <a:r>
            <a:rPr lang="en-GB" sz="1100" b="1" kern="1200" dirty="0"/>
            <a:t> September 2023.</a:t>
          </a:r>
          <a:endParaRPr lang="en-GB" sz="1100" b="1" kern="1200" dirty="0">
            <a:solidFill>
              <a:srgbClr val="FF0000"/>
            </a:solidFill>
          </a:endParaRPr>
        </a:p>
        <a:p>
          <a:pPr marL="0" lvl="0" indent="0" algn="l" defTabSz="488950">
            <a:lnSpc>
              <a:spcPct val="90000"/>
            </a:lnSpc>
            <a:spcBef>
              <a:spcPct val="0"/>
            </a:spcBef>
            <a:spcAft>
              <a:spcPct val="35000"/>
            </a:spcAft>
            <a:buNone/>
          </a:pPr>
          <a:r>
            <a:rPr lang="en-GB" sz="1100" b="0" kern="1200" dirty="0">
              <a:solidFill>
                <a:schemeClr val="tx1"/>
              </a:solidFill>
            </a:rPr>
            <a:t>- Interviews will be held in </a:t>
          </a:r>
          <a:r>
            <a:rPr lang="en-GB" sz="1100" b="1" kern="1200" dirty="0">
              <a:solidFill>
                <a:schemeClr val="tx1"/>
              </a:solidFill>
            </a:rPr>
            <a:t>w/c 18 September 2023. </a:t>
          </a:r>
          <a:endParaRPr lang="en-GB" sz="1100" b="1" kern="1200" dirty="0">
            <a:solidFill>
              <a:srgbClr val="FF0000"/>
            </a:solidFill>
          </a:endParaRPr>
        </a:p>
      </dsp:txBody>
      <dsp:txXfrm>
        <a:off x="1699087" y="47541"/>
        <a:ext cx="1115360" cy="2874492"/>
      </dsp:txXfrm>
    </dsp:sp>
    <dsp:sp modelId="{197E8B0A-6AEF-43CF-A4C3-6B2F35440669}">
      <dsp:nvSpPr>
        <dsp:cNvPr id="0" name=""/>
        <dsp:cNvSpPr/>
      </dsp:nvSpPr>
      <dsp:spPr>
        <a:xfrm rot="81257">
          <a:off x="2967588" y="1357651"/>
          <a:ext cx="251239" cy="29382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967599" y="1415524"/>
        <a:ext cx="175867" cy="176292"/>
      </dsp:txXfrm>
    </dsp:sp>
    <dsp:sp modelId="{2A94730F-EA4D-4928-BAE5-78936780A97D}">
      <dsp:nvSpPr>
        <dsp:cNvPr id="0" name=""/>
        <dsp:cNvSpPr/>
      </dsp:nvSpPr>
      <dsp:spPr>
        <a:xfrm>
          <a:off x="3323052" y="52053"/>
          <a:ext cx="1184760" cy="29438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b="1" kern="1200" dirty="0"/>
            <a:t>SELECTION</a:t>
          </a:r>
        </a:p>
        <a:p>
          <a:pPr marL="0" lvl="0" indent="0" algn="l" defTabSz="488950">
            <a:lnSpc>
              <a:spcPct val="90000"/>
            </a:lnSpc>
            <a:spcBef>
              <a:spcPct val="0"/>
            </a:spcBef>
            <a:spcAft>
              <a:spcPct val="35000"/>
            </a:spcAft>
            <a:buNone/>
          </a:pPr>
          <a:endParaRPr lang="en-GB" sz="1100" b="1" kern="1200" dirty="0"/>
        </a:p>
        <a:p>
          <a:pPr marL="0" lvl="0" indent="0" algn="l" defTabSz="488950">
            <a:lnSpc>
              <a:spcPct val="90000"/>
            </a:lnSpc>
            <a:spcBef>
              <a:spcPct val="0"/>
            </a:spcBef>
            <a:spcAft>
              <a:spcPct val="35000"/>
            </a:spcAft>
            <a:buNone/>
          </a:pPr>
          <a:r>
            <a:rPr lang="en-GB" sz="1100" b="0" kern="1200" dirty="0"/>
            <a:t>- Candidates will be notified of outcomes by </a:t>
          </a:r>
          <a:r>
            <a:rPr lang="en-GB" sz="1100" b="1" kern="1200" dirty="0"/>
            <a:t>Monday 25 September</a:t>
          </a:r>
          <a:r>
            <a:rPr lang="en-GB" sz="1100" b="1" kern="1200" dirty="0">
              <a:solidFill>
                <a:schemeClr val="tx1"/>
              </a:solidFill>
            </a:rPr>
            <a:t> 2023.</a:t>
          </a:r>
        </a:p>
        <a:p>
          <a:pPr marL="0" lvl="0" indent="0" algn="l" defTabSz="488950">
            <a:lnSpc>
              <a:spcPct val="90000"/>
            </a:lnSpc>
            <a:spcBef>
              <a:spcPct val="0"/>
            </a:spcBef>
            <a:spcAft>
              <a:spcPct val="35000"/>
            </a:spcAft>
            <a:buNone/>
          </a:pPr>
          <a:r>
            <a:rPr lang="en-GB" sz="1100" b="0" kern="1200" dirty="0">
              <a:solidFill>
                <a:schemeClr val="tx1"/>
              </a:solidFill>
            </a:rPr>
            <a:t>- Please note that in line with good Governance practice, we may ask for references, further information and declarations at this stage. </a:t>
          </a:r>
        </a:p>
      </dsp:txBody>
      <dsp:txXfrm>
        <a:off x="3357752" y="86753"/>
        <a:ext cx="1115360" cy="2874492"/>
      </dsp:txXfrm>
    </dsp:sp>
    <dsp:sp modelId="{1C62E4BB-0063-4633-9148-391005DA8856}">
      <dsp:nvSpPr>
        <dsp:cNvPr id="0" name=""/>
        <dsp:cNvSpPr/>
      </dsp:nvSpPr>
      <dsp:spPr>
        <a:xfrm>
          <a:off x="4626288" y="1377089"/>
          <a:ext cx="251169" cy="29382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626288" y="1435853"/>
        <a:ext cx="175818" cy="176292"/>
      </dsp:txXfrm>
    </dsp:sp>
    <dsp:sp modelId="{C32AB6AB-6B1C-4C94-A66A-03CDCDB7D874}">
      <dsp:nvSpPr>
        <dsp:cNvPr id="0" name=""/>
        <dsp:cNvSpPr/>
      </dsp:nvSpPr>
      <dsp:spPr>
        <a:xfrm>
          <a:off x="4981716" y="52053"/>
          <a:ext cx="1184760" cy="29438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GB" sz="1100" b="1" kern="1200"/>
            <a:t>INDUCTION</a:t>
          </a:r>
        </a:p>
        <a:p>
          <a:pPr marL="0" lvl="0" indent="0" algn="l" defTabSz="488950">
            <a:lnSpc>
              <a:spcPct val="90000"/>
            </a:lnSpc>
            <a:spcBef>
              <a:spcPct val="0"/>
            </a:spcBef>
            <a:spcAft>
              <a:spcPct val="35000"/>
            </a:spcAft>
            <a:buNone/>
          </a:pPr>
          <a:endParaRPr lang="en-GB" sz="1100" b="1" kern="1200"/>
        </a:p>
        <a:p>
          <a:pPr marL="0" lvl="0" indent="0" algn="l" defTabSz="488950">
            <a:lnSpc>
              <a:spcPct val="90000"/>
            </a:lnSpc>
            <a:spcBef>
              <a:spcPct val="0"/>
            </a:spcBef>
            <a:spcAft>
              <a:spcPct val="35000"/>
            </a:spcAft>
            <a:buNone/>
          </a:pPr>
          <a:r>
            <a:rPr lang="en-GB" sz="1100" b="0" kern="1200"/>
            <a:t>- All Board Members will be provided with induction training</a:t>
          </a:r>
        </a:p>
        <a:p>
          <a:pPr marL="0" lvl="0" indent="0" algn="ctr" defTabSz="488950">
            <a:lnSpc>
              <a:spcPct val="90000"/>
            </a:lnSpc>
            <a:spcBef>
              <a:spcPct val="0"/>
            </a:spcBef>
            <a:spcAft>
              <a:spcPct val="35000"/>
            </a:spcAft>
            <a:buNone/>
          </a:pPr>
          <a:endParaRPr lang="en-GB" sz="1100" b="1" kern="1200"/>
        </a:p>
      </dsp:txBody>
      <dsp:txXfrm>
        <a:off x="5016416" y="86753"/>
        <a:ext cx="1115360" cy="28744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9CDF4CD3-2078-4B8A-BD82-E21634E19550}" type="datetimeFigureOut">
              <a:rPr lang="en-GB" smtClean="0"/>
              <a:pPr/>
              <a:t>30/08/2023</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FE6C8062-233E-4DD2-B532-F6B1623C110A}" type="slidenum">
              <a:rPr lang="en-GB" smtClean="0"/>
              <a:pPr/>
              <a:t>‹#›</a:t>
            </a:fld>
            <a:endParaRPr lang="en-GB"/>
          </a:p>
        </p:txBody>
      </p:sp>
    </p:spTree>
    <p:extLst>
      <p:ext uri="{BB962C8B-B14F-4D97-AF65-F5344CB8AC3E}">
        <p14:creationId xmlns:p14="http://schemas.microsoft.com/office/powerpoint/2010/main" val="1745198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E9A2A4C0-7C48-4225-AD64-1A23119E26EF}" type="datetimeFigureOut">
              <a:rPr lang="en-GB" smtClean="0"/>
              <a:pPr/>
              <a:t>30/08/2023</a:t>
            </a:fld>
            <a:endParaRPr lang="en-GB"/>
          </a:p>
        </p:txBody>
      </p:sp>
      <p:sp>
        <p:nvSpPr>
          <p:cNvPr id="4" name="Slide Image Placeholder 3"/>
          <p:cNvSpPr>
            <a:spLocks noGrp="1" noRot="1" noChangeAspect="1"/>
          </p:cNvSpPr>
          <p:nvPr>
            <p:ph type="sldImg" idx="2"/>
          </p:nvPr>
        </p:nvSpPr>
        <p:spPr>
          <a:xfrm>
            <a:off x="2241550" y="1243013"/>
            <a:ext cx="2322513"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C8AE3A3C-A1F3-4F81-BDC0-5477FD23AB48}" type="slidenum">
              <a:rPr lang="en-GB" smtClean="0"/>
              <a:pPr/>
              <a:t>‹#›</a:t>
            </a:fld>
            <a:endParaRPr lang="en-GB"/>
          </a:p>
        </p:txBody>
      </p:sp>
    </p:spTree>
    <p:extLst>
      <p:ext uri="{BB962C8B-B14F-4D97-AF65-F5344CB8AC3E}">
        <p14:creationId xmlns:p14="http://schemas.microsoft.com/office/powerpoint/2010/main" val="5511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243013"/>
            <a:ext cx="2322513"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AE3A3C-A1F3-4F81-BDC0-5477FD23AB48}" type="slidenum">
              <a:rPr lang="en-GB" smtClean="0"/>
              <a:pPr/>
              <a:t>2</a:t>
            </a:fld>
            <a:endParaRPr lang="en-GB"/>
          </a:p>
        </p:txBody>
      </p:sp>
    </p:spTree>
    <p:extLst>
      <p:ext uri="{BB962C8B-B14F-4D97-AF65-F5344CB8AC3E}">
        <p14:creationId xmlns:p14="http://schemas.microsoft.com/office/powerpoint/2010/main" val="168156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243013"/>
            <a:ext cx="2322513"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AE3A3C-A1F3-4F81-BDC0-5477FD23AB48}" type="slidenum">
              <a:rPr lang="en-GB" smtClean="0"/>
              <a:pPr/>
              <a:t>3</a:t>
            </a:fld>
            <a:endParaRPr lang="en-GB"/>
          </a:p>
        </p:txBody>
      </p:sp>
    </p:spTree>
    <p:extLst>
      <p:ext uri="{BB962C8B-B14F-4D97-AF65-F5344CB8AC3E}">
        <p14:creationId xmlns:p14="http://schemas.microsoft.com/office/powerpoint/2010/main" val="423446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243013"/>
            <a:ext cx="2322513"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AE3A3C-A1F3-4F81-BDC0-5477FD23AB48}" type="slidenum">
              <a:rPr lang="en-GB" smtClean="0"/>
              <a:pPr/>
              <a:t>4</a:t>
            </a:fld>
            <a:endParaRPr lang="en-GB"/>
          </a:p>
        </p:txBody>
      </p:sp>
    </p:spTree>
    <p:extLst>
      <p:ext uri="{BB962C8B-B14F-4D97-AF65-F5344CB8AC3E}">
        <p14:creationId xmlns:p14="http://schemas.microsoft.com/office/powerpoint/2010/main" val="371118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243013"/>
            <a:ext cx="2322513"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AE3A3C-A1F3-4F81-BDC0-5477FD23AB48}" type="slidenum">
              <a:rPr lang="en-GB" smtClean="0"/>
              <a:pPr/>
              <a:t>5</a:t>
            </a:fld>
            <a:endParaRPr lang="en-GB"/>
          </a:p>
        </p:txBody>
      </p:sp>
    </p:spTree>
    <p:extLst>
      <p:ext uri="{BB962C8B-B14F-4D97-AF65-F5344CB8AC3E}">
        <p14:creationId xmlns:p14="http://schemas.microsoft.com/office/powerpoint/2010/main" val="41668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4"/>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E5EFAE-DA14-4AFE-82D0-D3C0BBBC27F7}" type="datetime1">
              <a:rPr lang="en-GB" smtClean="0"/>
              <a:pPr/>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3CFFB-EEB6-459A-BCA0-AE0324D767BB}" type="slidenum">
              <a:rPr lang="en-GB" smtClean="0"/>
              <a:pPr/>
              <a:t>‹#›</a:t>
            </a:fld>
            <a:endParaRPr lang="en-GB"/>
          </a:p>
        </p:txBody>
      </p:sp>
    </p:spTree>
    <p:extLst>
      <p:ext uri="{BB962C8B-B14F-4D97-AF65-F5344CB8AC3E}">
        <p14:creationId xmlns:p14="http://schemas.microsoft.com/office/powerpoint/2010/main" val="390222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A11B01-D11E-4111-9219-9341B655C2D3}" type="datetime1">
              <a:rPr lang="en-GB" smtClean="0"/>
              <a:pPr/>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3CFFB-EEB6-459A-BCA0-AE0324D767BB}" type="slidenum">
              <a:rPr lang="en-GB" smtClean="0"/>
              <a:pPr/>
              <a:t>‹#›</a:t>
            </a:fld>
            <a:endParaRPr lang="en-GB"/>
          </a:p>
        </p:txBody>
      </p:sp>
    </p:spTree>
    <p:extLst>
      <p:ext uri="{BB962C8B-B14F-4D97-AF65-F5344CB8AC3E}">
        <p14:creationId xmlns:p14="http://schemas.microsoft.com/office/powerpoint/2010/main" val="336184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96701"/>
            <a:ext cx="4514850" cy="8452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6533FC-2EF5-467A-8E6F-FA73EF2347FA}" type="datetime1">
              <a:rPr lang="en-GB" smtClean="0"/>
              <a:pPr/>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3CFFB-EEB6-459A-BCA0-AE0324D767BB}" type="slidenum">
              <a:rPr lang="en-GB" smtClean="0"/>
              <a:pPr/>
              <a:t>‹#›</a:t>
            </a:fld>
            <a:endParaRPr lang="en-GB"/>
          </a:p>
        </p:txBody>
      </p:sp>
    </p:spTree>
    <p:extLst>
      <p:ext uri="{BB962C8B-B14F-4D97-AF65-F5344CB8AC3E}">
        <p14:creationId xmlns:p14="http://schemas.microsoft.com/office/powerpoint/2010/main" val="28867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3B950A-0B12-4621-A6BC-E88DC1DED9D2}" type="datetime1">
              <a:rPr lang="en-GB" smtClean="0"/>
              <a:pPr/>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3CFFB-EEB6-459A-BCA0-AE0324D767BB}" type="slidenum">
              <a:rPr lang="en-GB" smtClean="0"/>
              <a:pPr/>
              <a:t>‹#›</a:t>
            </a:fld>
            <a:endParaRPr lang="en-GB"/>
          </a:p>
        </p:txBody>
      </p:sp>
    </p:spTree>
    <p:extLst>
      <p:ext uri="{BB962C8B-B14F-4D97-AF65-F5344CB8AC3E}">
        <p14:creationId xmlns:p14="http://schemas.microsoft.com/office/powerpoint/2010/main" val="231247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8"/>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A339B3-22B6-4548-91B5-F1E53DE8243D}" type="datetime1">
              <a:rPr lang="en-GB" smtClean="0"/>
              <a:pPr/>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3CFFB-EEB6-459A-BCA0-AE0324D767BB}" type="slidenum">
              <a:rPr lang="en-GB" smtClean="0"/>
              <a:pPr/>
              <a:t>‹#›</a:t>
            </a:fld>
            <a:endParaRPr lang="en-GB"/>
          </a:p>
        </p:txBody>
      </p:sp>
    </p:spTree>
    <p:extLst>
      <p:ext uri="{BB962C8B-B14F-4D97-AF65-F5344CB8AC3E}">
        <p14:creationId xmlns:p14="http://schemas.microsoft.com/office/powerpoint/2010/main" val="135374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3"/>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3"/>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76A68C-A60F-48E7-A8F0-695449A8096A}" type="datetime1">
              <a:rPr lang="en-GB" smtClean="0"/>
              <a:pPr/>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F3CFFB-EEB6-459A-BCA0-AE0324D767BB}" type="slidenum">
              <a:rPr lang="en-GB" smtClean="0"/>
              <a:pPr/>
              <a:t>‹#›</a:t>
            </a:fld>
            <a:endParaRPr lang="en-GB"/>
          </a:p>
        </p:txBody>
      </p:sp>
    </p:spTree>
    <p:extLst>
      <p:ext uri="{BB962C8B-B14F-4D97-AF65-F5344CB8AC3E}">
        <p14:creationId xmlns:p14="http://schemas.microsoft.com/office/powerpoint/2010/main" val="202875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2"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2"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48422C-0842-4DDD-8506-8733283862FB}" type="datetime1">
              <a:rPr lang="en-GB" smtClean="0"/>
              <a:pPr/>
              <a:t>30/08/2023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F3CFFB-EEB6-459A-BCA0-AE0324D767BB}" type="slidenum">
              <a:rPr lang="en-GB" smtClean="0"/>
              <a:pPr/>
              <a:t>‹#›</a:t>
            </a:fld>
            <a:endParaRPr lang="en-GB"/>
          </a:p>
        </p:txBody>
      </p:sp>
    </p:spTree>
    <p:extLst>
      <p:ext uri="{BB962C8B-B14F-4D97-AF65-F5344CB8AC3E}">
        <p14:creationId xmlns:p14="http://schemas.microsoft.com/office/powerpoint/2010/main" val="79761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263731-AB11-4D2C-982C-C1052456C6AB}" type="datetime1">
              <a:rPr lang="en-GB" smtClean="0"/>
              <a:pPr/>
              <a:t>30/08/2023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F3CFFB-EEB6-459A-BCA0-AE0324D767BB}" type="slidenum">
              <a:rPr lang="en-GB" smtClean="0"/>
              <a:pPr/>
              <a:t>‹#›</a:t>
            </a:fld>
            <a:endParaRPr lang="en-GB"/>
          </a:p>
        </p:txBody>
      </p:sp>
    </p:spTree>
    <p:extLst>
      <p:ext uri="{BB962C8B-B14F-4D97-AF65-F5344CB8AC3E}">
        <p14:creationId xmlns:p14="http://schemas.microsoft.com/office/powerpoint/2010/main" val="236743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2D531-CF84-43EF-AE78-FAC6F07281AB}" type="datetime1">
              <a:rPr lang="en-GB" smtClean="0"/>
              <a:pPr/>
              <a:t>30/08/2023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F3CFFB-EEB6-459A-BCA0-AE0324D767BB}" type="slidenum">
              <a:rPr lang="en-GB" smtClean="0"/>
              <a:pPr/>
              <a:t>‹#›</a:t>
            </a:fld>
            <a:endParaRPr lang="en-GB"/>
          </a:p>
        </p:txBody>
      </p:sp>
    </p:spTree>
    <p:extLst>
      <p:ext uri="{BB962C8B-B14F-4D97-AF65-F5344CB8AC3E}">
        <p14:creationId xmlns:p14="http://schemas.microsoft.com/office/powerpoint/2010/main" val="61734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94407"/>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90"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3"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40548B-6114-423C-864B-B78FB2F16B72}" type="datetime1">
              <a:rPr lang="en-GB" smtClean="0"/>
              <a:pPr/>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F3CFFB-EEB6-459A-BCA0-AE0324D767BB}" type="slidenum">
              <a:rPr lang="en-GB" smtClean="0"/>
              <a:pPr/>
              <a:t>‹#›</a:t>
            </a:fld>
            <a:endParaRPr lang="en-GB"/>
          </a:p>
        </p:txBody>
      </p:sp>
    </p:spTree>
    <p:extLst>
      <p:ext uri="{BB962C8B-B14F-4D97-AF65-F5344CB8AC3E}">
        <p14:creationId xmlns:p14="http://schemas.microsoft.com/office/powerpoint/2010/main" val="37882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2"/>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4"/>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3AF6DD-0BD4-4383-8F69-7D3C0D928ACF}" type="datetime1">
              <a:rPr lang="en-GB" smtClean="0"/>
              <a:pPr/>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F3CFFB-EEB6-459A-BCA0-AE0324D767BB}" type="slidenum">
              <a:rPr lang="en-GB" smtClean="0"/>
              <a:pPr/>
              <a:t>‹#›</a:t>
            </a:fld>
            <a:endParaRPr lang="en-GB"/>
          </a:p>
        </p:txBody>
      </p:sp>
    </p:spTree>
    <p:extLst>
      <p:ext uri="{BB962C8B-B14F-4D97-AF65-F5344CB8AC3E}">
        <p14:creationId xmlns:p14="http://schemas.microsoft.com/office/powerpoint/2010/main" val="279263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3"/>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7"/>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CF518E1E-38C7-4DFB-9B55-9AC639877BE5}" type="datetime1">
              <a:rPr lang="en-GB" smtClean="0"/>
              <a:pPr/>
              <a:t>30/08/2023</a:t>
            </a:fld>
            <a:endParaRPr lang="en-GB"/>
          </a:p>
        </p:txBody>
      </p:sp>
      <p:sp>
        <p:nvSpPr>
          <p:cNvPr id="5" name="Footer Placeholder 4"/>
          <p:cNvSpPr>
            <a:spLocks noGrp="1"/>
          </p:cNvSpPr>
          <p:nvPr>
            <p:ph type="ftr" sz="quarter" idx="3"/>
          </p:nvPr>
        </p:nvSpPr>
        <p:spPr>
          <a:xfrm>
            <a:off x="2343150" y="9181397"/>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7"/>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03F3CFFB-EEB6-459A-BCA0-AE0324D767BB}" type="slidenum">
              <a:rPr lang="en-GB" smtClean="0"/>
              <a:pPr/>
              <a:t>‹#›</a:t>
            </a:fld>
            <a:endParaRPr lang="en-GB"/>
          </a:p>
        </p:txBody>
      </p:sp>
    </p:spTree>
    <p:extLst>
      <p:ext uri="{BB962C8B-B14F-4D97-AF65-F5344CB8AC3E}">
        <p14:creationId xmlns:p14="http://schemas.microsoft.com/office/powerpoint/2010/main" val="1019063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Roger.Vaughan@dorsetfa.com" TargetMode="External"/><Relationship Id="rId4" Type="http://schemas.openxmlformats.org/officeDocument/2006/relationships/hyperlink" Target="https://www.dorsetfa.com/about/governan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png"/><Relationship Id="rId7" Type="http://schemas.openxmlformats.org/officeDocument/2006/relationships/image" Target="../media/image4.png"/><Relationship Id="rId12"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Roger.Vaughan@dorsetfa.com" TargetMode="External"/><Relationship Id="rId11" Type="http://schemas.openxmlformats.org/officeDocument/2006/relationships/diagramColors" Target="../diagrams/colors1.xml"/><Relationship Id="rId5" Type="http://schemas.openxmlformats.org/officeDocument/2006/relationships/hyperlink" Target="https://www.dorsetfa.com/about/vacancies" TargetMode="External"/><Relationship Id="rId10" Type="http://schemas.openxmlformats.org/officeDocument/2006/relationships/diagramQuickStyle" Target="../diagrams/quickStyle1.xml"/><Relationship Id="rId4" Type="http://schemas.openxmlformats.org/officeDocument/2006/relationships/hyperlink" Target="https://forms.gle/9xdG84dRYmKvUaUy6" TargetMode="External"/><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76F945-8878-46BA-9CDF-5786845020DF}"/>
              </a:ext>
            </a:extLst>
          </p:cNvPr>
          <p:cNvSpPr>
            <a:spLocks noGrp="1"/>
          </p:cNvSpPr>
          <p:nvPr>
            <p:ph type="ctrTitle"/>
          </p:nvPr>
        </p:nvSpPr>
        <p:spPr>
          <a:xfrm>
            <a:off x="392063" y="3086858"/>
            <a:ext cx="6083002" cy="2123369"/>
          </a:xfrm>
        </p:spPr>
        <p:txBody>
          <a:bodyPr>
            <a:normAutofit fontScale="90000"/>
          </a:bodyPr>
          <a:lstStyle/>
          <a:p>
            <a:r>
              <a:rPr lang="en-GB" b="1">
                <a:solidFill>
                  <a:schemeClr val="bg1"/>
                </a:solidFill>
              </a:rPr>
              <a:t>Dorset FA</a:t>
            </a:r>
            <a:br>
              <a:rPr lang="en-GB" b="1">
                <a:solidFill>
                  <a:schemeClr val="bg1"/>
                </a:solidFill>
              </a:rPr>
            </a:br>
            <a:r>
              <a:rPr lang="en-GB" b="1">
                <a:solidFill>
                  <a:schemeClr val="bg1"/>
                </a:solidFill>
              </a:rPr>
              <a:t>Independent Non-Executive Director Application Pack 2023</a:t>
            </a:r>
          </a:p>
        </p:txBody>
      </p:sp>
      <p:sp>
        <p:nvSpPr>
          <p:cNvPr id="5" name="Subtitle 4">
            <a:extLst>
              <a:ext uri="{FF2B5EF4-FFF2-40B4-BE49-F238E27FC236}">
                <a16:creationId xmlns:a16="http://schemas.microsoft.com/office/drawing/2014/main" id="{7A1F1DF0-77FE-4D81-ABE6-DEEB1B4B5639}"/>
              </a:ext>
            </a:extLst>
          </p:cNvPr>
          <p:cNvSpPr>
            <a:spLocks noGrp="1"/>
          </p:cNvSpPr>
          <p:nvPr>
            <p:ph type="subTitle" idx="1"/>
          </p:nvPr>
        </p:nvSpPr>
        <p:spPr>
          <a:xfrm>
            <a:off x="387499" y="5961112"/>
            <a:ext cx="6083002" cy="576064"/>
          </a:xfrm>
        </p:spPr>
        <p:txBody>
          <a:bodyPr>
            <a:normAutofit fontScale="92500" lnSpcReduction="20000"/>
          </a:bodyPr>
          <a:lstStyle/>
          <a:p>
            <a:r>
              <a:rPr lang="en-GB" sz="2000" dirty="0">
                <a:solidFill>
                  <a:schemeClr val="bg1"/>
                </a:solidFill>
              </a:rPr>
              <a:t>Ignite and Inspire the Communities of Dorset using the power of Football</a:t>
            </a:r>
            <a:r>
              <a:rPr lang="en-GB" sz="2000" dirty="0"/>
              <a:t>” </a:t>
            </a:r>
          </a:p>
          <a:p>
            <a:endParaRPr lang="en-GB" sz="2000" b="1" dirty="0">
              <a:solidFill>
                <a:schemeClr val="bg1"/>
              </a:solidFill>
            </a:endParaRPr>
          </a:p>
        </p:txBody>
      </p:sp>
      <p:pic>
        <p:nvPicPr>
          <p:cNvPr id="10" name="Picture 9">
            <a:extLst>
              <a:ext uri="{FF2B5EF4-FFF2-40B4-BE49-F238E27FC236}">
                <a16:creationId xmlns:a16="http://schemas.microsoft.com/office/drawing/2014/main" id="{D211CFDF-7D96-4E1D-AD47-93581FD6A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6499" y="704528"/>
            <a:ext cx="1505001" cy="1847470"/>
          </a:xfrm>
          <a:prstGeom prst="rect">
            <a:avLst/>
          </a:prstGeom>
        </p:spPr>
      </p:pic>
    </p:spTree>
    <p:extLst>
      <p:ext uri="{BB962C8B-B14F-4D97-AF65-F5344CB8AC3E}">
        <p14:creationId xmlns:p14="http://schemas.microsoft.com/office/powerpoint/2010/main" val="329276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1" y="4276130"/>
            <a:ext cx="6755339" cy="434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8412029A-2443-4702-8533-FAABE47A46D1}"/>
              </a:ext>
            </a:extLst>
          </p:cNvPr>
          <p:cNvSpPr>
            <a:spLocks noGrp="1"/>
          </p:cNvSpPr>
          <p:nvPr>
            <p:ph type="title"/>
          </p:nvPr>
        </p:nvSpPr>
        <p:spPr>
          <a:xfrm>
            <a:off x="620230" y="396699"/>
            <a:ext cx="4958308" cy="660396"/>
          </a:xfrm>
        </p:spPr>
        <p:txBody>
          <a:bodyPr>
            <a:normAutofit/>
          </a:bodyPr>
          <a:lstStyle/>
          <a:p>
            <a:r>
              <a:rPr lang="en-GB" sz="1800" b="1"/>
              <a:t>Independent Non-Executive Directors Application Pack 2023</a:t>
            </a:r>
          </a:p>
        </p:txBody>
      </p:sp>
      <p:sp>
        <p:nvSpPr>
          <p:cNvPr id="7" name="Content Placeholder 6">
            <a:extLst>
              <a:ext uri="{FF2B5EF4-FFF2-40B4-BE49-F238E27FC236}">
                <a16:creationId xmlns:a16="http://schemas.microsoft.com/office/drawing/2014/main" id="{2B3C1CB8-DD64-41CE-B2F5-4598298835DD}"/>
              </a:ext>
            </a:extLst>
          </p:cNvPr>
          <p:cNvSpPr>
            <a:spLocks noGrp="1"/>
          </p:cNvSpPr>
          <p:nvPr>
            <p:ph idx="1"/>
          </p:nvPr>
        </p:nvSpPr>
        <p:spPr>
          <a:xfrm>
            <a:off x="334970" y="1584960"/>
            <a:ext cx="6172200" cy="7117080"/>
          </a:xfrm>
        </p:spPr>
        <p:txBody>
          <a:bodyPr>
            <a:normAutofit lnSpcReduction="10000"/>
          </a:bodyPr>
          <a:lstStyle/>
          <a:p>
            <a:pPr marL="0" indent="0">
              <a:buNone/>
            </a:pPr>
            <a:r>
              <a:rPr lang="en-GB" sz="1200" b="1" dirty="0"/>
              <a:t>INTRODUCTION</a:t>
            </a:r>
          </a:p>
          <a:p>
            <a:pPr marL="0" indent="0">
              <a:buNone/>
            </a:pPr>
            <a:r>
              <a:rPr lang="en-GB" sz="1200" dirty="0"/>
              <a:t>Thank you for your interest in applying for a role as an Independent Non-Executive Director at Dorset FA., which was founded in 1887 and became a Company Limited by Guarantee in 1999. We are committed to ensuring the future development of football within Dorset. With over 900 teams competing in a variety of leagues, cup competitions and tournaments across Dorset more than ever before, and with the development of officiating, coaching and volunteer pathways there are plenty of opportunities to get involved.</a:t>
            </a:r>
          </a:p>
          <a:p>
            <a:pPr marL="0" indent="0">
              <a:buNone/>
            </a:pPr>
            <a:endParaRPr lang="en-GB" sz="1200" dirty="0"/>
          </a:p>
          <a:p>
            <a:pPr marL="0" indent="0">
              <a:buNone/>
            </a:pPr>
            <a:r>
              <a:rPr lang="en-GB" sz="1200" b="1" dirty="0"/>
              <a:t>OUR VISION</a:t>
            </a:r>
          </a:p>
          <a:p>
            <a:pPr marL="0" indent="0">
              <a:buNone/>
            </a:pPr>
            <a:r>
              <a:rPr lang="en-GB" sz="1200" dirty="0"/>
              <a:t>to “Ignite and Inspire the Communities of Dorset using the power of Football” </a:t>
            </a:r>
          </a:p>
          <a:p>
            <a:pPr marL="0" indent="0">
              <a:buNone/>
            </a:pPr>
            <a:endParaRPr lang="en-GB" sz="1200" b="1" dirty="0"/>
          </a:p>
          <a:p>
            <a:pPr marL="0" indent="0">
              <a:buNone/>
            </a:pPr>
            <a:r>
              <a:rPr lang="en-GB" sz="1200" b="1" dirty="0"/>
              <a:t>OUR MISSION</a:t>
            </a:r>
          </a:p>
          <a:p>
            <a:pPr marL="0" indent="0">
              <a:buNone/>
            </a:pPr>
            <a:r>
              <a:rPr lang="en-GB" sz="1200" dirty="0"/>
              <a:t>To be recognised by our Football Communities as an organisation which inspires and governs football in collaboration with our stakeholders, delivered with expertise and integrity to create a fun, safe and inclusive environment in Dorset.</a:t>
            </a:r>
          </a:p>
          <a:p>
            <a:pPr marL="0" indent="0" algn="ctr">
              <a:buNone/>
            </a:pPr>
            <a:endParaRPr lang="en-GB" sz="1200" dirty="0"/>
          </a:p>
          <a:p>
            <a:pPr marL="0" indent="0">
              <a:buNone/>
            </a:pPr>
            <a:r>
              <a:rPr lang="en-GB" sz="1200" dirty="0"/>
              <a:t>You can download a copy of our current strategy using the link below:</a:t>
            </a:r>
          </a:p>
          <a:p>
            <a:pPr marL="0" indent="0">
              <a:buNone/>
            </a:pPr>
            <a:r>
              <a:rPr lang="en-GB" sz="1200" i="1" dirty="0">
                <a:solidFill>
                  <a:srgbClr val="FF0000"/>
                </a:solidFill>
                <a:hlinkClick r:id="rId4"/>
              </a:rPr>
              <a:t>https://www.dorsetfa.com/about/governance</a:t>
            </a:r>
            <a:endParaRPr lang="en-GB" sz="1200" i="1" dirty="0">
              <a:solidFill>
                <a:srgbClr val="FF0000"/>
              </a:solidFill>
            </a:endParaRPr>
          </a:p>
          <a:p>
            <a:pPr marL="0" indent="0">
              <a:buNone/>
            </a:pPr>
            <a:endParaRPr lang="en-GB" sz="1200" i="1" dirty="0">
              <a:solidFill>
                <a:srgbClr val="FF0000"/>
              </a:solidFill>
            </a:endParaRPr>
          </a:p>
          <a:p>
            <a:pPr marL="0" indent="0">
              <a:buNone/>
            </a:pPr>
            <a:r>
              <a:rPr lang="en-GB" sz="1200" dirty="0"/>
              <a:t>Whether you are a lifelong football enthusiast, player, volunteer, coach or a corporate professional looking to volunteer your expertise, we are committed to creating a Board which has diverse skills, experience and backgrounds that can add value to the game.</a:t>
            </a:r>
          </a:p>
          <a:p>
            <a:pPr marL="0" indent="0">
              <a:buNone/>
            </a:pPr>
            <a:endParaRPr lang="en-GB" sz="1200" dirty="0"/>
          </a:p>
          <a:p>
            <a:pPr marL="0" indent="0">
              <a:buNone/>
            </a:pPr>
            <a:r>
              <a:rPr lang="en-GB" sz="1200" dirty="0"/>
              <a:t>In this pack you will find details of the skills and experience we are looking for, our organisational values and the process for applying. We are particularly interested in candidates who have knowledge and experience in the following areas:</a:t>
            </a:r>
          </a:p>
          <a:p>
            <a:r>
              <a:rPr lang="en-GB" sz="1200" dirty="0"/>
              <a:t>Human Resources</a:t>
            </a:r>
          </a:p>
          <a:p>
            <a:r>
              <a:rPr lang="en-GB" sz="1200" dirty="0"/>
              <a:t>Income Generation</a:t>
            </a:r>
          </a:p>
          <a:p>
            <a:r>
              <a:rPr lang="en-GB" sz="1200" dirty="0"/>
              <a:t>Estates &amp; Property</a:t>
            </a:r>
          </a:p>
          <a:p>
            <a:r>
              <a:rPr lang="en-GB" sz="1200" dirty="0"/>
              <a:t>Marketing &amp; Communications </a:t>
            </a:r>
          </a:p>
          <a:p>
            <a:pPr marL="0" indent="0">
              <a:buNone/>
            </a:pPr>
            <a:endParaRPr lang="en-GB" sz="1200" dirty="0"/>
          </a:p>
          <a:p>
            <a:pPr marL="0" indent="0">
              <a:buNone/>
            </a:pPr>
            <a:r>
              <a:rPr lang="en-GB" sz="1200" dirty="0"/>
              <a:t>Dorset County FA aim to be representative of the community we serve and the </a:t>
            </a:r>
            <a:r>
              <a:rPr lang="en-GB" sz="1200" dirty="0" err="1"/>
              <a:t>Footballing</a:t>
            </a:r>
            <a:r>
              <a:rPr lang="en-GB" sz="1200" dirty="0"/>
              <a:t> Community in Dorset. In particular we would welcome applications, but not limited to, underrepresented communities, including women, individuals with a disability and Black and Minority Ethnic applicants. </a:t>
            </a:r>
          </a:p>
          <a:p>
            <a:pPr marL="0" indent="0">
              <a:buNone/>
            </a:pPr>
            <a:endParaRPr lang="en-GB" sz="1200" dirty="0"/>
          </a:p>
          <a:p>
            <a:pPr marL="0" indent="0">
              <a:buNone/>
            </a:pPr>
            <a:r>
              <a:rPr lang="en-GB" sz="1200" dirty="0"/>
              <a:t>If you have any questions, please contact , our CEO  </a:t>
            </a:r>
            <a:r>
              <a:rPr lang="en-GB" sz="1200" dirty="0">
                <a:hlinkClick r:id="rId5"/>
              </a:rPr>
              <a:t>Roger.Vaughan@dorsetfa.com</a:t>
            </a:r>
            <a:endParaRPr lang="en-GB" sz="1200" dirty="0"/>
          </a:p>
          <a:p>
            <a:pPr marL="0" indent="0">
              <a:buNone/>
            </a:pPr>
            <a:endParaRPr lang="en-GB" sz="1200" dirty="0"/>
          </a:p>
        </p:txBody>
      </p:sp>
      <p:sp>
        <p:nvSpPr>
          <p:cNvPr id="2" name="Slide Number Placeholder 1">
            <a:extLst>
              <a:ext uri="{FF2B5EF4-FFF2-40B4-BE49-F238E27FC236}">
                <a16:creationId xmlns:a16="http://schemas.microsoft.com/office/drawing/2014/main" id="{081704C6-2341-4C60-98F4-6E8EE31FD685}"/>
              </a:ext>
            </a:extLst>
          </p:cNvPr>
          <p:cNvSpPr>
            <a:spLocks noGrp="1"/>
          </p:cNvSpPr>
          <p:nvPr>
            <p:ph type="sldNum" sz="quarter" idx="12"/>
          </p:nvPr>
        </p:nvSpPr>
        <p:spPr/>
        <p:txBody>
          <a:bodyPr/>
          <a:lstStyle/>
          <a:p>
            <a:fld id="{03F3CFFB-EEB6-459A-BCA0-AE0324D767BB}" type="slidenum">
              <a:rPr lang="en-GB" smtClean="0"/>
              <a:pPr/>
              <a:t>2</a:t>
            </a:fld>
            <a:endParaRPr lang="en-GB" dirty="0"/>
          </a:p>
        </p:txBody>
      </p:sp>
      <p:pic>
        <p:nvPicPr>
          <p:cNvPr id="8" name="Picture 7">
            <a:extLst>
              <a:ext uri="{FF2B5EF4-FFF2-40B4-BE49-F238E27FC236}">
                <a16:creationId xmlns:a16="http://schemas.microsoft.com/office/drawing/2014/main" id="{06CEF42E-06C4-43E1-85DE-EDF3615886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8538" y="204623"/>
            <a:ext cx="942578" cy="1157065"/>
          </a:xfrm>
          <a:prstGeom prst="rect">
            <a:avLst/>
          </a:prstGeom>
        </p:spPr>
      </p:pic>
    </p:spTree>
    <p:extLst>
      <p:ext uri="{BB962C8B-B14F-4D97-AF65-F5344CB8AC3E}">
        <p14:creationId xmlns:p14="http://schemas.microsoft.com/office/powerpoint/2010/main" val="202291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1" y="4276130"/>
            <a:ext cx="6755339" cy="434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8412029A-2443-4702-8533-FAABE47A46D1}"/>
              </a:ext>
            </a:extLst>
          </p:cNvPr>
          <p:cNvSpPr>
            <a:spLocks noGrp="1"/>
          </p:cNvSpPr>
          <p:nvPr>
            <p:ph type="title"/>
          </p:nvPr>
        </p:nvSpPr>
        <p:spPr>
          <a:xfrm>
            <a:off x="620230" y="396699"/>
            <a:ext cx="4958308" cy="660396"/>
          </a:xfrm>
        </p:spPr>
        <p:txBody>
          <a:bodyPr>
            <a:normAutofit/>
          </a:bodyPr>
          <a:lstStyle/>
          <a:p>
            <a:r>
              <a:rPr lang="en-GB" sz="1800" b="1" dirty="0"/>
              <a:t>Independent Non-Executive Directors Application Pack 2023</a:t>
            </a:r>
          </a:p>
        </p:txBody>
      </p:sp>
      <p:sp>
        <p:nvSpPr>
          <p:cNvPr id="2" name="Slide Number Placeholder 1">
            <a:extLst>
              <a:ext uri="{FF2B5EF4-FFF2-40B4-BE49-F238E27FC236}">
                <a16:creationId xmlns:a16="http://schemas.microsoft.com/office/drawing/2014/main" id="{081704C6-2341-4C60-98F4-6E8EE31FD685}"/>
              </a:ext>
            </a:extLst>
          </p:cNvPr>
          <p:cNvSpPr>
            <a:spLocks noGrp="1"/>
          </p:cNvSpPr>
          <p:nvPr>
            <p:ph type="sldNum" sz="quarter" idx="12"/>
          </p:nvPr>
        </p:nvSpPr>
        <p:spPr/>
        <p:txBody>
          <a:bodyPr/>
          <a:lstStyle/>
          <a:p>
            <a:fld id="{03F3CFFB-EEB6-459A-BCA0-AE0324D767BB}" type="slidenum">
              <a:rPr lang="en-GB" smtClean="0"/>
              <a:pPr/>
              <a:t>3</a:t>
            </a:fld>
            <a:endParaRPr lang="en-GB"/>
          </a:p>
        </p:txBody>
      </p:sp>
      <p:pic>
        <p:nvPicPr>
          <p:cNvPr id="8" name="Picture 7">
            <a:extLst>
              <a:ext uri="{FF2B5EF4-FFF2-40B4-BE49-F238E27FC236}">
                <a16:creationId xmlns:a16="http://schemas.microsoft.com/office/drawing/2014/main" id="{06CEF42E-06C4-43E1-85DE-EDF361588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8538" y="204623"/>
            <a:ext cx="942578" cy="1157065"/>
          </a:xfrm>
          <a:prstGeom prst="rect">
            <a:avLst/>
          </a:prstGeom>
        </p:spPr>
      </p:pic>
      <p:sp>
        <p:nvSpPr>
          <p:cNvPr id="9" name="Content Placeholder 6">
            <a:extLst>
              <a:ext uri="{FF2B5EF4-FFF2-40B4-BE49-F238E27FC236}">
                <a16:creationId xmlns:a16="http://schemas.microsoft.com/office/drawing/2014/main" id="{34C211F0-8ADE-4955-9F9F-7671883688CA}"/>
              </a:ext>
            </a:extLst>
          </p:cNvPr>
          <p:cNvSpPr txBox="1">
            <a:spLocks/>
          </p:cNvSpPr>
          <p:nvPr/>
        </p:nvSpPr>
        <p:spPr>
          <a:xfrm>
            <a:off x="334970" y="1917675"/>
            <a:ext cx="6172200" cy="72637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b="1"/>
              <a:t>OUR BOARD STRUCTURE</a:t>
            </a:r>
          </a:p>
          <a:p>
            <a:pPr marL="0" indent="0">
              <a:buFont typeface="Arial" panose="020B0604020202020204" pitchFamily="34" charset="0"/>
              <a:buNone/>
            </a:pPr>
            <a:r>
              <a:rPr lang="en-GB" sz="1200"/>
              <a:t>The Board of Directors will ensure Dorset County Football Association (DCFA) is effectively and efficiently run, with appropriate oversight and governance, in line with The FA’s Code of Governance for County Football Associations. </a:t>
            </a:r>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r>
              <a:rPr lang="en-GB" sz="1200" b="1"/>
              <a:t>BOARD ROLE OVERVIEW</a:t>
            </a:r>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endParaRPr lang="en-GB" sz="1200"/>
          </a:p>
          <a:p>
            <a:pPr marL="0" indent="0">
              <a:buFont typeface="Arial" panose="020B0604020202020204" pitchFamily="34" charset="0"/>
              <a:buNone/>
            </a:pPr>
            <a:endParaRPr lang="en-GB" sz="1200" b="1"/>
          </a:p>
          <a:p>
            <a:pPr marL="0" indent="0">
              <a:buFont typeface="Arial" panose="020B0604020202020204" pitchFamily="34" charset="0"/>
              <a:buNone/>
            </a:pPr>
            <a:endParaRPr lang="en-GB" sz="1200" b="1"/>
          </a:p>
          <a:p>
            <a:pPr marL="0" indent="0">
              <a:buFont typeface="Arial" panose="020B0604020202020204" pitchFamily="34" charset="0"/>
              <a:buNone/>
            </a:pPr>
            <a:endParaRPr lang="en-GB" sz="1200" b="1"/>
          </a:p>
          <a:p>
            <a:pPr marL="0" indent="0">
              <a:buFont typeface="Arial" panose="020B0604020202020204" pitchFamily="34" charset="0"/>
              <a:buNone/>
            </a:pPr>
            <a:endParaRPr lang="en-GB" sz="1200" b="1"/>
          </a:p>
          <a:p>
            <a:pPr marL="0" indent="0">
              <a:buFont typeface="Arial" panose="020B0604020202020204" pitchFamily="34" charset="0"/>
              <a:buNone/>
            </a:pPr>
            <a:endParaRPr lang="en-GB" sz="1200" b="1"/>
          </a:p>
          <a:p>
            <a:pPr marL="0" indent="0">
              <a:buFont typeface="Arial" panose="020B0604020202020204" pitchFamily="34" charset="0"/>
              <a:buNone/>
            </a:pPr>
            <a:endParaRPr lang="en-GB" sz="1200" b="1"/>
          </a:p>
          <a:p>
            <a:pPr marL="0" indent="0">
              <a:buFont typeface="Arial" panose="020B0604020202020204" pitchFamily="34" charset="0"/>
              <a:buNone/>
            </a:pPr>
            <a:r>
              <a:rPr lang="en-GB" sz="1200" b="1"/>
              <a:t>COMMITMENT</a:t>
            </a:r>
          </a:p>
          <a:p>
            <a:pPr marL="0" indent="0">
              <a:buFont typeface="Arial" panose="020B0604020202020204" pitchFamily="34" charset="0"/>
              <a:buNone/>
            </a:pPr>
            <a:r>
              <a:rPr lang="en-GB" sz="1200"/>
              <a:t>The term of appointment is for 3 years. Existing Directors may seek reappointment and there is a limit of 3 terms of 3 years. Board Directors are expected to commit a minimum of 8 hours per month. This includes attending monthly Board Meetings as well as being asked to lead and/or sit on Committee Meetings. All Board Directors will be required to attend induction training and regular safeguarding and equality training. </a:t>
            </a:r>
          </a:p>
          <a:p>
            <a:pPr marL="0" indent="0">
              <a:buFont typeface="Arial" panose="020B0604020202020204" pitchFamily="34" charset="0"/>
              <a:buNone/>
            </a:pPr>
            <a:endParaRPr lang="en-GB" sz="1200"/>
          </a:p>
        </p:txBody>
      </p:sp>
      <p:graphicFrame>
        <p:nvGraphicFramePr>
          <p:cNvPr id="7" name="Table 6">
            <a:extLst>
              <a:ext uri="{FF2B5EF4-FFF2-40B4-BE49-F238E27FC236}">
                <a16:creationId xmlns:a16="http://schemas.microsoft.com/office/drawing/2014/main" id="{4601875F-F5FD-4BE3-84F1-141962B6CF28}"/>
              </a:ext>
            </a:extLst>
          </p:cNvPr>
          <p:cNvGraphicFramePr>
            <a:graphicFrameLocks noGrp="1"/>
          </p:cNvGraphicFramePr>
          <p:nvPr>
            <p:extLst>
              <p:ext uri="{D42A27DB-BD31-4B8C-83A1-F6EECF244321}">
                <p14:modId xmlns:p14="http://schemas.microsoft.com/office/powerpoint/2010/main" val="4248640801"/>
              </p:ext>
            </p:extLst>
          </p:nvPr>
        </p:nvGraphicFramePr>
        <p:xfrm>
          <a:off x="350829" y="5241276"/>
          <a:ext cx="6152153" cy="2397760"/>
        </p:xfrm>
        <a:graphic>
          <a:graphicData uri="http://schemas.openxmlformats.org/drawingml/2006/table">
            <a:tbl>
              <a:tblPr firstRow="1" bandRow="1">
                <a:tableStyleId>{F5AB1C69-6EDB-4FF4-983F-18BD219EF322}</a:tableStyleId>
              </a:tblPr>
              <a:tblGrid>
                <a:gridCol w="341867">
                  <a:extLst>
                    <a:ext uri="{9D8B030D-6E8A-4147-A177-3AD203B41FA5}">
                      <a16:colId xmlns:a16="http://schemas.microsoft.com/office/drawing/2014/main" val="1459655531"/>
                    </a:ext>
                  </a:extLst>
                </a:gridCol>
                <a:gridCol w="5810286">
                  <a:extLst>
                    <a:ext uri="{9D8B030D-6E8A-4147-A177-3AD203B41FA5}">
                      <a16:colId xmlns:a16="http://schemas.microsoft.com/office/drawing/2014/main" val="3508484617"/>
                    </a:ext>
                  </a:extLst>
                </a:gridCol>
              </a:tblGrid>
              <a:tr h="370840">
                <a:tc rowSpan="6">
                  <a:txBody>
                    <a:bodyPr/>
                    <a:lstStyle/>
                    <a:p>
                      <a:pPr algn="ctr"/>
                      <a:r>
                        <a:rPr lang="en-GB" sz="1200">
                          <a:solidFill>
                            <a:schemeClr val="bg1"/>
                          </a:solidFill>
                        </a:rPr>
                        <a:t>DCFA Board Role Overview</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9F50"/>
                    </a:solidFill>
                  </a:tcPr>
                </a:tc>
                <a:tc>
                  <a:txBody>
                    <a:bodyPr/>
                    <a:lstStyle/>
                    <a:p>
                      <a:r>
                        <a:rPr lang="en-GB" sz="1200" b="0">
                          <a:solidFill>
                            <a:schemeClr val="tx1"/>
                          </a:solidFill>
                        </a:rPr>
                        <a:t>Act as leaders to </a:t>
                      </a:r>
                      <a:r>
                        <a:rPr lang="en-GB" sz="1200" b="1">
                          <a:solidFill>
                            <a:schemeClr val="tx1"/>
                          </a:solidFill>
                        </a:rPr>
                        <a:t>Develop, Govern and Support </a:t>
                      </a:r>
                      <a:r>
                        <a:rPr lang="en-GB" sz="1200" b="0">
                          <a:solidFill>
                            <a:schemeClr val="tx1"/>
                          </a:solidFill>
                        </a:rPr>
                        <a:t>grassroots football for all in Dorset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7142927"/>
                  </a:ext>
                </a:extLst>
              </a:tr>
              <a:tr h="370840">
                <a:tc vMerge="1">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solidFill>
                            <a:schemeClr val="tx1"/>
                          </a:solidFill>
                        </a:rPr>
                        <a:t>Monitor and Evaluate DCFA’s </a:t>
                      </a:r>
                      <a:r>
                        <a:rPr lang="en-GB" sz="1200" b="1">
                          <a:solidFill>
                            <a:schemeClr val="tx1"/>
                          </a:solidFill>
                        </a:rPr>
                        <a:t>strategic direction, objectives, missions, plans and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977157"/>
                  </a:ext>
                </a:extLst>
              </a:tr>
              <a:tr h="370840">
                <a:tc vMerge="1">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solidFill>
                            <a:schemeClr val="tx1"/>
                          </a:solidFill>
                        </a:rPr>
                        <a:t>Ensure that the </a:t>
                      </a:r>
                      <a:r>
                        <a:rPr lang="en-GB" sz="1200" b="1">
                          <a:solidFill>
                            <a:schemeClr val="tx1"/>
                          </a:solidFill>
                        </a:rPr>
                        <a:t>Financial and Human Resources </a:t>
                      </a:r>
                      <a:r>
                        <a:rPr lang="en-GB" sz="1200">
                          <a:solidFill>
                            <a:schemeClr val="tx1"/>
                          </a:solidFill>
                        </a:rPr>
                        <a:t>are in place for DCFA to meet its 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826105"/>
                  </a:ext>
                </a:extLst>
              </a:tr>
              <a:tr h="370840">
                <a:tc vMerge="1">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solidFill>
                            <a:schemeClr val="tx1"/>
                          </a:solidFill>
                        </a:rPr>
                        <a:t>Provide </a:t>
                      </a:r>
                      <a:r>
                        <a:rPr lang="en-GB" sz="1200" b="1">
                          <a:solidFill>
                            <a:schemeClr val="tx1"/>
                          </a:solidFill>
                        </a:rPr>
                        <a:t>Effective Controls </a:t>
                      </a:r>
                      <a:r>
                        <a:rPr lang="en-GB" sz="1200">
                          <a:solidFill>
                            <a:schemeClr val="tx1"/>
                          </a:solidFill>
                        </a:rPr>
                        <a:t>which enables risks to be understood, assessed and managed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1013841"/>
                  </a:ext>
                </a:extLst>
              </a:tr>
              <a:tr h="370840">
                <a:tc vMerge="1">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solidFill>
                            <a:schemeClr val="tx1"/>
                          </a:solidFill>
                        </a:rPr>
                        <a:t>Provide monitoring and evaluation of success through effective </a:t>
                      </a:r>
                      <a:r>
                        <a:rPr lang="en-GB" sz="1200" b="1">
                          <a:solidFill>
                            <a:schemeClr val="tx1"/>
                          </a:solidFill>
                        </a:rPr>
                        <a:t>Performance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1853213"/>
                  </a:ext>
                </a:extLst>
              </a:tr>
              <a:tr h="370840">
                <a:tc vMerge="1">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a:solidFill>
                            <a:schemeClr val="tx1"/>
                          </a:solidFill>
                        </a:rPr>
                        <a:t>Ensure that DCFA’s obligations to its </a:t>
                      </a:r>
                      <a:r>
                        <a:rPr lang="en-GB" sz="1200" b="1">
                          <a:solidFill>
                            <a:schemeClr val="tx1"/>
                          </a:solidFill>
                        </a:rPr>
                        <a:t>Association Members </a:t>
                      </a:r>
                      <a:r>
                        <a:rPr lang="en-GB" sz="1200">
                          <a:solidFill>
                            <a:schemeClr val="tx1"/>
                          </a:solidFill>
                        </a:rPr>
                        <a:t>and others are understood and met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5025674"/>
                  </a:ext>
                </a:extLst>
              </a:tr>
            </a:tbl>
          </a:graphicData>
        </a:graphic>
      </p:graphicFrame>
      <p:pic>
        <p:nvPicPr>
          <p:cNvPr id="10" name="Picture 9">
            <a:extLst>
              <a:ext uri="{FF2B5EF4-FFF2-40B4-BE49-F238E27FC236}">
                <a16:creationId xmlns:a16="http://schemas.microsoft.com/office/drawing/2014/main" id="{2C6741F1-35F1-309A-0772-579F610273F7}"/>
              </a:ext>
            </a:extLst>
          </p:cNvPr>
          <p:cNvPicPr>
            <a:picLocks noChangeAspect="1"/>
          </p:cNvPicPr>
          <p:nvPr/>
        </p:nvPicPr>
        <p:blipFill>
          <a:blip r:embed="rId5"/>
          <a:stretch>
            <a:fillRect/>
          </a:stretch>
        </p:blipFill>
        <p:spPr>
          <a:xfrm>
            <a:off x="0" y="2724007"/>
            <a:ext cx="6858000" cy="2243666"/>
          </a:xfrm>
          <a:prstGeom prst="rect">
            <a:avLst/>
          </a:prstGeom>
        </p:spPr>
      </p:pic>
    </p:spTree>
    <p:extLst>
      <p:ext uri="{BB962C8B-B14F-4D97-AF65-F5344CB8AC3E}">
        <p14:creationId xmlns:p14="http://schemas.microsoft.com/office/powerpoint/2010/main" val="183042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1" y="4276130"/>
            <a:ext cx="6755339" cy="434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8412029A-2443-4702-8533-FAABE47A46D1}"/>
              </a:ext>
            </a:extLst>
          </p:cNvPr>
          <p:cNvSpPr>
            <a:spLocks noGrp="1"/>
          </p:cNvSpPr>
          <p:nvPr>
            <p:ph type="title"/>
          </p:nvPr>
        </p:nvSpPr>
        <p:spPr>
          <a:xfrm>
            <a:off x="620230" y="396699"/>
            <a:ext cx="4958308" cy="660396"/>
          </a:xfrm>
        </p:spPr>
        <p:txBody>
          <a:bodyPr>
            <a:normAutofit/>
          </a:bodyPr>
          <a:lstStyle/>
          <a:p>
            <a:r>
              <a:rPr lang="en-GB" sz="1800" b="1" dirty="0"/>
              <a:t>Independent Non-Executive Directors Application Pack 2023</a:t>
            </a:r>
          </a:p>
        </p:txBody>
      </p:sp>
      <p:sp>
        <p:nvSpPr>
          <p:cNvPr id="7" name="Content Placeholder 6">
            <a:extLst>
              <a:ext uri="{FF2B5EF4-FFF2-40B4-BE49-F238E27FC236}">
                <a16:creationId xmlns:a16="http://schemas.microsoft.com/office/drawing/2014/main" id="{2B3C1CB8-DD64-41CE-B2F5-4598298835DD}"/>
              </a:ext>
            </a:extLst>
          </p:cNvPr>
          <p:cNvSpPr>
            <a:spLocks noGrp="1"/>
          </p:cNvSpPr>
          <p:nvPr>
            <p:ph idx="1"/>
          </p:nvPr>
        </p:nvSpPr>
        <p:spPr>
          <a:xfrm>
            <a:off x="334970" y="1917676"/>
            <a:ext cx="6172200" cy="6537502"/>
          </a:xfrm>
        </p:spPr>
        <p:txBody>
          <a:bodyPr>
            <a:normAutofit/>
          </a:bodyPr>
          <a:lstStyle/>
          <a:p>
            <a:pPr marL="0" indent="0">
              <a:buNone/>
            </a:pPr>
            <a:r>
              <a:rPr lang="en-GB" sz="1200" b="1"/>
              <a:t>BOARD MEMBER KEY ACCOUNTABILITIES</a:t>
            </a:r>
          </a:p>
          <a:p>
            <a:pPr marL="0" indent="0">
              <a:buNone/>
            </a:pPr>
            <a:r>
              <a:rPr lang="en-GB" sz="1200"/>
              <a:t>All Directors will hold collective responsibility for ensuring the DCFA Board is efficient and effective. The following accountabilities apply to all Board Members.</a:t>
            </a:r>
          </a:p>
          <a:p>
            <a:pPr marL="0" indent="0">
              <a:buNone/>
            </a:pPr>
            <a:r>
              <a:rPr lang="en-GB" sz="1200" b="1"/>
              <a:t> </a:t>
            </a:r>
          </a:p>
        </p:txBody>
      </p:sp>
      <p:sp>
        <p:nvSpPr>
          <p:cNvPr id="2" name="Slide Number Placeholder 1">
            <a:extLst>
              <a:ext uri="{FF2B5EF4-FFF2-40B4-BE49-F238E27FC236}">
                <a16:creationId xmlns:a16="http://schemas.microsoft.com/office/drawing/2014/main" id="{081704C6-2341-4C60-98F4-6E8EE31FD685}"/>
              </a:ext>
            </a:extLst>
          </p:cNvPr>
          <p:cNvSpPr>
            <a:spLocks noGrp="1"/>
          </p:cNvSpPr>
          <p:nvPr>
            <p:ph type="sldNum" sz="quarter" idx="12"/>
          </p:nvPr>
        </p:nvSpPr>
        <p:spPr/>
        <p:txBody>
          <a:bodyPr/>
          <a:lstStyle/>
          <a:p>
            <a:fld id="{03F3CFFB-EEB6-459A-BCA0-AE0324D767BB}" type="slidenum">
              <a:rPr lang="en-GB" smtClean="0"/>
              <a:pPr/>
              <a:t>4</a:t>
            </a:fld>
            <a:endParaRPr lang="en-GB"/>
          </a:p>
        </p:txBody>
      </p:sp>
      <p:pic>
        <p:nvPicPr>
          <p:cNvPr id="8" name="Picture 7">
            <a:extLst>
              <a:ext uri="{FF2B5EF4-FFF2-40B4-BE49-F238E27FC236}">
                <a16:creationId xmlns:a16="http://schemas.microsoft.com/office/drawing/2014/main" id="{06CEF42E-06C4-43E1-85DE-EDF361588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8538" y="204623"/>
            <a:ext cx="942578" cy="1157065"/>
          </a:xfrm>
          <a:prstGeom prst="rect">
            <a:avLst/>
          </a:prstGeom>
        </p:spPr>
      </p:pic>
      <p:graphicFrame>
        <p:nvGraphicFramePr>
          <p:cNvPr id="5" name="Table 4">
            <a:extLst>
              <a:ext uri="{FF2B5EF4-FFF2-40B4-BE49-F238E27FC236}">
                <a16:creationId xmlns:a16="http://schemas.microsoft.com/office/drawing/2014/main" id="{CFFB2FDB-BDC4-4D25-8166-5DE8979414C6}"/>
              </a:ext>
            </a:extLst>
          </p:cNvPr>
          <p:cNvGraphicFramePr>
            <a:graphicFrameLocks noGrp="1"/>
          </p:cNvGraphicFramePr>
          <p:nvPr>
            <p:extLst>
              <p:ext uri="{D42A27DB-BD31-4B8C-83A1-F6EECF244321}">
                <p14:modId xmlns:p14="http://schemas.microsoft.com/office/powerpoint/2010/main" val="2475560089"/>
              </p:ext>
            </p:extLst>
          </p:nvPr>
        </p:nvGraphicFramePr>
        <p:xfrm>
          <a:off x="350830" y="2648744"/>
          <a:ext cx="6156340" cy="6126480"/>
        </p:xfrm>
        <a:graphic>
          <a:graphicData uri="http://schemas.openxmlformats.org/drawingml/2006/table">
            <a:tbl>
              <a:tblPr firstRow="1" bandRow="1">
                <a:tableStyleId>{2D5ABB26-0587-4C30-8999-92F81FD0307C}</a:tableStyleId>
              </a:tblPr>
              <a:tblGrid>
                <a:gridCol w="413874">
                  <a:extLst>
                    <a:ext uri="{9D8B030D-6E8A-4147-A177-3AD203B41FA5}">
                      <a16:colId xmlns:a16="http://schemas.microsoft.com/office/drawing/2014/main" val="2673314573"/>
                    </a:ext>
                  </a:extLst>
                </a:gridCol>
                <a:gridCol w="1080120">
                  <a:extLst>
                    <a:ext uri="{9D8B030D-6E8A-4147-A177-3AD203B41FA5}">
                      <a16:colId xmlns:a16="http://schemas.microsoft.com/office/drawing/2014/main" val="2607629416"/>
                    </a:ext>
                  </a:extLst>
                </a:gridCol>
                <a:gridCol w="4662346">
                  <a:extLst>
                    <a:ext uri="{9D8B030D-6E8A-4147-A177-3AD203B41FA5}">
                      <a16:colId xmlns:a16="http://schemas.microsoft.com/office/drawing/2014/main" val="1525484090"/>
                    </a:ext>
                  </a:extLst>
                </a:gridCol>
              </a:tblGrid>
              <a:tr h="241307">
                <a:tc rowSpan="7">
                  <a:txBody>
                    <a:bodyPr/>
                    <a:lstStyle/>
                    <a:p>
                      <a:pPr algn="ctr"/>
                      <a:r>
                        <a:rPr lang="en-GB" sz="1200" b="1">
                          <a:solidFill>
                            <a:schemeClr val="bg1"/>
                          </a:solidFill>
                        </a:rPr>
                        <a:t>Board Accountabilities: All Board Members</a:t>
                      </a:r>
                    </a:p>
                  </a:txBody>
                  <a:tcPr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6F9F50"/>
                    </a:solidFill>
                  </a:tcPr>
                </a:tc>
                <a:tc>
                  <a:txBody>
                    <a:bodyPr/>
                    <a:lstStyle/>
                    <a:p>
                      <a:endParaRPr lang="en-GB" sz="12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en-GB" sz="1200" b="1"/>
                        <a:t>All Board Members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4001210"/>
                  </a:ext>
                </a:extLst>
              </a:tr>
              <a:tr h="0">
                <a:tc vMerge="1">
                  <a:txBody>
                    <a:bodyPr/>
                    <a:lstStyle/>
                    <a:p>
                      <a:endParaRPr lang="en-GB"/>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6F9F50"/>
                    </a:solidFill>
                  </a:tcPr>
                </a:tc>
                <a:tc>
                  <a:txBody>
                    <a:bodyPr/>
                    <a:lstStyle/>
                    <a:p>
                      <a:r>
                        <a:rPr lang="en-GB" sz="1200" b="1"/>
                        <a:t>Strategic</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a:t>Serve as a Director of the Company and to actively participate in its strategic management.</a:t>
                      </a:r>
                    </a:p>
                    <a:p>
                      <a:pPr marL="171450" indent="-171450">
                        <a:buFont typeface="Arial" panose="020B0604020202020204" pitchFamily="34" charset="0"/>
                        <a:buChar char="•"/>
                      </a:pPr>
                      <a:r>
                        <a:rPr lang="en-GB" sz="1200"/>
                        <a:t>Execute the responsibilities of a Company Director in accordance with the Companies Act (2006) and other relevant legislation.</a:t>
                      </a:r>
                    </a:p>
                    <a:p>
                      <a:pPr marL="171450" indent="-171450">
                        <a:buFont typeface="Arial" panose="020B0604020202020204" pitchFamily="34" charset="0"/>
                        <a:buChar char="•"/>
                      </a:pPr>
                      <a:r>
                        <a:rPr lang="en-GB" sz="1200"/>
                        <a:t>Safeguard the interests of the Membership and stakeholders of the Association.</a:t>
                      </a:r>
                    </a:p>
                    <a:p>
                      <a:pPr marL="171450" indent="-171450">
                        <a:buFont typeface="Arial" panose="020B0604020202020204" pitchFamily="34" charset="0"/>
                        <a:buChar char="•"/>
                      </a:pPr>
                      <a:r>
                        <a:rPr lang="en-GB" sz="1200"/>
                        <a:t>Establish clear objectives to deliver the agreed strategy and business plan and regularly review performance against those objectives.</a:t>
                      </a:r>
                    </a:p>
                    <a:p>
                      <a:pPr marL="171450" indent="-171450">
                        <a:buFont typeface="Arial" panose="020B0604020202020204" pitchFamily="34" charset="0"/>
                        <a:buChar char="•"/>
                      </a:pPr>
                      <a:r>
                        <a:rPr lang="en-GB" sz="1200"/>
                        <a:t>Constructively check, challenge, review and support the development of DCFA’s strategy and performance against objectives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1953188"/>
                  </a:ext>
                </a:extLst>
              </a:tr>
              <a:tr h="370840">
                <a:tc vMerge="1">
                  <a:txBody>
                    <a:bodyPr/>
                    <a:lstStyle/>
                    <a:p>
                      <a:endParaRPr lang="en-GB"/>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6F9F50"/>
                    </a:solidFill>
                  </a:tcPr>
                </a:tc>
                <a:tc>
                  <a:txBody>
                    <a:bodyPr/>
                    <a:lstStyle/>
                    <a:p>
                      <a:r>
                        <a:rPr lang="en-GB" sz="1200" b="1"/>
                        <a:t>Ambassador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a:t>Be a positive ambassador for Football in Dorset, representing DCFA </a:t>
                      </a:r>
                    </a:p>
                    <a:p>
                      <a:pPr marL="171450" indent="-171450">
                        <a:buFont typeface="Arial" panose="020B0604020202020204" pitchFamily="34" charset="0"/>
                        <a:buChar char="•"/>
                      </a:pPr>
                      <a:r>
                        <a:rPr lang="en-GB" sz="1200"/>
                        <a:t>Act as a positive voice for the work of DCFA </a:t>
                      </a:r>
                    </a:p>
                    <a:p>
                      <a:pPr marL="171450" indent="-171450">
                        <a:buFont typeface="Arial" panose="020B0604020202020204" pitchFamily="34" charset="0"/>
                        <a:buChar char="•"/>
                      </a:pPr>
                      <a:r>
                        <a:rPr lang="en-GB" sz="1200"/>
                        <a:t>Seek to expand public awareness of the work of DCFA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749757"/>
                  </a:ext>
                </a:extLst>
              </a:tr>
              <a:tr h="370840">
                <a:tc vMerge="1">
                  <a:txBody>
                    <a:bodyPr/>
                    <a:lstStyle/>
                    <a:p>
                      <a:endParaRPr lang="en-GB"/>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6F9F50"/>
                    </a:solidFill>
                  </a:tcPr>
                </a:tc>
                <a:tc>
                  <a:txBody>
                    <a:bodyPr/>
                    <a:lstStyle/>
                    <a:p>
                      <a:r>
                        <a:rPr lang="en-GB" sz="1200" b="1"/>
                        <a:t>Performance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a:t>Monitor, review and evaluate organisational performance against agreed objectives </a:t>
                      </a:r>
                    </a:p>
                    <a:p>
                      <a:pPr marL="171450" indent="-171450">
                        <a:buFont typeface="Arial" panose="020B0604020202020204" pitchFamily="34" charset="0"/>
                        <a:buChar char="•"/>
                      </a:pPr>
                      <a:r>
                        <a:rPr lang="en-GB" sz="1200"/>
                        <a:t>Ensure efficient and effective corporate governance </a:t>
                      </a:r>
                    </a:p>
                    <a:p>
                      <a:pPr marL="171450" indent="-171450">
                        <a:buFont typeface="Arial" panose="020B0604020202020204" pitchFamily="34" charset="0"/>
                        <a:buChar char="•"/>
                      </a:pPr>
                      <a:r>
                        <a:rPr lang="en-GB" sz="1200"/>
                        <a:t>Contribute to constructive debate on all Board matters.</a:t>
                      </a:r>
                    </a:p>
                    <a:p>
                      <a:pPr marL="171450" indent="-171450">
                        <a:buFont typeface="Arial" panose="020B0604020202020204" pitchFamily="34" charset="0"/>
                        <a:buChar char="•"/>
                      </a:pPr>
                      <a:r>
                        <a:rPr lang="en-GB" sz="1200"/>
                        <a:t>Promote equality of opportunity throughout the Association.</a:t>
                      </a:r>
                    </a:p>
                    <a:p>
                      <a:pPr marL="171450" indent="-171450">
                        <a:buFont typeface="Arial" panose="020B0604020202020204" pitchFamily="34" charset="0"/>
                        <a:buChar char="•"/>
                      </a:pPr>
                      <a:r>
                        <a:rPr lang="en-GB" sz="1200"/>
                        <a:t>Perform other responsibilities as assigned by the Board.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298643"/>
                  </a:ext>
                </a:extLst>
              </a:tr>
              <a:tr h="370840">
                <a:tc vMerge="1">
                  <a:txBody>
                    <a:bodyPr/>
                    <a:lstStyle/>
                    <a:p>
                      <a:endParaRPr lang="en-GB"/>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6F9F50"/>
                    </a:solidFill>
                  </a:tcPr>
                </a:tc>
                <a:tc>
                  <a:txBody>
                    <a:bodyPr/>
                    <a:lstStyle/>
                    <a:p>
                      <a:r>
                        <a:rPr lang="en-GB" sz="1200" b="1"/>
                        <a:t>Finance &amp; Risk</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a:t>Oversee the management of risk to the Association, including matters of Health and Safety.</a:t>
                      </a:r>
                    </a:p>
                    <a:p>
                      <a:pPr marL="171450" indent="-171450">
                        <a:buFont typeface="Arial" panose="020B0604020202020204" pitchFamily="34" charset="0"/>
                        <a:buChar char="•"/>
                      </a:pPr>
                      <a:r>
                        <a:rPr lang="en-GB" sz="1200"/>
                        <a:t>Monitor the financial affairs of the Association to ensure the effective use of financial and other resources.</a:t>
                      </a:r>
                    </a:p>
                    <a:p>
                      <a:pPr marL="171450" indent="-171450">
                        <a:buFont typeface="Arial" panose="020B0604020202020204" pitchFamily="34" charset="0"/>
                        <a:buChar char="•"/>
                      </a:pPr>
                      <a:r>
                        <a:rPr lang="en-GB" sz="1200"/>
                        <a:t>Ensure systems of risk management and controls are in place </a:t>
                      </a:r>
                    </a:p>
                    <a:p>
                      <a:pPr marL="171450" indent="-171450">
                        <a:buFont typeface="Arial" panose="020B0604020202020204" pitchFamily="34" charset="0"/>
                        <a:buChar char="•"/>
                      </a:pPr>
                      <a:r>
                        <a:rPr lang="en-GB" sz="1200"/>
                        <a:t>Approve annual operating and capital expenditure budgets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8785327"/>
                  </a:ext>
                </a:extLst>
              </a:tr>
              <a:tr h="370840">
                <a:tc vMerge="1">
                  <a:txBody>
                    <a:bodyPr/>
                    <a:lstStyle/>
                    <a:p>
                      <a:endParaRPr lang="en-GB"/>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6F9F50"/>
                    </a:solidFill>
                  </a:tcPr>
                </a:tc>
                <a:tc>
                  <a:txBody>
                    <a:bodyPr/>
                    <a:lstStyle/>
                    <a:p>
                      <a:r>
                        <a:rPr lang="en-GB" sz="1200" b="1"/>
                        <a:t>People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a:t>Ensure appropriate levels of resources to deliver the strategy</a:t>
                      </a:r>
                    </a:p>
                    <a:p>
                      <a:pPr marL="171450" indent="-171450">
                        <a:buFont typeface="Arial" panose="020B0604020202020204" pitchFamily="34" charset="0"/>
                        <a:buChar char="•"/>
                      </a:pPr>
                      <a:r>
                        <a:rPr lang="en-GB" sz="1200"/>
                        <a:t>Use expertise, time and connections to support staff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069476"/>
                  </a:ext>
                </a:extLst>
              </a:tr>
              <a:tr h="370840">
                <a:tc vMerge="1">
                  <a:txBody>
                    <a:bodyPr/>
                    <a:lstStyle/>
                    <a:p>
                      <a:endParaRPr lang="en-GB"/>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6F9F50"/>
                    </a:solidFill>
                  </a:tcPr>
                </a:tc>
                <a:tc>
                  <a:txBody>
                    <a:bodyPr/>
                    <a:lstStyle/>
                    <a:p>
                      <a:pPr marL="0" indent="0">
                        <a:buFont typeface="Arial" panose="020B0604020202020204" pitchFamily="34" charset="0"/>
                        <a:buNone/>
                      </a:pPr>
                      <a:r>
                        <a:rPr lang="en-GB" sz="1200" b="1"/>
                        <a:t>Football</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a:t>Act in the best interests of Football in Dorset </a:t>
                      </a:r>
                    </a:p>
                    <a:p>
                      <a:pPr marL="171450" indent="-171450">
                        <a:buFont typeface="Arial" panose="020B0604020202020204" pitchFamily="34" charset="0"/>
                        <a:buChar char="•"/>
                      </a:pPr>
                      <a:r>
                        <a:rPr lang="en-GB" sz="1200"/>
                        <a:t>Continually seek to improve the football experience for all</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988692"/>
                  </a:ext>
                </a:extLst>
              </a:tr>
            </a:tbl>
          </a:graphicData>
        </a:graphic>
      </p:graphicFrame>
    </p:spTree>
    <p:extLst>
      <p:ext uri="{BB962C8B-B14F-4D97-AF65-F5344CB8AC3E}">
        <p14:creationId xmlns:p14="http://schemas.microsoft.com/office/powerpoint/2010/main" val="2707981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1" y="4276130"/>
            <a:ext cx="6755339" cy="434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8412029A-2443-4702-8533-FAABE47A46D1}"/>
              </a:ext>
            </a:extLst>
          </p:cNvPr>
          <p:cNvSpPr>
            <a:spLocks noGrp="1"/>
          </p:cNvSpPr>
          <p:nvPr>
            <p:ph type="title"/>
          </p:nvPr>
        </p:nvSpPr>
        <p:spPr>
          <a:xfrm>
            <a:off x="620230" y="396699"/>
            <a:ext cx="4958308" cy="660396"/>
          </a:xfrm>
        </p:spPr>
        <p:txBody>
          <a:bodyPr>
            <a:normAutofit/>
          </a:bodyPr>
          <a:lstStyle/>
          <a:p>
            <a:r>
              <a:rPr lang="en-GB" sz="1800" b="1" dirty="0"/>
              <a:t>Independent Non-Executive Directors Application Pack 2023</a:t>
            </a:r>
          </a:p>
        </p:txBody>
      </p:sp>
      <p:sp>
        <p:nvSpPr>
          <p:cNvPr id="7" name="Content Placeholder 6">
            <a:extLst>
              <a:ext uri="{FF2B5EF4-FFF2-40B4-BE49-F238E27FC236}">
                <a16:creationId xmlns:a16="http://schemas.microsoft.com/office/drawing/2014/main" id="{2B3C1CB8-DD64-41CE-B2F5-4598298835DD}"/>
              </a:ext>
            </a:extLst>
          </p:cNvPr>
          <p:cNvSpPr>
            <a:spLocks noGrp="1"/>
          </p:cNvSpPr>
          <p:nvPr>
            <p:ph idx="1"/>
          </p:nvPr>
        </p:nvSpPr>
        <p:spPr>
          <a:xfrm>
            <a:off x="334970" y="1917675"/>
            <a:ext cx="6172200" cy="6707733"/>
          </a:xfrm>
        </p:spPr>
        <p:txBody>
          <a:bodyPr>
            <a:normAutofit lnSpcReduction="10000"/>
          </a:bodyPr>
          <a:lstStyle/>
          <a:p>
            <a:pPr marL="0" indent="0">
              <a:buNone/>
            </a:pPr>
            <a:r>
              <a:rPr lang="en-GB" sz="1200" b="1" dirty="0"/>
              <a:t>APPLICATION PROCESS</a:t>
            </a:r>
          </a:p>
          <a:p>
            <a:pPr marL="0" indent="0">
              <a:buNone/>
            </a:pPr>
            <a:endParaRPr lang="en-GB" sz="1200" b="1" dirty="0"/>
          </a:p>
          <a:p>
            <a:pPr marL="0" indent="0">
              <a:buNone/>
            </a:pPr>
            <a:r>
              <a:rPr lang="en-GB" sz="1200" dirty="0"/>
              <a:t>All we require from you at this stage is:</a:t>
            </a:r>
          </a:p>
          <a:p>
            <a:r>
              <a:rPr lang="en-GB" sz="1200" dirty="0"/>
              <a:t>A Cover letter detailing why you wish to apply and why you are suitable</a:t>
            </a:r>
          </a:p>
          <a:p>
            <a:r>
              <a:rPr lang="en-GB" sz="1200" dirty="0"/>
              <a:t>A copy of your CV</a:t>
            </a:r>
          </a:p>
          <a:p>
            <a:r>
              <a:rPr lang="en-GB" sz="1200" dirty="0"/>
              <a:t>Diversity Monitoring Form - </a:t>
            </a:r>
            <a:r>
              <a:rPr lang="en-GB" sz="1200" dirty="0">
                <a:hlinkClick r:id="rId4"/>
              </a:rPr>
              <a:t>https://forms.gle/9xdG84dRYmKvUaUy6</a:t>
            </a:r>
            <a:r>
              <a:rPr lang="en-GB" sz="1200" dirty="0"/>
              <a:t> </a:t>
            </a:r>
          </a:p>
          <a:p>
            <a:pPr>
              <a:buNone/>
            </a:pPr>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pPr marL="0" indent="0">
              <a:buNone/>
            </a:pPr>
            <a:endParaRPr lang="en-GB" sz="1200" b="1" dirty="0"/>
          </a:p>
          <a:p>
            <a:pPr marL="0" indent="0">
              <a:buNone/>
            </a:pPr>
            <a:endParaRPr lang="en-GB" sz="1200" b="1" dirty="0"/>
          </a:p>
          <a:p>
            <a:pPr marL="0" indent="0">
              <a:buNone/>
            </a:pPr>
            <a:r>
              <a:rPr lang="en-GB" sz="1200" b="1" dirty="0"/>
              <a:t>AVAILABLE ROLES AND FURTHER INFORMATION</a:t>
            </a:r>
          </a:p>
          <a:p>
            <a:pPr marL="0" indent="0">
              <a:buNone/>
            </a:pPr>
            <a:r>
              <a:rPr lang="en-GB" sz="1200" dirty="0"/>
              <a:t>There is one Independent Non-Executive Director positions available on the DCFA Board through this open recruitment process. Please see our vacancies page for more information </a:t>
            </a:r>
            <a:r>
              <a:rPr lang="en-GB" sz="1200" dirty="0">
                <a:hlinkClick r:id="rId5"/>
              </a:rPr>
              <a:t>https://www.dorsetfa.com/about/vacancies</a:t>
            </a:r>
            <a:r>
              <a:rPr lang="en-GB" sz="1200" dirty="0"/>
              <a:t> </a:t>
            </a:r>
            <a:endParaRPr lang="en-GB" sz="1200" dirty="0">
              <a:solidFill>
                <a:srgbClr val="FF0000"/>
              </a:solidFill>
            </a:endParaRPr>
          </a:p>
          <a:p>
            <a:pPr marL="0" indent="0">
              <a:buNone/>
            </a:pPr>
            <a:r>
              <a:rPr lang="en-GB" sz="1200" dirty="0"/>
              <a:t>Dorset County FA aim to be representative of the community we serve and the football community in Dorset. In particular we would welcome applications, but not limited to, underrepresented communities, including women, individuals with a disability and Black and Minority Ethnic applicants. </a:t>
            </a:r>
          </a:p>
          <a:p>
            <a:pPr marL="0" indent="0">
              <a:buNone/>
            </a:pPr>
            <a:br>
              <a:rPr lang="en-GB" sz="1200" dirty="0"/>
            </a:br>
            <a:r>
              <a:rPr lang="en-GB" sz="1200" dirty="0"/>
              <a:t>For an informal discussion regarding any of these positions please contact our CEO, Roger Vaughan, on </a:t>
            </a:r>
            <a:r>
              <a:rPr lang="en-GB" sz="1200" dirty="0">
                <a:hlinkClick r:id="rId6"/>
              </a:rPr>
              <a:t>Roger.Vaughan@dorsetfa.com</a:t>
            </a:r>
            <a:r>
              <a:rPr lang="en-GB" sz="1200" dirty="0"/>
              <a:t>  </a:t>
            </a:r>
          </a:p>
          <a:p>
            <a:pPr marL="0" indent="0">
              <a:buNone/>
            </a:pPr>
            <a:endParaRPr lang="en-GB" sz="1200" dirty="0"/>
          </a:p>
        </p:txBody>
      </p:sp>
      <p:sp>
        <p:nvSpPr>
          <p:cNvPr id="2" name="Slide Number Placeholder 1">
            <a:extLst>
              <a:ext uri="{FF2B5EF4-FFF2-40B4-BE49-F238E27FC236}">
                <a16:creationId xmlns:a16="http://schemas.microsoft.com/office/drawing/2014/main" id="{081704C6-2341-4C60-98F4-6E8EE31FD685}"/>
              </a:ext>
            </a:extLst>
          </p:cNvPr>
          <p:cNvSpPr>
            <a:spLocks noGrp="1"/>
          </p:cNvSpPr>
          <p:nvPr>
            <p:ph type="sldNum" sz="quarter" idx="12"/>
          </p:nvPr>
        </p:nvSpPr>
        <p:spPr/>
        <p:txBody>
          <a:bodyPr/>
          <a:lstStyle/>
          <a:p>
            <a:fld id="{03F3CFFB-EEB6-459A-BCA0-AE0324D767BB}" type="slidenum">
              <a:rPr lang="en-GB" smtClean="0"/>
              <a:pPr/>
              <a:t>5</a:t>
            </a:fld>
            <a:endParaRPr lang="en-GB" dirty="0"/>
          </a:p>
        </p:txBody>
      </p:sp>
      <p:pic>
        <p:nvPicPr>
          <p:cNvPr id="8" name="Picture 7">
            <a:extLst>
              <a:ext uri="{FF2B5EF4-FFF2-40B4-BE49-F238E27FC236}">
                <a16:creationId xmlns:a16="http://schemas.microsoft.com/office/drawing/2014/main" id="{06CEF42E-06C4-43E1-85DE-EDF3615886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8538" y="204623"/>
            <a:ext cx="942578" cy="1157065"/>
          </a:xfrm>
          <a:prstGeom prst="rect">
            <a:avLst/>
          </a:prstGeom>
        </p:spPr>
      </p:pic>
      <p:graphicFrame>
        <p:nvGraphicFramePr>
          <p:cNvPr id="5" name="Diagram 4">
            <a:extLst>
              <a:ext uri="{FF2B5EF4-FFF2-40B4-BE49-F238E27FC236}">
                <a16:creationId xmlns:a16="http://schemas.microsoft.com/office/drawing/2014/main" id="{28BA61E0-251A-4223-8D1E-614F0BC17E57}"/>
              </a:ext>
            </a:extLst>
          </p:cNvPr>
          <p:cNvGraphicFramePr/>
          <p:nvPr>
            <p:extLst>
              <p:ext uri="{D42A27DB-BD31-4B8C-83A1-F6EECF244321}">
                <p14:modId xmlns:p14="http://schemas.microsoft.com/office/powerpoint/2010/main" val="3953134804"/>
              </p:ext>
            </p:extLst>
          </p:nvPr>
        </p:nvGraphicFramePr>
        <p:xfrm>
          <a:off x="334970" y="3224808"/>
          <a:ext cx="6172200"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8786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A1F1DF0-77FE-4D81-ABE6-DEEB1B4B5639}"/>
              </a:ext>
            </a:extLst>
          </p:cNvPr>
          <p:cNvSpPr>
            <a:spLocks noGrp="1"/>
          </p:cNvSpPr>
          <p:nvPr>
            <p:ph type="subTitle" idx="1"/>
          </p:nvPr>
        </p:nvSpPr>
        <p:spPr>
          <a:xfrm>
            <a:off x="387498" y="4376936"/>
            <a:ext cx="6083002" cy="576064"/>
          </a:xfrm>
        </p:spPr>
        <p:txBody>
          <a:bodyPr>
            <a:normAutofit fontScale="92500" lnSpcReduction="20000"/>
          </a:bodyPr>
          <a:lstStyle/>
          <a:p>
            <a:r>
              <a:rPr lang="en-GB" sz="2000" dirty="0">
                <a:solidFill>
                  <a:schemeClr val="bg1"/>
                </a:solidFill>
              </a:rPr>
              <a:t>Ignite and Inspire the Communities of Dorset using the power of Football</a:t>
            </a:r>
          </a:p>
          <a:p>
            <a:endParaRPr lang="en-GB" sz="2000" b="1" dirty="0">
              <a:solidFill>
                <a:schemeClr val="bg1"/>
              </a:solidFill>
            </a:endParaRPr>
          </a:p>
        </p:txBody>
      </p:sp>
      <p:pic>
        <p:nvPicPr>
          <p:cNvPr id="10" name="Picture 9">
            <a:extLst>
              <a:ext uri="{FF2B5EF4-FFF2-40B4-BE49-F238E27FC236}">
                <a16:creationId xmlns:a16="http://schemas.microsoft.com/office/drawing/2014/main" id="{D211CFDF-7D96-4E1D-AD47-93581FD6A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6499" y="704528"/>
            <a:ext cx="1505001" cy="1847470"/>
          </a:xfrm>
          <a:prstGeom prst="rect">
            <a:avLst/>
          </a:prstGeom>
        </p:spPr>
      </p:pic>
    </p:spTree>
    <p:extLst>
      <p:ext uri="{BB962C8B-B14F-4D97-AF65-F5344CB8AC3E}">
        <p14:creationId xmlns:p14="http://schemas.microsoft.com/office/powerpoint/2010/main" val="1733487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12957e-9720-445d-b04b-3868fdc1665b" xsi:nil="true"/>
    <lcf76f155ced4ddcb4097134ff3c332f xmlns="ec13f2ff-d3f6-4e4a-981e-28de5316bdc4">
      <Terms xmlns="http://schemas.microsoft.com/office/infopath/2007/PartnerControls"/>
    </lcf76f155ced4ddcb4097134ff3c332f>
    <SharedWithUsers xmlns="f412957e-9720-445d-b04b-3868fdc1665b">
      <UserInfo>
        <DisplayName>Sue Hough</DisplayName>
        <AccountId>18</AccountId>
        <AccountType/>
      </UserInfo>
      <UserInfo>
        <DisplayName>Justine Mosley</DisplayName>
        <AccountId>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22" ma:contentTypeDescription="Create a new document." ma:contentTypeScope="" ma:versionID="2b054f8e86c98bc246647f0c76d4f018">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6135505a2bed35c7bd72b5af5dda121c"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8fb78c6-b6e0-4d53-87b9-efc8a081095f}" ma:internalName="TaxCatchAll" ma:showField="CatchAllData" ma:web="f412957e-9720-445d-b04b-3868fdc166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DF08D2-E9BD-4B65-818B-68A7031207B8}">
  <ds:schemaRefs>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f412957e-9720-445d-b04b-3868fdc1665b"/>
    <ds:schemaRef ds:uri="ec13f2ff-d3f6-4e4a-981e-28de5316bdc4"/>
    <ds:schemaRef ds:uri="http://purl.org/dc/elements/1.1/"/>
  </ds:schemaRefs>
</ds:datastoreItem>
</file>

<file path=customXml/itemProps2.xml><?xml version="1.0" encoding="utf-8"?>
<ds:datastoreItem xmlns:ds="http://schemas.openxmlformats.org/officeDocument/2006/customXml" ds:itemID="{01172528-D923-4D14-9CFE-8F691E3B8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3f2ff-d3f6-4e4a-981e-28de5316bdc4"/>
    <ds:schemaRef ds:uri="f412957e-9720-445d-b04b-3868fdc16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EF9584-130D-4F7E-BBA6-3ED15C1871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TotalTime>
  <Words>1174</Words>
  <Application>Microsoft Office PowerPoint</Application>
  <PresentationFormat>A4 Paper (210x297 mm)</PresentationFormat>
  <Paragraphs>147</Paragraphs>
  <Slides>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Dorset FA Independent Non-Executive Director Application Pack 2023</vt:lpstr>
      <vt:lpstr>Independent Non-Executive Directors Application Pack 2023</vt:lpstr>
      <vt:lpstr>Independent Non-Executive Directors Application Pack 2023</vt:lpstr>
      <vt:lpstr>Independent Non-Executive Directors Application Pack 2023</vt:lpstr>
      <vt:lpstr>Independent Non-Executive Directors Application Pack 2023</vt:lpstr>
      <vt:lpstr>PowerPoint Presentation</vt:lpstr>
    </vt:vector>
  </TitlesOfParts>
  <Company>The 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Pollard</dc:creator>
  <cp:lastModifiedBy>Justine Mosley</cp:lastModifiedBy>
  <cp:revision>28</cp:revision>
  <cp:lastPrinted>2019-12-18T11:05:23Z</cp:lastPrinted>
  <dcterms:created xsi:type="dcterms:W3CDTF">2019-01-17T12:12:30Z</dcterms:created>
  <dcterms:modified xsi:type="dcterms:W3CDTF">2023-08-30T07:55:17Z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0x010100D0BA5585461ACA4CA9FD1A65AAE4C4ED</vt:lpwstr>
  </property>
  <property fmtid="{D5CDD505-2E9C-101B-9397-08002B2CF9AE}" pid="3" name="Order">
    <vt:r8>27619200</vt:r8>
  </property>
  <property fmtid="{D5CDD505-2E9C-101B-9397-08002B2CF9AE}" pid="4" name="MediaServiceImageTags">
    <vt:lpwstr/>
  </property>
</Properties>
</file>