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4" r:id="rId5"/>
    <p:sldId id="260" r:id="rId6"/>
    <p:sldId id="284" r:id="rId7"/>
    <p:sldId id="306" r:id="rId8"/>
    <p:sldId id="290" r:id="rId9"/>
    <p:sldId id="288" r:id="rId10"/>
    <p:sldId id="304" r:id="rId11"/>
    <p:sldId id="289" r:id="rId12"/>
    <p:sldId id="305" r:id="rId13"/>
    <p:sldId id="303" r:id="rId14"/>
    <p:sldId id="291" r:id="rId15"/>
    <p:sldId id="308" r:id="rId16"/>
    <p:sldId id="292" r:id="rId17"/>
    <p:sldId id="293" r:id="rId18"/>
    <p:sldId id="302"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 Sear" initials="KS" lastIdx="1" clrIdx="0">
    <p:extLst>
      <p:ext uri="{19B8F6BF-5375-455C-9EA6-DF929625EA0E}">
        <p15:presenceInfo xmlns:p15="http://schemas.microsoft.com/office/powerpoint/2012/main" userId="S::karl.sear@essexfa.com::ae97aff6-cda7-4332-a6d5-03ee0f1ccd3e" providerId="AD"/>
      </p:ext>
    </p:extLst>
  </p:cmAuthor>
  <p:cmAuthor id="2" name="Rhys Elmer" initials="RE" lastIdx="1" clrIdx="1">
    <p:extLst>
      <p:ext uri="{19B8F6BF-5375-455C-9EA6-DF929625EA0E}">
        <p15:presenceInfo xmlns:p15="http://schemas.microsoft.com/office/powerpoint/2012/main" userId="Rhys El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99"/>
    <a:srgbClr val="35477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4036A-9642-4749-994D-78BEFD6B22F8}" v="1538" dt="2022-02-17T11:15:46.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99" autoAdjust="0"/>
  </p:normalViewPr>
  <p:slideViewPr>
    <p:cSldViewPr snapToGrid="0">
      <p:cViewPr varScale="1">
        <p:scale>
          <a:sx n="83" d="100"/>
          <a:sy n="83"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FDF58-0B16-47EC-9068-2063CC88887F}" type="doc">
      <dgm:prSet loTypeId="urn:microsoft.com/office/officeart/2009/layout/CircleArrowProcess" loCatId="cycle" qsTypeId="urn:microsoft.com/office/officeart/2005/8/quickstyle/simple1" qsCatId="simple" csTypeId="urn:microsoft.com/office/officeart/2005/8/colors/accent1_2" csCatId="accent1" phldr="1"/>
      <dgm:spPr/>
    </dgm:pt>
    <dgm:pt modelId="{B603C402-3578-4B32-BE56-F0AF891942B2}">
      <dgm:prSet phldrT="[Text]"/>
      <dgm:spPr/>
      <dgm:t>
        <a:bodyPr/>
        <a:lstStyle/>
        <a:p>
          <a:r>
            <a:rPr lang="en-GB"/>
            <a:t>Vision</a:t>
          </a:r>
        </a:p>
      </dgm:t>
    </dgm:pt>
    <dgm:pt modelId="{27E5A0C8-5B9E-4BC6-BBB6-EB9E7000F2F3}" type="parTrans" cxnId="{9D70710E-87AC-4BD0-B4C7-B528E7977EF1}">
      <dgm:prSet/>
      <dgm:spPr/>
      <dgm:t>
        <a:bodyPr/>
        <a:lstStyle/>
        <a:p>
          <a:endParaRPr lang="en-GB"/>
        </a:p>
      </dgm:t>
    </dgm:pt>
    <dgm:pt modelId="{56590BB4-D581-4657-B7B4-02AB61BD7B5B}" type="sibTrans" cxnId="{9D70710E-87AC-4BD0-B4C7-B528E7977EF1}">
      <dgm:prSet/>
      <dgm:spPr/>
      <dgm:t>
        <a:bodyPr/>
        <a:lstStyle/>
        <a:p>
          <a:endParaRPr lang="en-GB"/>
        </a:p>
      </dgm:t>
    </dgm:pt>
    <dgm:pt modelId="{04E5697C-83E5-4C81-9265-8278CE7E7AA4}">
      <dgm:prSet phldrT="[Text]"/>
      <dgm:spPr/>
      <dgm:t>
        <a:bodyPr/>
        <a:lstStyle/>
        <a:p>
          <a:r>
            <a:rPr lang="en-GB"/>
            <a:t>Mission</a:t>
          </a:r>
        </a:p>
      </dgm:t>
    </dgm:pt>
    <dgm:pt modelId="{0475F488-9551-4AFB-8AEF-B32BF156D2AB}" type="parTrans" cxnId="{9FF00DD4-0E8B-4170-B6C1-DB36F9EC7A1A}">
      <dgm:prSet/>
      <dgm:spPr/>
      <dgm:t>
        <a:bodyPr/>
        <a:lstStyle/>
        <a:p>
          <a:endParaRPr lang="en-GB"/>
        </a:p>
      </dgm:t>
    </dgm:pt>
    <dgm:pt modelId="{F563553B-A89C-4DBA-86D5-1A0C173708C8}" type="sibTrans" cxnId="{9FF00DD4-0E8B-4170-B6C1-DB36F9EC7A1A}">
      <dgm:prSet/>
      <dgm:spPr/>
      <dgm:t>
        <a:bodyPr/>
        <a:lstStyle/>
        <a:p>
          <a:endParaRPr lang="en-GB"/>
        </a:p>
      </dgm:t>
    </dgm:pt>
    <dgm:pt modelId="{5FB37FED-B60D-4025-A8FE-3E10DA28C615}">
      <dgm:prSet phldrT="[Text]"/>
      <dgm:spPr/>
      <dgm:t>
        <a:bodyPr/>
        <a:lstStyle/>
        <a:p>
          <a:r>
            <a:rPr lang="en-GB"/>
            <a:t>Values </a:t>
          </a:r>
        </a:p>
      </dgm:t>
    </dgm:pt>
    <dgm:pt modelId="{BBA0AEFC-BC93-43DA-B3AA-3F4ED62E0B60}" type="parTrans" cxnId="{8784681F-4029-40B1-B5A6-D26B29095E48}">
      <dgm:prSet/>
      <dgm:spPr/>
      <dgm:t>
        <a:bodyPr/>
        <a:lstStyle/>
        <a:p>
          <a:endParaRPr lang="en-GB"/>
        </a:p>
      </dgm:t>
    </dgm:pt>
    <dgm:pt modelId="{FCC6397E-08AD-4B29-BA01-6F6A5E2B4909}" type="sibTrans" cxnId="{8784681F-4029-40B1-B5A6-D26B29095E48}">
      <dgm:prSet/>
      <dgm:spPr/>
      <dgm:t>
        <a:bodyPr/>
        <a:lstStyle/>
        <a:p>
          <a:endParaRPr lang="en-GB"/>
        </a:p>
      </dgm:t>
    </dgm:pt>
    <dgm:pt modelId="{9F3572E5-3142-4BA4-968C-25F38F3F78B3}" type="pres">
      <dgm:prSet presAssocID="{E90FDF58-0B16-47EC-9068-2063CC88887F}" presName="Name0" presStyleCnt="0">
        <dgm:presLayoutVars>
          <dgm:chMax val="7"/>
          <dgm:chPref val="7"/>
          <dgm:dir/>
          <dgm:animLvl val="lvl"/>
        </dgm:presLayoutVars>
      </dgm:prSet>
      <dgm:spPr/>
    </dgm:pt>
    <dgm:pt modelId="{C24FCED6-BDE1-4F74-8641-5C1254CACA21}" type="pres">
      <dgm:prSet presAssocID="{B603C402-3578-4B32-BE56-F0AF891942B2}" presName="Accent1" presStyleCnt="0"/>
      <dgm:spPr/>
    </dgm:pt>
    <dgm:pt modelId="{64BEDB9E-CEBD-4F2B-9C55-67721592D4DA}" type="pres">
      <dgm:prSet presAssocID="{B603C402-3578-4B32-BE56-F0AF891942B2}" presName="Accent" presStyleLbl="node1" presStyleIdx="0" presStyleCnt="3"/>
      <dgm:spPr/>
    </dgm:pt>
    <dgm:pt modelId="{5C563CBC-0AC8-45C1-AB14-714E3C8DD68A}" type="pres">
      <dgm:prSet presAssocID="{B603C402-3578-4B32-BE56-F0AF891942B2}" presName="Parent1" presStyleLbl="revTx" presStyleIdx="0" presStyleCnt="3">
        <dgm:presLayoutVars>
          <dgm:chMax val="1"/>
          <dgm:chPref val="1"/>
          <dgm:bulletEnabled val="1"/>
        </dgm:presLayoutVars>
      </dgm:prSet>
      <dgm:spPr/>
    </dgm:pt>
    <dgm:pt modelId="{470EF169-1D70-4433-A20E-8154DBCED607}" type="pres">
      <dgm:prSet presAssocID="{04E5697C-83E5-4C81-9265-8278CE7E7AA4}" presName="Accent2" presStyleCnt="0"/>
      <dgm:spPr/>
    </dgm:pt>
    <dgm:pt modelId="{BAF8C85D-E9AC-4C79-A611-D9A9917D741D}" type="pres">
      <dgm:prSet presAssocID="{04E5697C-83E5-4C81-9265-8278CE7E7AA4}" presName="Accent" presStyleLbl="node1" presStyleIdx="1" presStyleCnt="3"/>
      <dgm:spPr/>
    </dgm:pt>
    <dgm:pt modelId="{6DF68E43-A53A-4082-A938-01C9400F6D6F}" type="pres">
      <dgm:prSet presAssocID="{04E5697C-83E5-4C81-9265-8278CE7E7AA4}" presName="Parent2" presStyleLbl="revTx" presStyleIdx="1" presStyleCnt="3">
        <dgm:presLayoutVars>
          <dgm:chMax val="1"/>
          <dgm:chPref val="1"/>
          <dgm:bulletEnabled val="1"/>
        </dgm:presLayoutVars>
      </dgm:prSet>
      <dgm:spPr/>
    </dgm:pt>
    <dgm:pt modelId="{D3A68AB9-1C15-4C17-914A-A1C5432D1017}" type="pres">
      <dgm:prSet presAssocID="{5FB37FED-B60D-4025-A8FE-3E10DA28C615}" presName="Accent3" presStyleCnt="0"/>
      <dgm:spPr/>
    </dgm:pt>
    <dgm:pt modelId="{B3001204-28C7-4811-8EA6-BC7E95CECA47}" type="pres">
      <dgm:prSet presAssocID="{5FB37FED-B60D-4025-A8FE-3E10DA28C615}" presName="Accent" presStyleLbl="node1" presStyleIdx="2" presStyleCnt="3" custLinFactNeighborX="1140" custLinFactNeighborY="185"/>
      <dgm:spPr/>
    </dgm:pt>
    <dgm:pt modelId="{FCA01581-4CD6-4481-95B7-85EED0F4ABC2}" type="pres">
      <dgm:prSet presAssocID="{5FB37FED-B60D-4025-A8FE-3E10DA28C615}" presName="Parent3" presStyleLbl="revTx" presStyleIdx="2" presStyleCnt="3">
        <dgm:presLayoutVars>
          <dgm:chMax val="1"/>
          <dgm:chPref val="1"/>
          <dgm:bulletEnabled val="1"/>
        </dgm:presLayoutVars>
      </dgm:prSet>
      <dgm:spPr/>
    </dgm:pt>
  </dgm:ptLst>
  <dgm:cxnLst>
    <dgm:cxn modelId="{9D70710E-87AC-4BD0-B4C7-B528E7977EF1}" srcId="{E90FDF58-0B16-47EC-9068-2063CC88887F}" destId="{B603C402-3578-4B32-BE56-F0AF891942B2}" srcOrd="0" destOrd="0" parTransId="{27E5A0C8-5B9E-4BC6-BBB6-EB9E7000F2F3}" sibTransId="{56590BB4-D581-4657-B7B4-02AB61BD7B5B}"/>
    <dgm:cxn modelId="{8784681F-4029-40B1-B5A6-D26B29095E48}" srcId="{E90FDF58-0B16-47EC-9068-2063CC88887F}" destId="{5FB37FED-B60D-4025-A8FE-3E10DA28C615}" srcOrd="2" destOrd="0" parTransId="{BBA0AEFC-BC93-43DA-B3AA-3F4ED62E0B60}" sibTransId="{FCC6397E-08AD-4B29-BA01-6F6A5E2B4909}"/>
    <dgm:cxn modelId="{DD3FFB45-0D63-4D43-B45A-2F8E6C8E046A}" type="presOf" srcId="{04E5697C-83E5-4C81-9265-8278CE7E7AA4}" destId="{6DF68E43-A53A-4082-A938-01C9400F6D6F}" srcOrd="0" destOrd="0" presId="urn:microsoft.com/office/officeart/2009/layout/CircleArrowProcess"/>
    <dgm:cxn modelId="{A597F44E-AA9D-4990-B2EB-8E4CE57CF75A}" type="presOf" srcId="{E90FDF58-0B16-47EC-9068-2063CC88887F}" destId="{9F3572E5-3142-4BA4-968C-25F38F3F78B3}" srcOrd="0" destOrd="0" presId="urn:microsoft.com/office/officeart/2009/layout/CircleArrowProcess"/>
    <dgm:cxn modelId="{9FF00DD4-0E8B-4170-B6C1-DB36F9EC7A1A}" srcId="{E90FDF58-0B16-47EC-9068-2063CC88887F}" destId="{04E5697C-83E5-4C81-9265-8278CE7E7AA4}" srcOrd="1" destOrd="0" parTransId="{0475F488-9551-4AFB-8AEF-B32BF156D2AB}" sibTransId="{F563553B-A89C-4DBA-86D5-1A0C173708C8}"/>
    <dgm:cxn modelId="{5916E8E8-5241-4512-92F1-DF5D7683B845}" type="presOf" srcId="{5FB37FED-B60D-4025-A8FE-3E10DA28C615}" destId="{FCA01581-4CD6-4481-95B7-85EED0F4ABC2}" srcOrd="0" destOrd="0" presId="urn:microsoft.com/office/officeart/2009/layout/CircleArrowProcess"/>
    <dgm:cxn modelId="{17F6F0FB-E40E-478A-B2B2-52329DF5771C}" type="presOf" srcId="{B603C402-3578-4B32-BE56-F0AF891942B2}" destId="{5C563CBC-0AC8-45C1-AB14-714E3C8DD68A}" srcOrd="0" destOrd="0" presId="urn:microsoft.com/office/officeart/2009/layout/CircleArrowProcess"/>
    <dgm:cxn modelId="{93C7A74E-B5DE-441E-A8F2-30CFA9ADBF0C}" type="presParOf" srcId="{9F3572E5-3142-4BA4-968C-25F38F3F78B3}" destId="{C24FCED6-BDE1-4F74-8641-5C1254CACA21}" srcOrd="0" destOrd="0" presId="urn:microsoft.com/office/officeart/2009/layout/CircleArrowProcess"/>
    <dgm:cxn modelId="{EAE77DCA-9C7C-40C3-8029-8AA6A8158790}" type="presParOf" srcId="{C24FCED6-BDE1-4F74-8641-5C1254CACA21}" destId="{64BEDB9E-CEBD-4F2B-9C55-67721592D4DA}" srcOrd="0" destOrd="0" presId="urn:microsoft.com/office/officeart/2009/layout/CircleArrowProcess"/>
    <dgm:cxn modelId="{6F69A9F0-4F32-4EF4-8D78-ED314F3E77C5}" type="presParOf" srcId="{9F3572E5-3142-4BA4-968C-25F38F3F78B3}" destId="{5C563CBC-0AC8-45C1-AB14-714E3C8DD68A}" srcOrd="1" destOrd="0" presId="urn:microsoft.com/office/officeart/2009/layout/CircleArrowProcess"/>
    <dgm:cxn modelId="{CDD21C16-5562-4491-A95C-2D0B8A53E04E}" type="presParOf" srcId="{9F3572E5-3142-4BA4-968C-25F38F3F78B3}" destId="{470EF169-1D70-4433-A20E-8154DBCED607}" srcOrd="2" destOrd="0" presId="urn:microsoft.com/office/officeart/2009/layout/CircleArrowProcess"/>
    <dgm:cxn modelId="{E9EBA950-4C81-487C-B8B3-7A9532C953C3}" type="presParOf" srcId="{470EF169-1D70-4433-A20E-8154DBCED607}" destId="{BAF8C85D-E9AC-4C79-A611-D9A9917D741D}" srcOrd="0" destOrd="0" presId="urn:microsoft.com/office/officeart/2009/layout/CircleArrowProcess"/>
    <dgm:cxn modelId="{B97108B8-6983-49F6-87AB-F0BA2C039F9B}" type="presParOf" srcId="{9F3572E5-3142-4BA4-968C-25F38F3F78B3}" destId="{6DF68E43-A53A-4082-A938-01C9400F6D6F}" srcOrd="3" destOrd="0" presId="urn:microsoft.com/office/officeart/2009/layout/CircleArrowProcess"/>
    <dgm:cxn modelId="{DE8AC511-4D15-43EC-AF38-BF19263899AB}" type="presParOf" srcId="{9F3572E5-3142-4BA4-968C-25F38F3F78B3}" destId="{D3A68AB9-1C15-4C17-914A-A1C5432D1017}" srcOrd="4" destOrd="0" presId="urn:microsoft.com/office/officeart/2009/layout/CircleArrowProcess"/>
    <dgm:cxn modelId="{5B33C8D5-4036-44A1-B846-DFD4FB0E25CE}" type="presParOf" srcId="{D3A68AB9-1C15-4C17-914A-A1C5432D1017}" destId="{B3001204-28C7-4811-8EA6-BC7E95CECA47}" srcOrd="0" destOrd="0" presId="urn:microsoft.com/office/officeart/2009/layout/CircleArrowProcess"/>
    <dgm:cxn modelId="{11DA63FB-0307-4D15-B1E4-71455F502872}" type="presParOf" srcId="{9F3572E5-3142-4BA4-968C-25F38F3F78B3}" destId="{FCA01581-4CD6-4481-95B7-85EED0F4ABC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EDB9E-CEBD-4F2B-9C55-67721592D4DA}">
      <dsp:nvSpPr>
        <dsp:cNvPr id="0" name=""/>
        <dsp:cNvSpPr/>
      </dsp:nvSpPr>
      <dsp:spPr>
        <a:xfrm>
          <a:off x="1262935" y="364038"/>
          <a:ext cx="2185613" cy="218594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63CBC-0AC8-45C1-AB14-714E3C8DD68A}">
      <dsp:nvSpPr>
        <dsp:cNvPr id="0" name=""/>
        <dsp:cNvSpPr/>
      </dsp:nvSpPr>
      <dsp:spPr>
        <a:xfrm>
          <a:off x="1746027" y="1153231"/>
          <a:ext cx="1214503" cy="6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Vision</a:t>
          </a:r>
        </a:p>
      </dsp:txBody>
      <dsp:txXfrm>
        <a:off x="1746027" y="1153231"/>
        <a:ext cx="1214503" cy="607106"/>
      </dsp:txXfrm>
    </dsp:sp>
    <dsp:sp modelId="{BAF8C85D-E9AC-4C79-A611-D9A9917D741D}">
      <dsp:nvSpPr>
        <dsp:cNvPr id="0" name=""/>
        <dsp:cNvSpPr/>
      </dsp:nvSpPr>
      <dsp:spPr>
        <a:xfrm>
          <a:off x="655889" y="1620026"/>
          <a:ext cx="2185613" cy="218594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68E43-A53A-4082-A938-01C9400F6D6F}">
      <dsp:nvSpPr>
        <dsp:cNvPr id="0" name=""/>
        <dsp:cNvSpPr/>
      </dsp:nvSpPr>
      <dsp:spPr>
        <a:xfrm>
          <a:off x="1141444" y="2416484"/>
          <a:ext cx="1214503" cy="6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Mission</a:t>
          </a:r>
        </a:p>
      </dsp:txBody>
      <dsp:txXfrm>
        <a:off x="1141444" y="2416484"/>
        <a:ext cx="1214503" cy="607106"/>
      </dsp:txXfrm>
    </dsp:sp>
    <dsp:sp modelId="{B3001204-28C7-4811-8EA6-BC7E95CECA47}">
      <dsp:nvSpPr>
        <dsp:cNvPr id="0" name=""/>
        <dsp:cNvSpPr/>
      </dsp:nvSpPr>
      <dsp:spPr>
        <a:xfrm>
          <a:off x="1439900" y="3029790"/>
          <a:ext cx="1877780" cy="1878533"/>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01581-4CD6-4481-95B7-85EED0F4ABC2}">
      <dsp:nvSpPr>
        <dsp:cNvPr id="0" name=""/>
        <dsp:cNvSpPr/>
      </dsp:nvSpPr>
      <dsp:spPr>
        <a:xfrm>
          <a:off x="1748901" y="3681554"/>
          <a:ext cx="1214503" cy="6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Values </a:t>
          </a:r>
        </a:p>
      </dsp:txBody>
      <dsp:txXfrm>
        <a:off x="1748901" y="3681554"/>
        <a:ext cx="1214503" cy="6071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6E58890-E872-4032-BA94-8FC7A96D60FF}" type="datetimeFigureOut">
              <a:rPr lang="en-GB" smtClean="0"/>
              <a:t>17/02/2022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30FE249-00C5-4BB5-8A24-150139D4A2BE}" type="slidenum">
              <a:rPr lang="en-GB" smtClean="0"/>
              <a:t>‹#›</a:t>
            </a:fld>
            <a:endParaRPr lang="en-GB"/>
          </a:p>
        </p:txBody>
      </p:sp>
    </p:spTree>
    <p:extLst>
      <p:ext uri="{BB962C8B-B14F-4D97-AF65-F5344CB8AC3E}">
        <p14:creationId xmlns:p14="http://schemas.microsoft.com/office/powerpoint/2010/main" val="39838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0FE249-00C5-4BB5-8A24-150139D4A2BE}" type="slidenum">
              <a:rPr lang="en-GB" smtClean="0"/>
              <a:t>3</a:t>
            </a:fld>
            <a:endParaRPr lang="en-GB"/>
          </a:p>
        </p:txBody>
      </p:sp>
    </p:spTree>
    <p:extLst>
      <p:ext uri="{BB962C8B-B14F-4D97-AF65-F5344CB8AC3E}">
        <p14:creationId xmlns:p14="http://schemas.microsoft.com/office/powerpoint/2010/main" val="118781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30FE249-00C5-4BB5-8A24-150139D4A2BE}" type="slidenum">
              <a:rPr lang="en-GB" smtClean="0"/>
              <a:t>6</a:t>
            </a:fld>
            <a:endParaRPr lang="en-GB"/>
          </a:p>
        </p:txBody>
      </p:sp>
    </p:spTree>
    <p:extLst>
      <p:ext uri="{BB962C8B-B14F-4D97-AF65-F5344CB8AC3E}">
        <p14:creationId xmlns:p14="http://schemas.microsoft.com/office/powerpoint/2010/main" val="70253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3C66A4-74E3-40A5-9D07-C0338944369C}" type="datetimeFigureOut">
              <a:rPr lang="en-GB" smtClean="0"/>
              <a:t>17/02/2022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266705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3C66A4-74E3-40A5-9D07-C0338944369C}" type="datetimeFigureOut">
              <a:rPr lang="en-GB" smtClean="0"/>
              <a:t>17/02/2022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99957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3C66A4-74E3-40A5-9D07-C0338944369C}" type="datetimeFigureOut">
              <a:rPr lang="en-GB" smtClean="0"/>
              <a:t>17/02/2022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384907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3C66A4-74E3-40A5-9D07-C0338944369C}" type="datetimeFigureOut">
              <a:rPr lang="en-GB" smtClean="0"/>
              <a:t>17/02/2022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225298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C66A4-74E3-40A5-9D07-C0338944369C}" type="datetimeFigureOut">
              <a:rPr lang="en-GB" smtClean="0"/>
              <a:t>17/02/2022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241109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3C66A4-74E3-40A5-9D07-C0338944369C}" type="datetimeFigureOut">
              <a:rPr lang="en-GB" smtClean="0"/>
              <a:t>17/02/2022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13696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3C66A4-74E3-40A5-9D07-C0338944369C}" type="datetimeFigureOut">
              <a:rPr lang="en-GB" smtClean="0"/>
              <a:t>17/02/2022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392398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3C66A4-74E3-40A5-9D07-C0338944369C}" type="datetimeFigureOut">
              <a:rPr lang="en-GB" smtClean="0"/>
              <a:t>17/02/2022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5250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C66A4-74E3-40A5-9D07-C0338944369C}" type="datetimeFigureOut">
              <a:rPr lang="en-GB" smtClean="0"/>
              <a:t>17/02/2022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76817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3C66A4-74E3-40A5-9D07-C0338944369C}" type="datetimeFigureOut">
              <a:rPr lang="en-GB" smtClean="0"/>
              <a:t>17/02/2022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199053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3C66A4-74E3-40A5-9D07-C0338944369C}" type="datetimeFigureOut">
              <a:rPr lang="en-GB" smtClean="0"/>
              <a:t>17/02/2022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28009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C66A4-74E3-40A5-9D07-C0338944369C}" type="datetimeFigureOut">
              <a:rPr lang="en-GB" smtClean="0"/>
              <a:t>17/02/2022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2B38B-C704-4F3B-B531-9E4EDCC5FA01}" type="slidenum">
              <a:rPr lang="en-GB" smtClean="0"/>
              <a:t>‹#›</a:t>
            </a:fld>
            <a:endParaRPr lang="en-GB"/>
          </a:p>
        </p:txBody>
      </p:sp>
    </p:spTree>
    <p:extLst>
      <p:ext uri="{BB962C8B-B14F-4D97-AF65-F5344CB8AC3E}">
        <p14:creationId xmlns:p14="http://schemas.microsoft.com/office/powerpoint/2010/main" val="280300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asyfundraising.org.uk/" TargetMode="Externa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hys.elmer@essexfa.com" TargetMode="Externa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juniorfootball.org/" TargetMode="External"/><Relationship Id="rId7" Type="http://schemas.openxmlformats.org/officeDocument/2006/relationships/image" Target="../media/image4.png"/><Relationship Id="rId2" Type="http://schemas.openxmlformats.org/officeDocument/2006/relationships/hyperlink" Target="https://bcfayl.co.uk/"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www.cyfl.org.u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youtu.be/uLB0TT5XQfQ"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9"/>
            <a:ext cx="8640960" cy="6336704"/>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u="sng">
                <a:solidFill>
                  <a:srgbClr val="FF0000"/>
                </a:solidFill>
                <a:latin typeface="FS Jack" pitchFamily="50" charset="0"/>
              </a:rPr>
              <a:t>INSERT CLUB NAME:</a:t>
            </a:r>
          </a:p>
          <a:p>
            <a:pPr algn="l"/>
            <a:r>
              <a:rPr lang="en-GB" sz="3600" b="1" u="sng">
                <a:solidFill>
                  <a:srgbClr val="003399"/>
                </a:solidFill>
                <a:latin typeface="FS Jack" pitchFamily="50" charset="0"/>
              </a:rPr>
              <a:t>WELCOME GUIDE</a:t>
            </a:r>
            <a:br>
              <a:rPr lang="en-GB" sz="2000" b="1">
                <a:latin typeface="FS Jack" pitchFamily="50" charset="0"/>
              </a:rPr>
            </a:br>
            <a:br>
              <a:rPr lang="en-GB" sz="2000" b="1">
                <a:latin typeface="FS Jack" pitchFamily="50" charset="0"/>
              </a:rPr>
            </a:br>
            <a:r>
              <a:rPr lang="en-GB" sz="2000" b="1">
                <a:solidFill>
                  <a:srgbClr val="CC0000"/>
                </a:solidFill>
                <a:latin typeface="FS Jack" pitchFamily="50" charset="0"/>
              </a:rPr>
              <a:t>Website: </a:t>
            </a:r>
            <a:r>
              <a:rPr lang="en-GB" sz="2000" b="1">
                <a:solidFill>
                  <a:srgbClr val="003399"/>
                </a:solidFill>
                <a:latin typeface="FS Jack" pitchFamily="50" charset="0"/>
              </a:rPr>
              <a:t>www.</a:t>
            </a:r>
          </a:p>
          <a:p>
            <a:pPr algn="l"/>
            <a:endParaRPr lang="en-GB" sz="2000" b="1">
              <a:latin typeface="FS Jack" pitchFamily="50" charset="0"/>
            </a:endParaRPr>
          </a:p>
          <a:p>
            <a:pPr algn="l"/>
            <a:r>
              <a:rPr lang="en-GB" sz="2000" b="1">
                <a:solidFill>
                  <a:srgbClr val="CC0000"/>
                </a:solidFill>
                <a:latin typeface="FS Jack" pitchFamily="50" charset="0"/>
              </a:rPr>
              <a:t>Twitter:</a:t>
            </a:r>
            <a:r>
              <a:rPr lang="en-GB" sz="2000" b="1">
                <a:latin typeface="FS Jack" pitchFamily="50" charset="0"/>
              </a:rPr>
              <a:t> </a:t>
            </a:r>
            <a:r>
              <a:rPr lang="en-GB" sz="2000" b="1">
                <a:solidFill>
                  <a:srgbClr val="003399"/>
                </a:solidFill>
                <a:latin typeface="FS Jack" pitchFamily="50" charset="0"/>
              </a:rPr>
              <a:t>@</a:t>
            </a:r>
          </a:p>
          <a:p>
            <a:pPr algn="l"/>
            <a:endParaRPr lang="en-GB" sz="2000" b="1">
              <a:latin typeface="FS Jack" pitchFamily="50" charset="0"/>
            </a:endParaRPr>
          </a:p>
          <a:p>
            <a:pPr algn="l"/>
            <a:r>
              <a:rPr lang="en-GB" sz="2000" b="1">
                <a:solidFill>
                  <a:srgbClr val="CC0000"/>
                </a:solidFill>
                <a:latin typeface="FS Jack" pitchFamily="50" charset="0"/>
              </a:rPr>
              <a:t>Facebook:</a:t>
            </a:r>
          </a:p>
          <a:p>
            <a:pPr algn="l"/>
            <a:endParaRPr lang="en-GB" sz="2000" b="1">
              <a:latin typeface="FS Jack" pitchFamily="50" charset="0"/>
            </a:endParaRPr>
          </a:p>
          <a:p>
            <a:pPr algn="l"/>
            <a:r>
              <a:rPr lang="en-GB" sz="2000" b="1">
                <a:solidFill>
                  <a:srgbClr val="CC0000"/>
                </a:solidFill>
                <a:latin typeface="FS Jack" pitchFamily="50" charset="0"/>
              </a:rPr>
              <a:t>YouTube:</a:t>
            </a:r>
            <a:endParaRPr lang="en-GB" sz="2000" b="1">
              <a:solidFill>
                <a:srgbClr val="003399"/>
              </a:solidFill>
              <a:latin typeface="FS Jack" pitchFamily="50" charset="0"/>
            </a:endParaRPr>
          </a:p>
        </p:txBody>
      </p:sp>
      <p:pic>
        <p:nvPicPr>
          <p:cNvPr id="5" name="Picture 4">
            <a:extLst>
              <a:ext uri="{FF2B5EF4-FFF2-40B4-BE49-F238E27FC236}">
                <a16:creationId xmlns:a16="http://schemas.microsoft.com/office/drawing/2014/main" id="{879F2101-57F9-48DF-854F-834DF2B2A04C}"/>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51520" y="4093225"/>
            <a:ext cx="968072" cy="1151019"/>
          </a:xfrm>
          <a:prstGeom prst="rect">
            <a:avLst/>
          </a:prstGeom>
        </p:spPr>
      </p:pic>
      <p:sp>
        <p:nvSpPr>
          <p:cNvPr id="2" name="Rectangle 1">
            <a:extLst>
              <a:ext uri="{FF2B5EF4-FFF2-40B4-BE49-F238E27FC236}">
                <a16:creationId xmlns:a16="http://schemas.microsoft.com/office/drawing/2014/main" id="{8D786D2A-FF25-43DE-B183-5428F9811484}"/>
              </a:ext>
            </a:extLst>
          </p:cNvPr>
          <p:cNvSpPr/>
          <p:nvPr/>
        </p:nvSpPr>
        <p:spPr>
          <a:xfrm>
            <a:off x="5506720" y="1259840"/>
            <a:ext cx="2865120" cy="31968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353638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Guide to Youth Football</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3520766"/>
          </a:xfrm>
          <a:prstGeom prst="rect">
            <a:avLst/>
          </a:prstGeom>
        </p:spPr>
        <p:txBody>
          <a:bodyPr vert="horz" lIns="91440" tIns="45720" rIns="91440" bIns="45720" rtlCol="0" anchor="t" anchorCtr="0">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a:rPr>
              <a:t>As a club we would recommend you to read ‘The FA’s #PlayYourPart Youth Football Guide’ which can be found using the QR code below. You will be redirected to Essex County FA’s website where the document can be found at the bottom of the page in ‘related documents'.</a:t>
            </a:r>
          </a:p>
          <a:p>
            <a:pPr algn="l"/>
            <a:endParaRPr lang="en-GB" sz="1800" dirty="0">
              <a:latin typeface="FS Jack" pitchFamily="50" charset="0"/>
            </a:endParaRPr>
          </a:p>
          <a:p>
            <a:pPr algn="l"/>
            <a:r>
              <a:rPr lang="en-GB" sz="1800" dirty="0">
                <a:latin typeface="FS Jack"/>
              </a:rPr>
              <a:t>This document is all you need to know to create the environment where everyone can enjoy football. You will find details of age formats, match length and good practise examples. </a:t>
            </a:r>
            <a:endParaRPr lang="en-GB" sz="1800" dirty="0">
              <a:latin typeface="FS Jack" pitchFamily="50" charset="0"/>
            </a:endParaRPr>
          </a:p>
          <a:p>
            <a:pPr algn="l"/>
            <a:endParaRPr lang="en-GB" sz="1800" dirty="0">
              <a:latin typeface="FS Jack" pitchFamily="50" charset="0"/>
            </a:endParaRPr>
          </a:p>
          <a:p>
            <a:pPr algn="l"/>
            <a:r>
              <a:rPr lang="en-GB" sz="1800" dirty="0">
                <a:latin typeface="FS Jack"/>
              </a:rPr>
              <a:t>Under 7 – Under 11 football is ‘non competitive’ which means no results are published. At the conclusion of the season there are no league winners.  Please refrain from posting score lines on social media if your child plays within these age groups. </a:t>
            </a:r>
            <a:endParaRPr lang="en-GB" sz="1800" dirty="0">
              <a:latin typeface="FS Jack" pitchFamily="50" charset="0"/>
            </a:endParaRPr>
          </a:p>
          <a:p>
            <a:pPr algn="l"/>
            <a:endParaRPr lang="en-GB" sz="1800" dirty="0">
              <a:latin typeface="FS Jack" pitchFamily="50" charset="0"/>
            </a:endParaRPr>
          </a:p>
          <a:p>
            <a:pPr algn="l"/>
            <a:r>
              <a:rPr lang="en-GB" sz="1800" dirty="0">
                <a:latin typeface="FS Jack" pitchFamily="50" charset="0"/>
              </a:rPr>
              <a:t>Under 12-under 18 football is ‘competitive’ which means results are published on the leagues website and will see winners, promotions and relegations at the conclusion of each season. </a:t>
            </a:r>
          </a:p>
          <a:p>
            <a:pPr algn="l"/>
            <a:endParaRPr lang="en-GB" sz="1800" dirty="0">
              <a:latin typeface="FS Jack" pitchFamily="50" charset="0"/>
            </a:endParaRPr>
          </a:p>
          <a:p>
            <a:pPr algn="l"/>
            <a:r>
              <a:rPr lang="en-GB" sz="1800" dirty="0">
                <a:latin typeface="FS Jack" pitchFamily="50" charset="0"/>
              </a:rPr>
              <a:t>Please familiarise yourself with the club ethos on things such as equal playing time, player selection .</a:t>
            </a:r>
          </a:p>
        </p:txBody>
      </p:sp>
      <p:sp>
        <p:nvSpPr>
          <p:cNvPr id="7" name="Rectangle 6">
            <a:extLst>
              <a:ext uri="{FF2B5EF4-FFF2-40B4-BE49-F238E27FC236}">
                <a16:creationId xmlns:a16="http://schemas.microsoft.com/office/drawing/2014/main" id="{88AE83B2-079F-4960-A0D9-DCBB8CA10059}"/>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251-2517877_tweet-twitter-icon-icon-chirrup-icon-icon-twitter-png ...">
            <a:extLst>
              <a:ext uri="{FF2B5EF4-FFF2-40B4-BE49-F238E27FC236}">
                <a16:creationId xmlns:a16="http://schemas.microsoft.com/office/drawing/2014/main" id="{FF168265-3C6C-4579-BCA2-80E6D5FC247C}"/>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2A3953B-DBD4-416E-8A58-4492D1F70B73}"/>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1" name="TextBox 10">
            <a:extLst>
              <a:ext uri="{FF2B5EF4-FFF2-40B4-BE49-F238E27FC236}">
                <a16:creationId xmlns:a16="http://schemas.microsoft.com/office/drawing/2014/main" id="{4BE51355-ED08-41B0-AEC0-FFEB78495BC4}"/>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2" name="TextBox 11">
            <a:extLst>
              <a:ext uri="{FF2B5EF4-FFF2-40B4-BE49-F238E27FC236}">
                <a16:creationId xmlns:a16="http://schemas.microsoft.com/office/drawing/2014/main" id="{35FDC23A-33FE-41C7-81B8-CB08B9248097}"/>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F40CA6D2-5988-4111-B896-72D8E612FA16}"/>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4" name="Rectangle 13">
            <a:extLst>
              <a:ext uri="{FF2B5EF4-FFF2-40B4-BE49-F238E27FC236}">
                <a16:creationId xmlns:a16="http://schemas.microsoft.com/office/drawing/2014/main" id="{556E43A3-ABE0-47BC-8258-D6E50E74BE87}"/>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pic>
        <p:nvPicPr>
          <p:cNvPr id="17" name="Picture 16">
            <a:extLst>
              <a:ext uri="{FF2B5EF4-FFF2-40B4-BE49-F238E27FC236}">
                <a16:creationId xmlns:a16="http://schemas.microsoft.com/office/drawing/2014/main" id="{608A3D11-70C5-4B5A-B0A4-9FF2C99F1DCB}"/>
              </a:ext>
            </a:extLst>
          </p:cNvPr>
          <p:cNvPicPr>
            <a:picLocks noChangeAspect="1"/>
          </p:cNvPicPr>
          <p:nvPr/>
        </p:nvPicPr>
        <p:blipFill>
          <a:blip r:embed="rId6"/>
          <a:stretch>
            <a:fillRect/>
          </a:stretch>
        </p:blipFill>
        <p:spPr>
          <a:xfrm>
            <a:off x="5621867" y="4173185"/>
            <a:ext cx="1711621" cy="1703432"/>
          </a:xfrm>
          <a:prstGeom prst="rect">
            <a:avLst/>
          </a:prstGeom>
        </p:spPr>
      </p:pic>
      <p:pic>
        <p:nvPicPr>
          <p:cNvPr id="18" name="Picture 17">
            <a:extLst>
              <a:ext uri="{FF2B5EF4-FFF2-40B4-BE49-F238E27FC236}">
                <a16:creationId xmlns:a16="http://schemas.microsoft.com/office/drawing/2014/main" id="{06D13BC2-44FE-4250-AA10-77E114124AAD}"/>
              </a:ext>
            </a:extLst>
          </p:cNvPr>
          <p:cNvPicPr>
            <a:picLocks noChangeAspect="1"/>
          </p:cNvPicPr>
          <p:nvPr/>
        </p:nvPicPr>
        <p:blipFill rotWithShape="1">
          <a:blip r:embed="rId7"/>
          <a:srcRect l="27580" t="7534" r="4193"/>
          <a:stretch/>
        </p:blipFill>
        <p:spPr>
          <a:xfrm flipH="1">
            <a:off x="56076" y="4655082"/>
            <a:ext cx="1081416" cy="1213524"/>
          </a:xfrm>
          <a:prstGeom prst="rect">
            <a:avLst/>
          </a:prstGeom>
        </p:spPr>
      </p:pic>
      <p:sp>
        <p:nvSpPr>
          <p:cNvPr id="19" name="Rectangle 18">
            <a:extLst>
              <a:ext uri="{FF2B5EF4-FFF2-40B4-BE49-F238E27FC236}">
                <a16:creationId xmlns:a16="http://schemas.microsoft.com/office/drawing/2014/main" id="{66581EBA-81B8-4990-8732-48064F51FBB9}"/>
              </a:ext>
            </a:extLst>
          </p:cNvPr>
          <p:cNvSpPr/>
          <p:nvPr/>
        </p:nvSpPr>
        <p:spPr>
          <a:xfrm>
            <a:off x="377451" y="4599344"/>
            <a:ext cx="4572000" cy="1415772"/>
          </a:xfrm>
          <a:prstGeom prst="rect">
            <a:avLst/>
          </a:prstGeom>
        </p:spPr>
        <p:txBody>
          <a:bodyPr>
            <a:spAutoFit/>
          </a:bodyPr>
          <a:lstStyle/>
          <a:p>
            <a:pPr algn="ctr"/>
            <a:r>
              <a:rPr lang="en-GB" sz="1200" i="1">
                <a:latin typeface="FS Jack" panose="02000503000000020004" pitchFamily="50" charset="0"/>
              </a:rPr>
              <a:t>“ Enjoyment is central to football, particularly for</a:t>
            </a:r>
          </a:p>
          <a:p>
            <a:pPr algn="ctr"/>
            <a:r>
              <a:rPr lang="en-GB" sz="1200" i="1">
                <a:latin typeface="FS Jack" panose="02000503000000020004" pitchFamily="50" charset="0"/>
              </a:rPr>
              <a:t>children. While some set out on the pathway to</a:t>
            </a:r>
          </a:p>
          <a:p>
            <a:pPr algn="ctr"/>
            <a:r>
              <a:rPr lang="en-GB" sz="1200" i="1">
                <a:latin typeface="FS Jack" panose="02000503000000020004" pitchFamily="50" charset="0"/>
              </a:rPr>
              <a:t>becoming a professional, the vast majority play</a:t>
            </a:r>
          </a:p>
          <a:p>
            <a:pPr algn="ctr"/>
            <a:r>
              <a:rPr lang="en-GB" sz="1200" i="1">
                <a:latin typeface="FS Jack" panose="02000503000000020004" pitchFamily="50" charset="0"/>
              </a:rPr>
              <a:t>the game for fun. It’s important that everybody</a:t>
            </a:r>
          </a:p>
          <a:p>
            <a:pPr algn="ctr"/>
            <a:r>
              <a:rPr lang="en-GB" sz="1200" i="1">
                <a:latin typeface="FS Jack" panose="02000503000000020004" pitchFamily="50" charset="0"/>
              </a:rPr>
              <a:t>involved in the sport helps maintain a positive</a:t>
            </a:r>
          </a:p>
          <a:p>
            <a:pPr algn="ctr"/>
            <a:r>
              <a:rPr lang="en-GB" sz="1200" i="1">
                <a:latin typeface="FS Jack" panose="02000503000000020004" pitchFamily="50" charset="0"/>
              </a:rPr>
              <a:t>environment that allows children to play freely.”</a:t>
            </a:r>
          </a:p>
          <a:p>
            <a:pPr algn="ctr"/>
            <a:r>
              <a:rPr lang="en-GB" sz="1400" b="1">
                <a:latin typeface="FS Jack" panose="02000503000000020004" pitchFamily="50" charset="0"/>
              </a:rPr>
              <a:t>Gareth Southgate</a:t>
            </a:r>
            <a:endParaRPr lang="en-GB" sz="1400">
              <a:latin typeface="FS Jack" panose="02000503000000020004" pitchFamily="50" charset="0"/>
            </a:endParaRPr>
          </a:p>
        </p:txBody>
      </p:sp>
    </p:spTree>
    <p:extLst>
      <p:ext uri="{BB962C8B-B14F-4D97-AF65-F5344CB8AC3E}">
        <p14:creationId xmlns:p14="http://schemas.microsoft.com/office/powerpoint/2010/main" val="236432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Subscriptions / Membership Fees</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a:rPr>
              <a:t>We are a non for-profit football club who look to reinvest monies paid in subscription and membership fees back into the club. Please contact your team manager for more information on signing on details and membership fees. </a:t>
            </a:r>
            <a:endParaRPr lang="en-GB" sz="1800" dirty="0">
              <a:latin typeface="FS Jack" pitchFamily="50" charset="0"/>
            </a:endParaRPr>
          </a:p>
          <a:p>
            <a:pPr algn="l"/>
            <a:endParaRPr lang="en-GB" sz="1800" dirty="0">
              <a:latin typeface="FS Jack" pitchFamily="50" charset="0"/>
            </a:endParaRPr>
          </a:p>
          <a:p>
            <a:pPr algn="l"/>
            <a:r>
              <a:rPr lang="en-GB" sz="1800" dirty="0">
                <a:latin typeface="FS Jack"/>
              </a:rPr>
              <a:t>Across the season we have several expenses which signing on fees and weekly match subs help pay. To give you an idea as to where money is spent, please see below details of key expenditure. </a:t>
            </a:r>
            <a:endParaRPr lang="en-GB" sz="1800" dirty="0">
              <a:latin typeface="FS Jack" pitchFamily="50" charset="0"/>
            </a:endParaRPr>
          </a:p>
          <a:p>
            <a:pPr algn="l"/>
            <a:r>
              <a:rPr lang="en-GB" sz="1800" i="1" dirty="0">
                <a:solidFill>
                  <a:srgbClr val="FF0000"/>
                </a:solidFill>
                <a:latin typeface="FS Jack" pitchFamily="50" charset="0"/>
              </a:rPr>
              <a:t>Ground Maintenance - £5000</a:t>
            </a:r>
          </a:p>
          <a:p>
            <a:pPr algn="l"/>
            <a:r>
              <a:rPr lang="en-GB" sz="1800" i="1" dirty="0">
                <a:solidFill>
                  <a:srgbClr val="FF0000"/>
                </a:solidFill>
                <a:latin typeface="FS Jack" pitchFamily="50" charset="0"/>
              </a:rPr>
              <a:t>Kit &amp; Equipment - £4000</a:t>
            </a:r>
          </a:p>
          <a:p>
            <a:pPr algn="l"/>
            <a:r>
              <a:rPr lang="en-GB" sz="1800" i="1" dirty="0">
                <a:solidFill>
                  <a:srgbClr val="FF0000"/>
                </a:solidFill>
                <a:latin typeface="FS Jack" pitchFamily="50" charset="0"/>
              </a:rPr>
              <a:t>Presentation day- £1000</a:t>
            </a:r>
            <a:br>
              <a:rPr lang="en-GB" sz="1800" i="1" dirty="0">
                <a:solidFill>
                  <a:srgbClr val="FF0000"/>
                </a:solidFill>
                <a:latin typeface="FS Jack" pitchFamily="50" charset="0"/>
              </a:rPr>
            </a:br>
            <a:r>
              <a:rPr lang="en-GB" sz="1800" i="1" dirty="0">
                <a:solidFill>
                  <a:srgbClr val="FF0000"/>
                </a:solidFill>
                <a:latin typeface="FS Jack" pitchFamily="50" charset="0"/>
              </a:rPr>
              <a:t>Training and Development - £500</a:t>
            </a:r>
          </a:p>
          <a:p>
            <a:pPr algn="l"/>
            <a:endParaRPr lang="en-GB" sz="1800" dirty="0">
              <a:latin typeface="FS Jack" pitchFamily="50" charset="0"/>
            </a:endParaRPr>
          </a:p>
          <a:p>
            <a:pPr algn="l"/>
            <a:r>
              <a:rPr lang="en-GB" sz="1800" dirty="0">
                <a:latin typeface="FS Jack" pitchFamily="50" charset="0"/>
              </a:rPr>
              <a:t>Once you have completed the signing on process you will be given a full match playing kit,</a:t>
            </a:r>
            <a:br>
              <a:rPr lang="en-GB" sz="1800" dirty="0">
                <a:latin typeface="FS Jack" pitchFamily="50" charset="0"/>
              </a:rPr>
            </a:br>
            <a:r>
              <a:rPr lang="en-GB" sz="1800" dirty="0">
                <a:latin typeface="FS Jack" pitchFamily="50" charset="0"/>
              </a:rPr>
              <a:t>training t-shirt and tracksuit top and bottoms. If an of the items above are either </a:t>
            </a:r>
            <a:br>
              <a:rPr lang="en-GB" sz="1800" dirty="0">
                <a:latin typeface="FS Jack" pitchFamily="50" charset="0"/>
              </a:rPr>
            </a:br>
            <a:r>
              <a:rPr lang="en-GB" sz="1800" dirty="0">
                <a:latin typeface="FS Jack" pitchFamily="50" charset="0"/>
              </a:rPr>
              <a:t>damaged or lost throughout the season it will be your responsibility to replace </a:t>
            </a:r>
            <a:br>
              <a:rPr lang="en-GB" sz="1800" dirty="0">
                <a:latin typeface="FS Jack" pitchFamily="50" charset="0"/>
              </a:rPr>
            </a:br>
            <a:r>
              <a:rPr lang="en-GB" sz="1800" dirty="0">
                <a:latin typeface="FS Jack" pitchFamily="50" charset="0"/>
              </a:rPr>
              <a:t>this item of kit. If you are to leave the club, you will receive your kit deposit </a:t>
            </a:r>
            <a:br>
              <a:rPr lang="en-GB" sz="1800" dirty="0">
                <a:latin typeface="FS Jack" pitchFamily="50" charset="0"/>
              </a:rPr>
            </a:br>
            <a:r>
              <a:rPr lang="en-GB" sz="1800" dirty="0">
                <a:latin typeface="FS Jack" pitchFamily="50" charset="0"/>
              </a:rPr>
              <a:t>once all has been returned. </a:t>
            </a:r>
          </a:p>
          <a:p>
            <a:pPr algn="l"/>
            <a:endParaRPr lang="en-GB" sz="2000" dirty="0">
              <a:latin typeface="FS Jack" pitchFamily="50" charset="0"/>
            </a:endParaRPr>
          </a:p>
        </p:txBody>
      </p:sp>
      <p:sp>
        <p:nvSpPr>
          <p:cNvPr id="9" name="Rectangle 8">
            <a:extLst>
              <a:ext uri="{FF2B5EF4-FFF2-40B4-BE49-F238E27FC236}">
                <a16:creationId xmlns:a16="http://schemas.microsoft.com/office/drawing/2014/main" id="{03A4BD38-28F7-4D77-BC70-72706DBDBDB7}"/>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251-2517877_tweet-twitter-icon-icon-chirrup-icon-icon-twitter-png ...">
            <a:extLst>
              <a:ext uri="{FF2B5EF4-FFF2-40B4-BE49-F238E27FC236}">
                <a16:creationId xmlns:a16="http://schemas.microsoft.com/office/drawing/2014/main" id="{3CDEC422-DB29-4A9E-9958-2E6956F696A0}"/>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7CEBB2-F3B4-4C76-BB0A-6F4111796747}"/>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2" name="TextBox 11">
            <a:extLst>
              <a:ext uri="{FF2B5EF4-FFF2-40B4-BE49-F238E27FC236}">
                <a16:creationId xmlns:a16="http://schemas.microsoft.com/office/drawing/2014/main" id="{54267E81-DAF5-4DB1-A437-C2083AC364A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8BA711F0-2B02-4B9C-9CED-E6AC9BA1C8F0}"/>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4" name="TextBox 13">
            <a:extLst>
              <a:ext uri="{FF2B5EF4-FFF2-40B4-BE49-F238E27FC236}">
                <a16:creationId xmlns:a16="http://schemas.microsoft.com/office/drawing/2014/main" id="{AAFD5C08-76B2-49BD-A35D-BA2A64BC53BC}"/>
              </a:ext>
            </a:extLst>
          </p:cNvPr>
          <p:cNvSpPr txBox="1"/>
          <p:nvPr/>
        </p:nvSpPr>
        <p:spPr>
          <a:xfrm>
            <a:off x="5534376" y="6105724"/>
            <a:ext cx="2322576" cy="369332"/>
          </a:xfrm>
          <a:prstGeom prst="rect">
            <a:avLst/>
          </a:prstGeom>
          <a:noFill/>
        </p:spPr>
        <p:txBody>
          <a:bodyPr wrap="square" rtlCol="0">
            <a:spAutoFit/>
          </a:bodyPr>
          <a:lstStyle/>
          <a:p>
            <a:r>
              <a:rPr lang="en-GB" dirty="0">
                <a:solidFill>
                  <a:schemeClr val="bg1"/>
                </a:solidFill>
              </a:rPr>
              <a:t>www.ABCUnited.com</a:t>
            </a:r>
          </a:p>
        </p:txBody>
      </p:sp>
      <p:sp>
        <p:nvSpPr>
          <p:cNvPr id="15" name="Rectangle 14">
            <a:extLst>
              <a:ext uri="{FF2B5EF4-FFF2-40B4-BE49-F238E27FC236}">
                <a16:creationId xmlns:a16="http://schemas.microsoft.com/office/drawing/2014/main" id="{5948267A-8907-4956-B1B0-EBA1B41507CC}"/>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426944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dirty="0">
                <a:solidFill>
                  <a:srgbClr val="003399"/>
                </a:solidFill>
                <a:latin typeface="FS Jack" pitchFamily="50" charset="0"/>
              </a:rPr>
              <a:t>Fundraising &amp; Sponsorship</a:t>
            </a:r>
            <a:r>
              <a:rPr lang="en-GB" sz="2000" dirty="0">
                <a:solidFill>
                  <a:srgbClr val="003399"/>
                </a:solidFill>
                <a:latin typeface="FS Jack" pitchFamily="50" charset="0"/>
              </a:rPr>
              <a:t>:</a:t>
            </a:r>
            <a:endParaRPr lang="en-GB" sz="2000" dirty="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a:rPr>
              <a:t>As a grassroots club fundraising is essential in ensuring the club is sustainable and has the funds to develop. Across the season we run a number of fundraising events which we would ask as much support as possible in either volunteering to organise or attending. Please see below fundraising events already planned in. </a:t>
            </a:r>
          </a:p>
          <a:p>
            <a:pPr marL="285750" indent="-285750" algn="l">
              <a:buFont typeface="Arial" panose="020B0604020202020204" pitchFamily="34" charset="0"/>
              <a:buChar char="•"/>
            </a:pPr>
            <a:r>
              <a:rPr lang="en-GB" sz="1800" dirty="0">
                <a:solidFill>
                  <a:srgbClr val="FF0000"/>
                </a:solidFill>
                <a:latin typeface="FS Jack"/>
              </a:rPr>
              <a:t>Race Night – Friday 18</a:t>
            </a:r>
            <a:r>
              <a:rPr lang="en-GB" sz="1800" baseline="30000" dirty="0">
                <a:solidFill>
                  <a:srgbClr val="FF0000"/>
                </a:solidFill>
                <a:latin typeface="FS Jack"/>
              </a:rPr>
              <a:t>th</a:t>
            </a:r>
            <a:r>
              <a:rPr lang="en-GB" sz="1800" dirty="0">
                <a:solidFill>
                  <a:srgbClr val="FF0000"/>
                </a:solidFill>
                <a:latin typeface="FS Jack"/>
              </a:rPr>
              <a:t> September 2020</a:t>
            </a:r>
          </a:p>
          <a:p>
            <a:pPr marL="285750" indent="-285750" algn="l">
              <a:buFont typeface="Arial" panose="020B0604020202020204" pitchFamily="34" charset="0"/>
              <a:buChar char="•"/>
            </a:pPr>
            <a:r>
              <a:rPr lang="en-GB" sz="1800" dirty="0">
                <a:solidFill>
                  <a:srgbClr val="FF0000"/>
                </a:solidFill>
                <a:latin typeface="FS Jack"/>
              </a:rPr>
              <a:t>Quiz Night – Friday 20</a:t>
            </a:r>
            <a:r>
              <a:rPr lang="en-GB" sz="1800" baseline="30000" dirty="0">
                <a:solidFill>
                  <a:srgbClr val="FF0000"/>
                </a:solidFill>
                <a:latin typeface="FS Jack"/>
              </a:rPr>
              <a:t>th</a:t>
            </a:r>
            <a:r>
              <a:rPr lang="en-GB" sz="1800" dirty="0">
                <a:solidFill>
                  <a:srgbClr val="FF0000"/>
                </a:solidFill>
                <a:latin typeface="FS Jack"/>
              </a:rPr>
              <a:t> November 2020 </a:t>
            </a:r>
          </a:p>
          <a:p>
            <a:pPr marL="285750" indent="-285750" algn="l">
              <a:buFont typeface="Arial" panose="020B0604020202020204" pitchFamily="34" charset="0"/>
              <a:buChar char="•"/>
            </a:pPr>
            <a:r>
              <a:rPr lang="en-GB" sz="1800" dirty="0">
                <a:solidFill>
                  <a:srgbClr val="FF0000"/>
                </a:solidFill>
                <a:latin typeface="FS Jack"/>
              </a:rPr>
              <a:t>Summer Tournament – Sunday 4</a:t>
            </a:r>
            <a:r>
              <a:rPr lang="en-GB" sz="1800" baseline="30000" dirty="0">
                <a:solidFill>
                  <a:srgbClr val="FF0000"/>
                </a:solidFill>
                <a:latin typeface="FS Jack"/>
              </a:rPr>
              <a:t>th</a:t>
            </a:r>
            <a:r>
              <a:rPr lang="en-GB" sz="1800" dirty="0">
                <a:solidFill>
                  <a:srgbClr val="FF0000"/>
                </a:solidFill>
                <a:latin typeface="FS Jack"/>
              </a:rPr>
              <a:t> July 2021 </a:t>
            </a:r>
          </a:p>
          <a:p>
            <a:pPr algn="l"/>
            <a:endParaRPr lang="en-GB" sz="1800" dirty="0">
              <a:latin typeface="FS Jack"/>
            </a:endParaRPr>
          </a:p>
          <a:p>
            <a:pPr algn="l"/>
            <a:r>
              <a:rPr lang="en-GB" sz="1800" dirty="0">
                <a:latin typeface="FS Jack"/>
              </a:rPr>
              <a:t>If you have any ideas as to how the club could fundraise, contact your team manager.</a:t>
            </a:r>
          </a:p>
          <a:p>
            <a:pPr algn="l"/>
            <a:endParaRPr lang="en-GB" sz="1800" dirty="0">
              <a:latin typeface="FS Jack"/>
            </a:endParaRPr>
          </a:p>
          <a:p>
            <a:pPr algn="l"/>
            <a:r>
              <a:rPr lang="en-GB" sz="1800" dirty="0">
                <a:latin typeface="FS Jack"/>
              </a:rPr>
              <a:t>We have a Easy Fundraising page which can be found via this link </a:t>
            </a:r>
            <a:r>
              <a:rPr lang="en-GB" sz="1800" dirty="0">
                <a:latin typeface="FS Jack"/>
                <a:hlinkClick r:id="rId2"/>
              </a:rPr>
              <a:t>https://www.easyfundraising.org.uk/</a:t>
            </a:r>
            <a:r>
              <a:rPr lang="en-GB" sz="1800" dirty="0">
                <a:latin typeface="FS Jack"/>
              </a:rPr>
              <a:t> When you shop online go through the clubs link and the retailer will then make a small donation to say “thank you”.</a:t>
            </a:r>
          </a:p>
          <a:p>
            <a:pPr algn="l"/>
            <a:endParaRPr lang="en-GB" sz="1800" dirty="0">
              <a:latin typeface="FS Jack" panose="02000503000000020004" pitchFamily="50" charset="0"/>
            </a:endParaRPr>
          </a:p>
          <a:p>
            <a:pPr algn="l"/>
            <a:r>
              <a:rPr lang="en-GB" sz="1800" dirty="0">
                <a:latin typeface="FS Jack"/>
              </a:rPr>
              <a:t>At the club we also have several sponsors who support with Match Kits, </a:t>
            </a:r>
            <a:br>
              <a:rPr lang="en-GB" sz="1800" dirty="0">
                <a:latin typeface="FS Jack" panose="02000503000000020004" pitchFamily="50" charset="0"/>
              </a:rPr>
            </a:br>
            <a:r>
              <a:rPr lang="en-GB" sz="1800" dirty="0">
                <a:latin typeface="FS Jack"/>
              </a:rPr>
              <a:t>Training Kits, Equipment ect. We thank them for all they have done to help </a:t>
            </a:r>
            <a:br>
              <a:rPr lang="en-GB" sz="1800" dirty="0">
                <a:latin typeface="FS Jack" panose="02000503000000020004" pitchFamily="50" charset="0"/>
              </a:rPr>
            </a:br>
            <a:r>
              <a:rPr lang="en-GB" sz="1800" dirty="0">
                <a:latin typeface="FS Jack"/>
              </a:rPr>
              <a:t>our community club! </a:t>
            </a:r>
            <a:endParaRPr lang="en-GB" sz="1800" dirty="0">
              <a:latin typeface="FS Jack" panose="02000503000000020004" pitchFamily="50" charset="0"/>
            </a:endParaRPr>
          </a:p>
          <a:p>
            <a:pPr algn="l"/>
            <a:r>
              <a:rPr lang="en-GB" sz="1800" dirty="0">
                <a:solidFill>
                  <a:srgbClr val="FF0000"/>
                </a:solidFill>
                <a:latin typeface="FS Jack" pitchFamily="50" charset="0"/>
              </a:rPr>
              <a:t>Insert Company logos below</a:t>
            </a:r>
          </a:p>
        </p:txBody>
      </p:sp>
      <p:sp>
        <p:nvSpPr>
          <p:cNvPr id="9" name="Rectangle 8">
            <a:extLst>
              <a:ext uri="{FF2B5EF4-FFF2-40B4-BE49-F238E27FC236}">
                <a16:creationId xmlns:a16="http://schemas.microsoft.com/office/drawing/2014/main" id="{03A4BD38-28F7-4D77-BC70-72706DBDBDB7}"/>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251-2517877_tweet-twitter-icon-icon-chirrup-icon-icon-twitter-png ...">
            <a:extLst>
              <a:ext uri="{FF2B5EF4-FFF2-40B4-BE49-F238E27FC236}">
                <a16:creationId xmlns:a16="http://schemas.microsoft.com/office/drawing/2014/main" id="{3CDEC422-DB29-4A9E-9958-2E6956F696A0}"/>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7CEBB2-F3B4-4C76-BB0A-6F4111796747}"/>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2" name="TextBox 11">
            <a:extLst>
              <a:ext uri="{FF2B5EF4-FFF2-40B4-BE49-F238E27FC236}">
                <a16:creationId xmlns:a16="http://schemas.microsoft.com/office/drawing/2014/main" id="{54267E81-DAF5-4DB1-A437-C2083AC364AB}"/>
              </a:ext>
            </a:extLst>
          </p:cNvPr>
          <p:cNvSpPr txBox="1"/>
          <p:nvPr/>
        </p:nvSpPr>
        <p:spPr>
          <a:xfrm>
            <a:off x="1004762" y="6124654"/>
            <a:ext cx="2208788" cy="369332"/>
          </a:xfrm>
          <a:prstGeom prst="rect">
            <a:avLst/>
          </a:prstGeom>
          <a:noFill/>
        </p:spPr>
        <p:txBody>
          <a:bodyPr wrap="square" rtlCol="0">
            <a:spAutoFit/>
          </a:bodyPr>
          <a:lstStyle/>
          <a:p>
            <a:r>
              <a:rPr lang="en-GB" dirty="0">
                <a:solidFill>
                  <a:schemeClr val="bg1"/>
                </a:solidFill>
              </a:rPr>
              <a:t>@ABCUnited</a:t>
            </a:r>
          </a:p>
        </p:txBody>
      </p:sp>
      <p:sp>
        <p:nvSpPr>
          <p:cNvPr id="13" name="TextBox 12">
            <a:extLst>
              <a:ext uri="{FF2B5EF4-FFF2-40B4-BE49-F238E27FC236}">
                <a16:creationId xmlns:a16="http://schemas.microsoft.com/office/drawing/2014/main" id="{8BA711F0-2B02-4B9C-9CED-E6AC9BA1C8F0}"/>
              </a:ext>
            </a:extLst>
          </p:cNvPr>
          <p:cNvSpPr txBox="1"/>
          <p:nvPr/>
        </p:nvSpPr>
        <p:spPr>
          <a:xfrm>
            <a:off x="3573112" y="6124654"/>
            <a:ext cx="1431025" cy="369332"/>
          </a:xfrm>
          <a:prstGeom prst="rect">
            <a:avLst/>
          </a:prstGeom>
          <a:noFill/>
        </p:spPr>
        <p:txBody>
          <a:bodyPr wrap="square" rtlCol="0">
            <a:spAutoFit/>
          </a:bodyPr>
          <a:lstStyle/>
          <a:p>
            <a:r>
              <a:rPr lang="en-GB" dirty="0">
                <a:solidFill>
                  <a:schemeClr val="bg1"/>
                </a:solidFill>
              </a:rPr>
              <a:t>@ABCUnited</a:t>
            </a:r>
          </a:p>
        </p:txBody>
      </p:sp>
      <p:sp>
        <p:nvSpPr>
          <p:cNvPr id="14" name="TextBox 13">
            <a:extLst>
              <a:ext uri="{FF2B5EF4-FFF2-40B4-BE49-F238E27FC236}">
                <a16:creationId xmlns:a16="http://schemas.microsoft.com/office/drawing/2014/main" id="{AAFD5C08-76B2-49BD-A35D-BA2A64BC53BC}"/>
              </a:ext>
            </a:extLst>
          </p:cNvPr>
          <p:cNvSpPr txBox="1"/>
          <p:nvPr/>
        </p:nvSpPr>
        <p:spPr>
          <a:xfrm>
            <a:off x="5534376" y="6105724"/>
            <a:ext cx="2322576" cy="369332"/>
          </a:xfrm>
          <a:prstGeom prst="rect">
            <a:avLst/>
          </a:prstGeom>
          <a:noFill/>
        </p:spPr>
        <p:txBody>
          <a:bodyPr wrap="square" rtlCol="0">
            <a:spAutoFit/>
          </a:bodyPr>
          <a:lstStyle/>
          <a:p>
            <a:r>
              <a:rPr lang="en-GB" dirty="0">
                <a:solidFill>
                  <a:schemeClr val="bg1"/>
                </a:solidFill>
              </a:rPr>
              <a:t>www.ABCUnited.com</a:t>
            </a:r>
          </a:p>
        </p:txBody>
      </p:sp>
      <p:sp>
        <p:nvSpPr>
          <p:cNvPr id="15" name="Rectangle 14">
            <a:extLst>
              <a:ext uri="{FF2B5EF4-FFF2-40B4-BE49-F238E27FC236}">
                <a16:creationId xmlns:a16="http://schemas.microsoft.com/office/drawing/2014/main" id="{5948267A-8907-4956-B1B0-EBA1B41507CC}"/>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INSERT CLUB LOGO </a:t>
            </a:r>
          </a:p>
        </p:txBody>
      </p:sp>
    </p:spTree>
    <p:extLst>
      <p:ext uri="{BB962C8B-B14F-4D97-AF65-F5344CB8AC3E}">
        <p14:creationId xmlns:p14="http://schemas.microsoft.com/office/powerpoint/2010/main" val="105029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Volunteer Support</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a:rPr>
              <a:t>As a club we operate with a voluntary workforce. Throughout the season we always need additional volunteers to support with the sustainability of our club. If you would like to find out more about volunteering opportunities, please contact the club secretary. </a:t>
            </a:r>
            <a:endParaRPr lang="en-GB" sz="1800" dirty="0">
              <a:latin typeface="FS Jack" pitchFamily="50" charset="0"/>
            </a:endParaRPr>
          </a:p>
          <a:p>
            <a:pPr algn="l"/>
            <a:endParaRPr lang="en-GB" sz="1800" dirty="0">
              <a:latin typeface="FS Jack" pitchFamily="50" charset="0"/>
            </a:endParaRPr>
          </a:p>
          <a:p>
            <a:pPr algn="l"/>
            <a:r>
              <a:rPr lang="en-GB" sz="1800" dirty="0">
                <a:latin typeface="FS Jack" pitchFamily="50" charset="0"/>
              </a:rPr>
              <a:t>More information of what these roles consist of can be found on the ECFA website: </a:t>
            </a:r>
            <a:r>
              <a:rPr lang="en-GB" sz="1800" dirty="0">
                <a:solidFill>
                  <a:srgbClr val="FF0000"/>
                </a:solidFill>
                <a:latin typeface="FS Jack" pitchFamily="50" charset="0"/>
              </a:rPr>
              <a:t>(Link)</a:t>
            </a:r>
          </a:p>
          <a:p>
            <a:pPr algn="l"/>
            <a:endParaRPr lang="en-GB" sz="1800" dirty="0">
              <a:latin typeface="FS Jack" pitchFamily="50" charset="0"/>
            </a:endParaRPr>
          </a:p>
          <a:p>
            <a:pPr algn="l"/>
            <a:r>
              <a:rPr lang="en-GB" sz="1800" dirty="0">
                <a:latin typeface="FS Jack"/>
              </a:rPr>
              <a:t>We also want to provide volunteering opportunities for the players. If your son </a:t>
            </a:r>
            <a:br>
              <a:rPr lang="en-GB" sz="1800" dirty="0">
                <a:latin typeface="FS Jack" pitchFamily="50" charset="0"/>
              </a:rPr>
            </a:br>
            <a:r>
              <a:rPr lang="en-GB" sz="1800" dirty="0">
                <a:latin typeface="FS Jack"/>
              </a:rPr>
              <a:t>or daughter would be interested in Coaching or Refereeing, we can support</a:t>
            </a:r>
            <a:br>
              <a:rPr lang="en-GB" sz="1800" dirty="0">
                <a:latin typeface="FS Jack" pitchFamily="50" charset="0"/>
              </a:rPr>
            </a:br>
            <a:r>
              <a:rPr lang="en-GB" sz="1800" dirty="0">
                <a:latin typeface="FS Jack"/>
              </a:rPr>
              <a:t>them </a:t>
            </a:r>
            <a:r>
              <a:rPr lang="en-GB" sz="1800" dirty="0">
                <a:solidFill>
                  <a:srgbClr val="FF0000"/>
                </a:solidFill>
                <a:latin typeface="FS Jack"/>
              </a:rPr>
              <a:t>with booking courses and opportunities within the club. </a:t>
            </a:r>
            <a:br>
              <a:rPr lang="en-GB" sz="1800" dirty="0">
                <a:latin typeface="FS Jack" pitchFamily="50" charset="0"/>
              </a:rPr>
            </a:br>
            <a:endParaRPr lang="en-GB" sz="1800" dirty="0">
              <a:solidFill>
                <a:srgbClr val="FF0000"/>
              </a:solidFill>
              <a:latin typeface="FS Jack" pitchFamily="50" charset="0"/>
            </a:endParaRPr>
          </a:p>
          <a:p>
            <a:pPr algn="l"/>
            <a:r>
              <a:rPr lang="en-GB" sz="1800" dirty="0">
                <a:latin typeface="FS Jack"/>
              </a:rPr>
              <a:t>We also seek the views of players with our newly established Player </a:t>
            </a:r>
            <a:br>
              <a:rPr lang="en-GB" sz="1800" dirty="0">
                <a:latin typeface="FS Jack" pitchFamily="50" charset="0"/>
              </a:rPr>
            </a:br>
            <a:r>
              <a:rPr lang="en-GB" sz="1800" dirty="0">
                <a:latin typeface="FS Jack"/>
              </a:rPr>
              <a:t>Council.</a:t>
            </a:r>
            <a:r>
              <a:rPr lang="en-GB" sz="1800" dirty="0">
                <a:solidFill>
                  <a:srgbClr val="FF0000"/>
                </a:solidFill>
                <a:latin typeface="FS Jack"/>
              </a:rPr>
              <a:t> If you haven’t set one up, please contact </a:t>
            </a:r>
            <a:r>
              <a:rPr lang="en-GB" sz="1800" dirty="0">
                <a:solidFill>
                  <a:srgbClr val="FF0000"/>
                </a:solidFill>
                <a:latin typeface="FS Jack"/>
                <a:hlinkClick r:id="rId2">
                  <a:extLst>
                    <a:ext uri="{A12FA001-AC4F-418D-AE19-62706E023703}">
                      <ahyp:hlinkClr xmlns:ahyp="http://schemas.microsoft.com/office/drawing/2018/hyperlinkcolor" val="tx"/>
                    </a:ext>
                  </a:extLst>
                </a:hlinkClick>
              </a:rPr>
              <a:t>rhys.elmer@essexfa.com</a:t>
            </a:r>
            <a:r>
              <a:rPr lang="en-GB" sz="1800" dirty="0">
                <a:solidFill>
                  <a:srgbClr val="FF0000"/>
                </a:solidFill>
                <a:latin typeface="FS Jack"/>
              </a:rPr>
              <a:t> to discuss further.</a:t>
            </a:r>
          </a:p>
          <a:p>
            <a:pPr marL="342900" indent="-342900" algn="l">
              <a:buFont typeface="Arial" panose="020B0604020202020204" pitchFamily="34" charset="0"/>
              <a:buChar char="•"/>
            </a:pPr>
            <a:endParaRPr lang="en-GB" sz="2000" dirty="0">
              <a:latin typeface="FS Jack" pitchFamily="50" charset="0"/>
            </a:endParaRPr>
          </a:p>
          <a:p>
            <a:pPr marL="342900" indent="-342900" algn="l">
              <a:buFont typeface="Arial" panose="020B0604020202020204" pitchFamily="34" charset="0"/>
              <a:buChar char="•"/>
            </a:pPr>
            <a:endParaRPr lang="en-GB" sz="2000" dirty="0">
              <a:latin typeface="FS Jack" pitchFamily="50" charset="0"/>
            </a:endParaRPr>
          </a:p>
        </p:txBody>
      </p:sp>
      <p:sp>
        <p:nvSpPr>
          <p:cNvPr id="7" name="Rectangle 6">
            <a:extLst>
              <a:ext uri="{FF2B5EF4-FFF2-40B4-BE49-F238E27FC236}">
                <a16:creationId xmlns:a16="http://schemas.microsoft.com/office/drawing/2014/main" id="{E8897112-3799-40FB-A00E-27561139F5EE}"/>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251-2517877_tweet-twitter-icon-icon-chirrup-icon-icon-twitter-png ...">
            <a:extLst>
              <a:ext uri="{FF2B5EF4-FFF2-40B4-BE49-F238E27FC236}">
                <a16:creationId xmlns:a16="http://schemas.microsoft.com/office/drawing/2014/main" id="{77E4F242-B86E-49EC-A86B-6538B0B366E0}"/>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07A6AFB-ABF4-4E16-9760-510EFE642FBD}"/>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1" name="TextBox 10">
            <a:extLst>
              <a:ext uri="{FF2B5EF4-FFF2-40B4-BE49-F238E27FC236}">
                <a16:creationId xmlns:a16="http://schemas.microsoft.com/office/drawing/2014/main" id="{017FA334-586B-4C71-9E9F-DB9F89C7642A}"/>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2" name="TextBox 11">
            <a:extLst>
              <a:ext uri="{FF2B5EF4-FFF2-40B4-BE49-F238E27FC236}">
                <a16:creationId xmlns:a16="http://schemas.microsoft.com/office/drawing/2014/main" id="{905A85C9-3382-403A-99EB-AAC1503E7D3F}"/>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9F24D977-B8FD-4801-BE4D-AA17F8D88F5E}"/>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4" name="Rectangle 13">
            <a:extLst>
              <a:ext uri="{FF2B5EF4-FFF2-40B4-BE49-F238E27FC236}">
                <a16:creationId xmlns:a16="http://schemas.microsoft.com/office/drawing/2014/main" id="{C11490FB-48CE-4B44-A663-B23390F89B13}"/>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203170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Leagues and Cups</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pitchFamily="50" charset="0"/>
              </a:rPr>
              <a:t>We affiliate each team to a local league where they facilitate a structure for grassroots football to operate.</a:t>
            </a:r>
          </a:p>
          <a:p>
            <a:pPr algn="l"/>
            <a:endParaRPr lang="en-GB" sz="1800" dirty="0">
              <a:latin typeface="FS Jack" pitchFamily="50" charset="0"/>
            </a:endParaRPr>
          </a:p>
          <a:p>
            <a:pPr algn="l"/>
            <a:r>
              <a:rPr lang="en-GB" sz="1800" dirty="0">
                <a:latin typeface="FS Jack" pitchFamily="50" charset="0"/>
              </a:rPr>
              <a:t>We affiliate our teams to the following leagues, </a:t>
            </a:r>
          </a:p>
          <a:p>
            <a:pPr algn="l"/>
            <a:endParaRPr lang="en-GB" sz="1800" dirty="0">
              <a:latin typeface="FS Jack" pitchFamily="50" charset="0"/>
            </a:endParaRPr>
          </a:p>
          <a:p>
            <a:pPr marL="342900" indent="-342900" algn="l">
              <a:buFont typeface="Arial" panose="020B0604020202020204" pitchFamily="34" charset="0"/>
              <a:buChar char="•"/>
            </a:pPr>
            <a:r>
              <a:rPr lang="en-GB" sz="1800" dirty="0">
                <a:solidFill>
                  <a:srgbClr val="FF0000"/>
                </a:solidFill>
                <a:latin typeface="FS Jack" pitchFamily="50" charset="0"/>
              </a:rPr>
              <a:t>Brentwood Community Football Alliance, </a:t>
            </a:r>
            <a:r>
              <a:rPr lang="en-GB" sz="1800" dirty="0">
                <a:solidFill>
                  <a:srgbClr val="FF0000"/>
                </a:solidFill>
                <a:latin typeface="FS Jack" panose="02000503000000020004" pitchFamily="50" charset="0"/>
                <a:hlinkClick r:id="rId2">
                  <a:extLst>
                    <a:ext uri="{A12FA001-AC4F-418D-AE19-62706E023703}">
                      <ahyp:hlinkClr xmlns:ahyp="http://schemas.microsoft.com/office/drawing/2018/hyperlinkcolor" val="tx"/>
                    </a:ext>
                  </a:extLst>
                </a:hlinkClick>
              </a:rPr>
              <a:t>https://bcfayl.co.uk/</a:t>
            </a:r>
            <a:endParaRPr lang="en-GB" sz="1800" dirty="0">
              <a:solidFill>
                <a:srgbClr val="FF0000"/>
              </a:solidFill>
              <a:latin typeface="FS Jack" panose="02000503000000020004" pitchFamily="50" charset="0"/>
            </a:endParaRPr>
          </a:p>
          <a:p>
            <a:pPr marL="342900" indent="-342900" algn="l">
              <a:buFont typeface="Arial" panose="020B0604020202020204" pitchFamily="34" charset="0"/>
              <a:buChar char="•"/>
            </a:pPr>
            <a:r>
              <a:rPr lang="en-GB" sz="1800" dirty="0">
                <a:solidFill>
                  <a:srgbClr val="FF0000"/>
                </a:solidFill>
                <a:latin typeface="FS Jack" panose="02000503000000020004" pitchFamily="50" charset="0"/>
              </a:rPr>
              <a:t>Blackwater and Dengie Youth Football League, </a:t>
            </a:r>
            <a:r>
              <a:rPr lang="en-GB" sz="1800" dirty="0">
                <a:solidFill>
                  <a:srgbClr val="FF0000"/>
                </a:solidFill>
                <a:latin typeface="FS Jack" panose="02000503000000020004" pitchFamily="50" charset="0"/>
                <a:hlinkClick r:id="rId3">
                  <a:extLst>
                    <a:ext uri="{A12FA001-AC4F-418D-AE19-62706E023703}">
                      <ahyp:hlinkClr xmlns:ahyp="http://schemas.microsoft.com/office/drawing/2018/hyperlinkcolor" val="tx"/>
                    </a:ext>
                  </a:extLst>
                </a:hlinkClick>
              </a:rPr>
              <a:t>https://www.juniorfootball.org/</a:t>
            </a:r>
            <a:endParaRPr lang="en-GB" sz="1800" dirty="0">
              <a:solidFill>
                <a:srgbClr val="FF0000"/>
              </a:solidFill>
              <a:latin typeface="FS Jack" panose="02000503000000020004" pitchFamily="50" charset="0"/>
            </a:endParaRPr>
          </a:p>
          <a:p>
            <a:pPr marL="342900" indent="-342900" algn="l">
              <a:buFont typeface="Arial" panose="020B0604020202020204" pitchFamily="34" charset="0"/>
              <a:buChar char="•"/>
            </a:pPr>
            <a:r>
              <a:rPr lang="en-GB" sz="1800" dirty="0">
                <a:solidFill>
                  <a:srgbClr val="FF0000"/>
                </a:solidFill>
                <a:latin typeface="FS Jack" panose="02000503000000020004" pitchFamily="50" charset="0"/>
              </a:rPr>
              <a:t>Chelmsford Youth League, </a:t>
            </a:r>
            <a:r>
              <a:rPr lang="en-GB" sz="1800" dirty="0">
                <a:solidFill>
                  <a:srgbClr val="FF0000"/>
                </a:solidFill>
                <a:latin typeface="FS Jack" panose="02000503000000020004" pitchFamily="50" charset="0"/>
                <a:hlinkClick r:id="rId4">
                  <a:extLst>
                    <a:ext uri="{A12FA001-AC4F-418D-AE19-62706E023703}">
                      <ahyp:hlinkClr xmlns:ahyp="http://schemas.microsoft.com/office/drawing/2018/hyperlinkcolor" val="tx"/>
                    </a:ext>
                  </a:extLst>
                </a:hlinkClick>
              </a:rPr>
              <a:t>http://www.cyfl.org.uk/</a:t>
            </a:r>
            <a:endParaRPr lang="en-GB" sz="1800" dirty="0">
              <a:solidFill>
                <a:srgbClr val="FF0000"/>
              </a:solidFill>
              <a:latin typeface="FS Jack" panose="02000503000000020004" pitchFamily="50" charset="0"/>
            </a:endParaRPr>
          </a:p>
          <a:p>
            <a:pPr marL="342900" indent="-342900" algn="l">
              <a:buFont typeface="Arial" panose="020B0604020202020204" pitchFamily="34" charset="0"/>
              <a:buChar char="•"/>
            </a:pPr>
            <a:endParaRPr lang="en-GB" sz="1800" dirty="0">
              <a:latin typeface="FS Jack" panose="02000503000000020004" pitchFamily="50" charset="0"/>
            </a:endParaRPr>
          </a:p>
          <a:p>
            <a:pPr algn="l"/>
            <a:r>
              <a:rPr lang="en-GB" sz="1800" dirty="0">
                <a:latin typeface="FS Jack"/>
              </a:rPr>
              <a:t>Please contact your team manager to find out what league and specific division your child will be playing in. </a:t>
            </a:r>
            <a:endParaRPr lang="en-GB" sz="1800" dirty="0">
              <a:latin typeface="FS Jack" panose="02000503000000020004" pitchFamily="50" charset="0"/>
            </a:endParaRPr>
          </a:p>
          <a:p>
            <a:pPr algn="l"/>
            <a:endParaRPr lang="en-GB" sz="1800" dirty="0">
              <a:latin typeface="FS Jack" panose="02000503000000020004" pitchFamily="50" charset="0"/>
            </a:endParaRPr>
          </a:p>
          <a:p>
            <a:pPr algn="l"/>
            <a:r>
              <a:rPr lang="en-GB" sz="1800" dirty="0">
                <a:latin typeface="FS Jack" panose="02000503000000020004" pitchFamily="50" charset="0"/>
              </a:rPr>
              <a:t>We also enter the following age groups into the relevant Essex County </a:t>
            </a:r>
          </a:p>
          <a:p>
            <a:pPr algn="l"/>
            <a:r>
              <a:rPr lang="en-GB" sz="1800" dirty="0">
                <a:latin typeface="FS Jack" panose="02000503000000020004" pitchFamily="50" charset="0"/>
              </a:rPr>
              <a:t>Cup competition, under </a:t>
            </a:r>
            <a:r>
              <a:rPr lang="en-GB" sz="1800" dirty="0">
                <a:solidFill>
                  <a:srgbClr val="FF0000"/>
                </a:solidFill>
                <a:latin typeface="FS Jack" panose="02000503000000020004" pitchFamily="50" charset="0"/>
              </a:rPr>
              <a:t>12’s, 13’s, 14’s and 17’s</a:t>
            </a:r>
            <a:r>
              <a:rPr lang="en-GB" sz="1800" dirty="0">
                <a:latin typeface="FS Jack" panose="02000503000000020004" pitchFamily="50" charset="0"/>
              </a:rPr>
              <a:t>. These are countywide </a:t>
            </a:r>
          </a:p>
          <a:p>
            <a:pPr algn="l"/>
            <a:r>
              <a:rPr lang="en-GB" sz="1800" dirty="0">
                <a:latin typeface="FS Jack" panose="02000503000000020004" pitchFamily="50" charset="0"/>
              </a:rPr>
              <a:t>competitions which mean travel may be further than weekly localised </a:t>
            </a:r>
            <a:br>
              <a:rPr lang="en-GB" sz="1800" dirty="0">
                <a:latin typeface="FS Jack" panose="02000503000000020004" pitchFamily="50" charset="0"/>
              </a:rPr>
            </a:br>
            <a:r>
              <a:rPr lang="en-GB" sz="1800" dirty="0">
                <a:latin typeface="FS Jack" panose="02000503000000020004" pitchFamily="50" charset="0"/>
              </a:rPr>
              <a:t>fixtures.</a:t>
            </a:r>
          </a:p>
          <a:p>
            <a:pPr algn="l"/>
            <a:endParaRPr lang="en-GB" sz="2000" dirty="0">
              <a:latin typeface="FS Jack" pitchFamily="50" charset="0"/>
            </a:endParaRPr>
          </a:p>
          <a:p>
            <a:pPr algn="l"/>
            <a:endParaRPr lang="en-GB" sz="2000" dirty="0">
              <a:latin typeface="FS Jack" pitchFamily="50" charset="0"/>
            </a:endParaRPr>
          </a:p>
          <a:p>
            <a:pPr algn="l"/>
            <a:endParaRPr lang="en-GB" sz="2000" dirty="0">
              <a:latin typeface="FS Jack" pitchFamily="50" charset="0"/>
            </a:endParaRPr>
          </a:p>
        </p:txBody>
      </p:sp>
      <p:sp>
        <p:nvSpPr>
          <p:cNvPr id="9" name="Rectangle 8">
            <a:extLst>
              <a:ext uri="{FF2B5EF4-FFF2-40B4-BE49-F238E27FC236}">
                <a16:creationId xmlns:a16="http://schemas.microsoft.com/office/drawing/2014/main" id="{EBF2D180-9215-41A4-A4B5-8D2E3ABBAA08}"/>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251-2517877_tweet-twitter-icon-icon-chirrup-icon-icon-twitter-png ...">
            <a:extLst>
              <a:ext uri="{FF2B5EF4-FFF2-40B4-BE49-F238E27FC236}">
                <a16:creationId xmlns:a16="http://schemas.microsoft.com/office/drawing/2014/main" id="{6666ADEF-9A84-4F4B-964F-066DE83C2F19}"/>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6895D95-88E9-45CB-895F-83A4B6B87D86}"/>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2" name="TextBox 11">
            <a:extLst>
              <a:ext uri="{FF2B5EF4-FFF2-40B4-BE49-F238E27FC236}">
                <a16:creationId xmlns:a16="http://schemas.microsoft.com/office/drawing/2014/main" id="{E702887F-FF14-42BC-976A-8E60EEFF5E31}"/>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771F7D61-DA3B-4612-AB68-210D78A82690}"/>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4" name="TextBox 13">
            <a:extLst>
              <a:ext uri="{FF2B5EF4-FFF2-40B4-BE49-F238E27FC236}">
                <a16:creationId xmlns:a16="http://schemas.microsoft.com/office/drawing/2014/main" id="{8F1F3613-B9A3-40A3-AD2A-9ED525AFB86D}"/>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5" name="Rectangle 14">
            <a:extLst>
              <a:ext uri="{FF2B5EF4-FFF2-40B4-BE49-F238E27FC236}">
                <a16:creationId xmlns:a16="http://schemas.microsoft.com/office/drawing/2014/main" id="{BF45E644-847D-48C5-B8DF-7F9B51AD0EFE}"/>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113876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9"/>
            <a:ext cx="8640960" cy="6336704"/>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u="sng">
                <a:solidFill>
                  <a:srgbClr val="FF0000"/>
                </a:solidFill>
                <a:latin typeface="FS Jack" pitchFamily="50" charset="0"/>
              </a:rPr>
              <a:t>INSERT CLUB NAME:</a:t>
            </a:r>
          </a:p>
          <a:p>
            <a:pPr algn="l"/>
            <a:br>
              <a:rPr lang="en-GB" sz="2000" b="1">
                <a:latin typeface="FS Jack" pitchFamily="50" charset="0"/>
              </a:rPr>
            </a:br>
            <a:br>
              <a:rPr lang="en-GB" sz="2000" b="1">
                <a:latin typeface="FS Jack" pitchFamily="50" charset="0"/>
              </a:rPr>
            </a:br>
            <a:r>
              <a:rPr lang="en-GB" sz="2000" b="1">
                <a:solidFill>
                  <a:srgbClr val="CC0000"/>
                </a:solidFill>
                <a:latin typeface="FS Jack" pitchFamily="50" charset="0"/>
              </a:rPr>
              <a:t>Website: </a:t>
            </a:r>
            <a:r>
              <a:rPr lang="en-GB" sz="2000" b="1">
                <a:solidFill>
                  <a:srgbClr val="003399"/>
                </a:solidFill>
                <a:latin typeface="FS Jack" pitchFamily="50" charset="0"/>
              </a:rPr>
              <a:t>www.</a:t>
            </a:r>
          </a:p>
          <a:p>
            <a:pPr algn="l"/>
            <a:endParaRPr lang="en-GB" sz="2000" b="1">
              <a:latin typeface="FS Jack" pitchFamily="50" charset="0"/>
            </a:endParaRPr>
          </a:p>
          <a:p>
            <a:pPr algn="l"/>
            <a:r>
              <a:rPr lang="en-GB" sz="2000" b="1">
                <a:solidFill>
                  <a:srgbClr val="CC0000"/>
                </a:solidFill>
                <a:latin typeface="FS Jack" pitchFamily="50" charset="0"/>
              </a:rPr>
              <a:t>Twitter:</a:t>
            </a:r>
            <a:r>
              <a:rPr lang="en-GB" sz="2000" b="1">
                <a:latin typeface="FS Jack" pitchFamily="50" charset="0"/>
              </a:rPr>
              <a:t> </a:t>
            </a:r>
            <a:r>
              <a:rPr lang="en-GB" sz="2000" b="1">
                <a:solidFill>
                  <a:srgbClr val="003399"/>
                </a:solidFill>
                <a:latin typeface="FS Jack" pitchFamily="50" charset="0"/>
              </a:rPr>
              <a:t>@</a:t>
            </a:r>
          </a:p>
          <a:p>
            <a:pPr algn="l"/>
            <a:endParaRPr lang="en-GB" sz="2000" b="1">
              <a:latin typeface="FS Jack" pitchFamily="50" charset="0"/>
            </a:endParaRPr>
          </a:p>
          <a:p>
            <a:pPr algn="l"/>
            <a:r>
              <a:rPr lang="en-GB" sz="2000" b="1">
                <a:solidFill>
                  <a:srgbClr val="CC0000"/>
                </a:solidFill>
                <a:latin typeface="FS Jack" pitchFamily="50" charset="0"/>
              </a:rPr>
              <a:t>Facebook:</a:t>
            </a:r>
          </a:p>
          <a:p>
            <a:pPr algn="l"/>
            <a:endParaRPr lang="en-GB" sz="2000" b="1">
              <a:latin typeface="FS Jack" pitchFamily="50" charset="0"/>
            </a:endParaRPr>
          </a:p>
          <a:p>
            <a:pPr algn="l"/>
            <a:r>
              <a:rPr lang="en-GB" sz="2000" b="1">
                <a:solidFill>
                  <a:srgbClr val="CC0000"/>
                </a:solidFill>
                <a:latin typeface="FS Jack" pitchFamily="50" charset="0"/>
              </a:rPr>
              <a:t>YouTube:</a:t>
            </a:r>
            <a:endParaRPr lang="en-GB" sz="2000" b="1">
              <a:solidFill>
                <a:srgbClr val="003399"/>
              </a:solidFill>
              <a:latin typeface="FS Jack" pitchFamily="50" charset="0"/>
            </a:endParaRPr>
          </a:p>
        </p:txBody>
      </p:sp>
      <p:pic>
        <p:nvPicPr>
          <p:cNvPr id="5" name="Picture 4">
            <a:extLst>
              <a:ext uri="{FF2B5EF4-FFF2-40B4-BE49-F238E27FC236}">
                <a16:creationId xmlns:a16="http://schemas.microsoft.com/office/drawing/2014/main" id="{879F2101-57F9-48DF-854F-834DF2B2A04C}"/>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51520" y="4093225"/>
            <a:ext cx="968072" cy="1151019"/>
          </a:xfrm>
          <a:prstGeom prst="rect">
            <a:avLst/>
          </a:prstGeom>
        </p:spPr>
      </p:pic>
      <p:sp>
        <p:nvSpPr>
          <p:cNvPr id="2" name="Rectangle 1">
            <a:extLst>
              <a:ext uri="{FF2B5EF4-FFF2-40B4-BE49-F238E27FC236}">
                <a16:creationId xmlns:a16="http://schemas.microsoft.com/office/drawing/2014/main" id="{8D786D2A-FF25-43DE-B183-5428F9811484}"/>
              </a:ext>
            </a:extLst>
          </p:cNvPr>
          <p:cNvSpPr/>
          <p:nvPr/>
        </p:nvSpPr>
        <p:spPr>
          <a:xfrm>
            <a:off x="5506720" y="1259840"/>
            <a:ext cx="2865120" cy="31968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100467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WELCOME</a:t>
            </a:r>
            <a:r>
              <a:rPr lang="en-GB" sz="2000">
                <a:solidFill>
                  <a:srgbClr val="003399"/>
                </a:solidFill>
                <a:latin typeface="FS Jack" pitchFamily="50" charset="0"/>
              </a:rPr>
              <a:t>: Introductions </a:t>
            </a: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a:latin typeface="FS Jack" pitchFamily="50" charset="0"/>
            </a:endParaRPr>
          </a:p>
        </p:txBody>
      </p:sp>
      <p:sp>
        <p:nvSpPr>
          <p:cNvPr id="17" name="Oval 16">
            <a:extLst>
              <a:ext uri="{FF2B5EF4-FFF2-40B4-BE49-F238E27FC236}">
                <a16:creationId xmlns:a16="http://schemas.microsoft.com/office/drawing/2014/main" id="{387AA9EF-91DB-4D1D-B279-27DA25E93ECB}"/>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DE76B42-7245-45B2-9A3E-600BEEF07DB3}"/>
              </a:ext>
            </a:extLst>
          </p:cNvPr>
          <p:cNvSpPr/>
          <p:nvPr/>
        </p:nvSpPr>
        <p:spPr>
          <a:xfrm>
            <a:off x="7418566" y="148285"/>
            <a:ext cx="1390154" cy="178575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
        <p:nvSpPr>
          <p:cNvPr id="13" name="Title 1">
            <a:extLst>
              <a:ext uri="{FF2B5EF4-FFF2-40B4-BE49-F238E27FC236}">
                <a16:creationId xmlns:a16="http://schemas.microsoft.com/office/drawing/2014/main" id="{71468E51-53E0-4CE6-A366-392DDFDF1377}"/>
              </a:ext>
            </a:extLst>
          </p:cNvPr>
          <p:cNvSpPr txBox="1">
            <a:spLocks/>
          </p:cNvSpPr>
          <p:nvPr/>
        </p:nvSpPr>
        <p:spPr>
          <a:xfrm>
            <a:off x="251520" y="850466"/>
            <a:ext cx="70433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a:latin typeface="FS Jack" pitchFamily="50" charset="0"/>
              </a:rPr>
              <a:t>Welcome to </a:t>
            </a:r>
            <a:r>
              <a:rPr lang="en-GB" sz="1800">
                <a:solidFill>
                  <a:srgbClr val="FF0000"/>
                </a:solidFill>
                <a:latin typeface="FS Jack" pitchFamily="50" charset="0"/>
              </a:rPr>
              <a:t>(Club Name)</a:t>
            </a:r>
            <a:r>
              <a:rPr lang="en-GB" sz="1800">
                <a:latin typeface="FS Jack" pitchFamily="50" charset="0"/>
              </a:rPr>
              <a:t>, we are a local grassroots football club who aim to provide opportunities for all within our local community.</a:t>
            </a:r>
          </a:p>
          <a:p>
            <a:pPr algn="l"/>
            <a:endParaRPr lang="en-GB" sz="1800">
              <a:latin typeface="FS Jack" pitchFamily="50" charset="0"/>
            </a:endParaRPr>
          </a:p>
          <a:p>
            <a:pPr algn="l"/>
            <a:r>
              <a:rPr lang="en-GB" sz="1800" b="1">
                <a:latin typeface="FS Jack" pitchFamily="50" charset="0"/>
              </a:rPr>
              <a:t>Meet the team behind the badge! </a:t>
            </a:r>
          </a:p>
        </p:txBody>
      </p:sp>
      <p:sp>
        <p:nvSpPr>
          <p:cNvPr id="3" name="Rectangle 2">
            <a:extLst>
              <a:ext uri="{FF2B5EF4-FFF2-40B4-BE49-F238E27FC236}">
                <a16:creationId xmlns:a16="http://schemas.microsoft.com/office/drawing/2014/main" id="{E25F7B8A-601C-4010-AF29-47BF8915C668}"/>
              </a:ext>
            </a:extLst>
          </p:cNvPr>
          <p:cNvSpPr/>
          <p:nvPr/>
        </p:nvSpPr>
        <p:spPr>
          <a:xfrm>
            <a:off x="211594" y="2085332"/>
            <a:ext cx="1120080" cy="14528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0000"/>
                </a:solidFill>
              </a:rPr>
              <a:t>Insert picture of Chairperson</a:t>
            </a:r>
          </a:p>
        </p:txBody>
      </p:sp>
      <p:sp>
        <p:nvSpPr>
          <p:cNvPr id="5" name="TextBox 4">
            <a:extLst>
              <a:ext uri="{FF2B5EF4-FFF2-40B4-BE49-F238E27FC236}">
                <a16:creationId xmlns:a16="http://schemas.microsoft.com/office/drawing/2014/main" id="{495A1CBF-1335-4DE6-9C31-30ADD856385A}"/>
              </a:ext>
            </a:extLst>
          </p:cNvPr>
          <p:cNvSpPr txBox="1"/>
          <p:nvPr/>
        </p:nvSpPr>
        <p:spPr>
          <a:xfrm>
            <a:off x="1496000" y="1917858"/>
            <a:ext cx="2651760" cy="2185214"/>
          </a:xfrm>
          <a:prstGeom prst="rect">
            <a:avLst/>
          </a:prstGeom>
          <a:noFill/>
        </p:spPr>
        <p:txBody>
          <a:bodyPr wrap="square" rtlCol="0">
            <a:spAutoFit/>
          </a:bodyPr>
          <a:lstStyle/>
          <a:p>
            <a:r>
              <a:rPr lang="en-GB" sz="1400" b="1" dirty="0"/>
              <a:t>Name: </a:t>
            </a:r>
          </a:p>
          <a:p>
            <a:r>
              <a:rPr lang="en-GB" sz="1400" b="1" dirty="0"/>
              <a:t>Role:</a:t>
            </a:r>
          </a:p>
          <a:p>
            <a:r>
              <a:rPr lang="en-GB" sz="1400" b="1" dirty="0"/>
              <a:t>E:</a:t>
            </a:r>
          </a:p>
          <a:p>
            <a:r>
              <a:rPr lang="en-GB" sz="1400" b="1" dirty="0"/>
              <a:t>T:</a:t>
            </a:r>
          </a:p>
          <a:p>
            <a:r>
              <a:rPr lang="en-GB" sz="1400" b="1" dirty="0"/>
              <a:t>About me: </a:t>
            </a:r>
          </a:p>
          <a:p>
            <a:r>
              <a:rPr lang="en-GB" sz="1200" dirty="0">
                <a:solidFill>
                  <a:srgbClr val="FF0000"/>
                </a:solidFill>
              </a:rPr>
              <a:t>This could include the following: </a:t>
            </a:r>
          </a:p>
          <a:p>
            <a:r>
              <a:rPr lang="en-GB" sz="1200" dirty="0">
                <a:solidFill>
                  <a:srgbClr val="FF0000"/>
                </a:solidFill>
              </a:rPr>
              <a:t>Length of time at the club, team you support, why you volunteer at this club, welcome message to people reading.  </a:t>
            </a:r>
          </a:p>
          <a:p>
            <a:endParaRPr lang="en-GB" dirty="0"/>
          </a:p>
        </p:txBody>
      </p:sp>
      <p:sp>
        <p:nvSpPr>
          <p:cNvPr id="14" name="Rectangle 13">
            <a:extLst>
              <a:ext uri="{FF2B5EF4-FFF2-40B4-BE49-F238E27FC236}">
                <a16:creationId xmlns:a16="http://schemas.microsoft.com/office/drawing/2014/main" id="{B808B4B7-747F-46F6-85E4-946721B3178C}"/>
              </a:ext>
            </a:extLst>
          </p:cNvPr>
          <p:cNvSpPr/>
          <p:nvPr/>
        </p:nvSpPr>
        <p:spPr>
          <a:xfrm>
            <a:off x="211594" y="3970091"/>
            <a:ext cx="1120080" cy="14528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0000"/>
                </a:solidFill>
              </a:rPr>
              <a:t>Insert picture of Secretary </a:t>
            </a:r>
          </a:p>
        </p:txBody>
      </p:sp>
      <p:sp>
        <p:nvSpPr>
          <p:cNvPr id="18" name="Rectangle 17">
            <a:extLst>
              <a:ext uri="{FF2B5EF4-FFF2-40B4-BE49-F238E27FC236}">
                <a16:creationId xmlns:a16="http://schemas.microsoft.com/office/drawing/2014/main" id="{A48E7978-EB7C-4FF6-9B9D-D351471C4C35}"/>
              </a:ext>
            </a:extLst>
          </p:cNvPr>
          <p:cNvSpPr/>
          <p:nvPr/>
        </p:nvSpPr>
        <p:spPr>
          <a:xfrm>
            <a:off x="4572000" y="2164080"/>
            <a:ext cx="1120080" cy="14528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0000"/>
                </a:solidFill>
              </a:rPr>
              <a:t>Insert picture of Welfare Officer</a:t>
            </a:r>
          </a:p>
        </p:txBody>
      </p:sp>
      <p:sp>
        <p:nvSpPr>
          <p:cNvPr id="20" name="Rectangle 19">
            <a:extLst>
              <a:ext uri="{FF2B5EF4-FFF2-40B4-BE49-F238E27FC236}">
                <a16:creationId xmlns:a16="http://schemas.microsoft.com/office/drawing/2014/main" id="{88E83B54-30F1-4AFF-98D4-740CD35E980E}"/>
              </a:ext>
            </a:extLst>
          </p:cNvPr>
          <p:cNvSpPr/>
          <p:nvPr/>
        </p:nvSpPr>
        <p:spPr>
          <a:xfrm>
            <a:off x="4572000" y="3970091"/>
            <a:ext cx="1120080" cy="14528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0000"/>
                </a:solidFill>
              </a:rPr>
              <a:t>Insert picture of Treasurer</a:t>
            </a:r>
          </a:p>
        </p:txBody>
      </p:sp>
      <p:sp>
        <p:nvSpPr>
          <p:cNvPr id="16" name="TextBox 15">
            <a:extLst>
              <a:ext uri="{FF2B5EF4-FFF2-40B4-BE49-F238E27FC236}">
                <a16:creationId xmlns:a16="http://schemas.microsoft.com/office/drawing/2014/main" id="{E4DE4DA2-CEB7-4AA5-8E93-F6A14D6C1442}"/>
              </a:ext>
            </a:extLst>
          </p:cNvPr>
          <p:cNvSpPr txBox="1"/>
          <p:nvPr/>
        </p:nvSpPr>
        <p:spPr>
          <a:xfrm>
            <a:off x="5904012" y="1947797"/>
            <a:ext cx="2651760" cy="2185214"/>
          </a:xfrm>
          <a:prstGeom prst="rect">
            <a:avLst/>
          </a:prstGeom>
          <a:noFill/>
        </p:spPr>
        <p:txBody>
          <a:bodyPr wrap="square" rtlCol="0">
            <a:spAutoFit/>
          </a:bodyPr>
          <a:lstStyle/>
          <a:p>
            <a:r>
              <a:rPr lang="en-GB" sz="1400" b="1"/>
              <a:t>Name: </a:t>
            </a:r>
          </a:p>
          <a:p>
            <a:r>
              <a:rPr lang="en-GB" sz="1400" b="1"/>
              <a:t>Role:</a:t>
            </a:r>
          </a:p>
          <a:p>
            <a:r>
              <a:rPr lang="en-GB" sz="1400" b="1"/>
              <a:t>E:</a:t>
            </a:r>
          </a:p>
          <a:p>
            <a:r>
              <a:rPr lang="en-GB" sz="1400" b="1"/>
              <a:t>T:</a:t>
            </a:r>
          </a:p>
          <a:p>
            <a:r>
              <a:rPr lang="en-GB" sz="1400" b="1"/>
              <a:t>About me: </a:t>
            </a:r>
          </a:p>
          <a:p>
            <a:r>
              <a:rPr lang="en-GB" sz="1200">
                <a:solidFill>
                  <a:srgbClr val="FF0000"/>
                </a:solidFill>
              </a:rPr>
              <a:t>This could include the following: </a:t>
            </a:r>
          </a:p>
          <a:p>
            <a:r>
              <a:rPr lang="en-GB" sz="1200">
                <a:solidFill>
                  <a:srgbClr val="FF0000"/>
                </a:solidFill>
              </a:rPr>
              <a:t>Length of time at the club, team you support, why you volunteer at this club, welcome message to people reading.  </a:t>
            </a:r>
          </a:p>
          <a:p>
            <a:endParaRPr lang="en-GB"/>
          </a:p>
        </p:txBody>
      </p:sp>
      <p:sp>
        <p:nvSpPr>
          <p:cNvPr id="22" name="TextBox 21">
            <a:extLst>
              <a:ext uri="{FF2B5EF4-FFF2-40B4-BE49-F238E27FC236}">
                <a16:creationId xmlns:a16="http://schemas.microsoft.com/office/drawing/2014/main" id="{0769E396-5195-4132-8444-BE281312829D}"/>
              </a:ext>
            </a:extLst>
          </p:cNvPr>
          <p:cNvSpPr txBox="1"/>
          <p:nvPr/>
        </p:nvSpPr>
        <p:spPr>
          <a:xfrm>
            <a:off x="1496000" y="3822320"/>
            <a:ext cx="2651760" cy="2185214"/>
          </a:xfrm>
          <a:prstGeom prst="rect">
            <a:avLst/>
          </a:prstGeom>
          <a:noFill/>
        </p:spPr>
        <p:txBody>
          <a:bodyPr wrap="square" rtlCol="0">
            <a:spAutoFit/>
          </a:bodyPr>
          <a:lstStyle/>
          <a:p>
            <a:r>
              <a:rPr lang="en-GB" sz="1400" b="1"/>
              <a:t>Name: </a:t>
            </a:r>
          </a:p>
          <a:p>
            <a:r>
              <a:rPr lang="en-GB" sz="1400" b="1"/>
              <a:t>Role:</a:t>
            </a:r>
          </a:p>
          <a:p>
            <a:r>
              <a:rPr lang="en-GB" sz="1400" b="1"/>
              <a:t>E:</a:t>
            </a:r>
          </a:p>
          <a:p>
            <a:r>
              <a:rPr lang="en-GB" sz="1400" b="1"/>
              <a:t>T:</a:t>
            </a:r>
          </a:p>
          <a:p>
            <a:r>
              <a:rPr lang="en-GB" sz="1400" b="1"/>
              <a:t>About me: </a:t>
            </a:r>
          </a:p>
          <a:p>
            <a:r>
              <a:rPr lang="en-GB" sz="1200">
                <a:solidFill>
                  <a:srgbClr val="FF0000"/>
                </a:solidFill>
              </a:rPr>
              <a:t>This could include the following: </a:t>
            </a:r>
          </a:p>
          <a:p>
            <a:r>
              <a:rPr lang="en-GB" sz="1200">
                <a:solidFill>
                  <a:srgbClr val="FF0000"/>
                </a:solidFill>
              </a:rPr>
              <a:t>Length of time at the club, team you support, why you volunteer at this club, welcome message to people reading.  </a:t>
            </a:r>
          </a:p>
          <a:p>
            <a:endParaRPr lang="en-GB"/>
          </a:p>
        </p:txBody>
      </p:sp>
      <p:sp>
        <p:nvSpPr>
          <p:cNvPr id="23" name="TextBox 22">
            <a:extLst>
              <a:ext uri="{FF2B5EF4-FFF2-40B4-BE49-F238E27FC236}">
                <a16:creationId xmlns:a16="http://schemas.microsoft.com/office/drawing/2014/main" id="{19F61DC5-C8A0-44A3-8882-9F4F15A1B03C}"/>
              </a:ext>
            </a:extLst>
          </p:cNvPr>
          <p:cNvSpPr txBox="1"/>
          <p:nvPr/>
        </p:nvSpPr>
        <p:spPr>
          <a:xfrm>
            <a:off x="5904012" y="3836073"/>
            <a:ext cx="2651760" cy="2185214"/>
          </a:xfrm>
          <a:prstGeom prst="rect">
            <a:avLst/>
          </a:prstGeom>
          <a:noFill/>
        </p:spPr>
        <p:txBody>
          <a:bodyPr wrap="square" rtlCol="0">
            <a:spAutoFit/>
          </a:bodyPr>
          <a:lstStyle/>
          <a:p>
            <a:r>
              <a:rPr lang="en-GB" sz="1400" b="1"/>
              <a:t>Name: </a:t>
            </a:r>
          </a:p>
          <a:p>
            <a:r>
              <a:rPr lang="en-GB" sz="1400" b="1"/>
              <a:t>Role:</a:t>
            </a:r>
          </a:p>
          <a:p>
            <a:r>
              <a:rPr lang="en-GB" sz="1400" b="1"/>
              <a:t>E:</a:t>
            </a:r>
          </a:p>
          <a:p>
            <a:r>
              <a:rPr lang="en-GB" sz="1400" b="1"/>
              <a:t>T:</a:t>
            </a:r>
          </a:p>
          <a:p>
            <a:r>
              <a:rPr lang="en-GB" sz="1400" b="1"/>
              <a:t>About me: </a:t>
            </a:r>
          </a:p>
          <a:p>
            <a:r>
              <a:rPr lang="en-GB" sz="1200">
                <a:solidFill>
                  <a:srgbClr val="FF0000"/>
                </a:solidFill>
              </a:rPr>
              <a:t>This could include the following: </a:t>
            </a:r>
          </a:p>
          <a:p>
            <a:r>
              <a:rPr lang="en-GB" sz="1200">
                <a:solidFill>
                  <a:srgbClr val="FF0000"/>
                </a:solidFill>
              </a:rPr>
              <a:t>Length of time at the club, team you support, why you volunteer at this club, welcome message to people reading.  </a:t>
            </a:r>
          </a:p>
          <a:p>
            <a:endParaRPr lang="en-GB"/>
          </a:p>
        </p:txBody>
      </p:sp>
    </p:spTree>
    <p:extLst>
      <p:ext uri="{BB962C8B-B14F-4D97-AF65-F5344CB8AC3E}">
        <p14:creationId xmlns:p14="http://schemas.microsoft.com/office/powerpoint/2010/main" val="372057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Values, Mission and Vision</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3" name="Rectangle 2">
            <a:extLst>
              <a:ext uri="{FF2B5EF4-FFF2-40B4-BE49-F238E27FC236}">
                <a16:creationId xmlns:a16="http://schemas.microsoft.com/office/drawing/2014/main" id="{CDD4ACAE-A8CF-4D7C-B1CC-2E3C650EBBDC}"/>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Diagram 9">
            <a:extLst>
              <a:ext uri="{FF2B5EF4-FFF2-40B4-BE49-F238E27FC236}">
                <a16:creationId xmlns:a16="http://schemas.microsoft.com/office/drawing/2014/main" id="{33FB68A6-EFA8-4EC8-A181-894A412C8896}"/>
              </a:ext>
            </a:extLst>
          </p:cNvPr>
          <p:cNvGraphicFramePr/>
          <p:nvPr>
            <p:extLst>
              <p:ext uri="{D42A27DB-BD31-4B8C-83A1-F6EECF244321}">
                <p14:modId xmlns:p14="http://schemas.microsoft.com/office/powerpoint/2010/main" val="3322441801"/>
              </p:ext>
            </p:extLst>
          </p:nvPr>
        </p:nvGraphicFramePr>
        <p:xfrm>
          <a:off x="-756113" y="694110"/>
          <a:ext cx="4104438" cy="526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B484CC6-ED5A-427E-B71B-3B9761226D6B}"/>
              </a:ext>
            </a:extLst>
          </p:cNvPr>
          <p:cNvSpPr txBox="1"/>
          <p:nvPr/>
        </p:nvSpPr>
        <p:spPr>
          <a:xfrm>
            <a:off x="2703615" y="2631121"/>
            <a:ext cx="6038049" cy="3385542"/>
          </a:xfrm>
          <a:prstGeom prst="rect">
            <a:avLst/>
          </a:prstGeom>
          <a:noFill/>
        </p:spPr>
        <p:txBody>
          <a:bodyPr wrap="square" rtlCol="0" anchor="t">
            <a:spAutoFit/>
          </a:bodyPr>
          <a:lstStyle/>
          <a:p>
            <a:r>
              <a:rPr lang="en-GB" sz="1200" dirty="0">
                <a:solidFill>
                  <a:srgbClr val="FF0000"/>
                </a:solidFill>
              </a:rPr>
              <a:t>Insert clubs Values. If the club doesn’t have values you can adopt Essex County FA’s found below:</a:t>
            </a:r>
          </a:p>
          <a:p>
            <a:r>
              <a:rPr lang="en-GB" b="1" i="1" dirty="0"/>
              <a:t>U</a:t>
            </a:r>
            <a:r>
              <a:rPr lang="en-GB" sz="1200" b="1" i="1" dirty="0"/>
              <a:t>nderstand – We are supportive, empathetic and knowledgeable, using insight and data to drive decision-making</a:t>
            </a:r>
            <a:endParaRPr lang="en-GB" sz="1200" b="1" i="1" dirty="0">
              <a:cs typeface="Calibri"/>
            </a:endParaRPr>
          </a:p>
          <a:p>
            <a:r>
              <a:rPr lang="en-GB" b="1" i="1" dirty="0"/>
              <a:t>N</a:t>
            </a:r>
            <a:r>
              <a:rPr lang="en-GB" sz="1200" b="1" i="1" dirty="0"/>
              <a:t>ew Innovations - We are proactive and creative to improve existing formats and explore new ways of delivering football </a:t>
            </a:r>
            <a:endParaRPr lang="en-GB" sz="1200" b="1" i="1" dirty="0">
              <a:cs typeface="Calibri"/>
            </a:endParaRPr>
          </a:p>
          <a:p>
            <a:r>
              <a:rPr lang="en-GB" b="1" i="1" dirty="0"/>
              <a:t>I</a:t>
            </a:r>
            <a:r>
              <a:rPr lang="en-GB" sz="1200" b="1" i="1" dirty="0"/>
              <a:t>ntegrity – We are fair, honest, reliable and accountable and commit to “doing what we said we would do,” ensuring equality and diversity to develop football for all and ensure all those who wish to be involved are supported and encouraged </a:t>
            </a:r>
            <a:endParaRPr lang="en-GB" sz="1200" b="1" i="1" dirty="0">
              <a:cs typeface="Calibri"/>
            </a:endParaRPr>
          </a:p>
          <a:p>
            <a:r>
              <a:rPr lang="en-GB" sz="2000" b="1" i="1" dirty="0"/>
              <a:t>T</a:t>
            </a:r>
            <a:r>
              <a:rPr lang="en-GB" sz="1200" b="1" i="1" dirty="0"/>
              <a:t>eamwork – We work collaboratively and inclusively with each other across​</a:t>
            </a:r>
            <a:br>
              <a:rPr lang="en-GB" sz="1200" b="1" i="1" dirty="0"/>
            </a:br>
            <a:r>
              <a:rPr lang="en-GB" sz="1200" b="1" i="1" dirty="0"/>
              <a:t>all areas of the club and with Essex County FA to optimise ​our offer to our </a:t>
            </a:r>
            <a:br>
              <a:rPr lang="en-GB" sz="1200" b="1" i="1" dirty="0"/>
            </a:br>
            <a:r>
              <a:rPr lang="en-GB" sz="1200" b="1" i="1" dirty="0"/>
              <a:t>members and community</a:t>
            </a:r>
            <a:endParaRPr lang="en-GB" sz="1200" b="1" i="1" dirty="0">
              <a:cs typeface="Calibri"/>
            </a:endParaRPr>
          </a:p>
          <a:p>
            <a:r>
              <a:rPr lang="en-GB" sz="2000" b="1" i="1" dirty="0"/>
              <a:t>E</a:t>
            </a:r>
            <a:r>
              <a:rPr lang="en-GB" sz="1200" b="1" i="1" dirty="0"/>
              <a:t>xcellence – We aim to deliver high-quality football services, seeking </a:t>
            </a:r>
            <a:br>
              <a:rPr lang="en-GB" sz="1200" b="1" i="1" dirty="0"/>
            </a:br>
            <a:r>
              <a:rPr lang="en-GB" sz="1200" b="1" i="1" dirty="0"/>
              <a:t>feedback and constantly reviewing our work, to develop our services based </a:t>
            </a:r>
            <a:br>
              <a:rPr lang="en-GB" sz="1200" b="1" i="1" dirty="0"/>
            </a:br>
            <a:r>
              <a:rPr lang="en-GB" sz="1200" b="1" i="1" dirty="0"/>
              <a:t>on the needs of our community</a:t>
            </a:r>
            <a:endParaRPr lang="en-GB" sz="1200" b="1" i="1" dirty="0">
              <a:cs typeface="Calibri"/>
            </a:endParaRPr>
          </a:p>
        </p:txBody>
      </p:sp>
      <p:sp>
        <p:nvSpPr>
          <p:cNvPr id="13" name="TextBox 12">
            <a:extLst>
              <a:ext uri="{FF2B5EF4-FFF2-40B4-BE49-F238E27FC236}">
                <a16:creationId xmlns:a16="http://schemas.microsoft.com/office/drawing/2014/main" id="{09E1A39E-C761-4500-8755-0C910EC60176}"/>
              </a:ext>
            </a:extLst>
          </p:cNvPr>
          <p:cNvSpPr txBox="1"/>
          <p:nvPr/>
        </p:nvSpPr>
        <p:spPr>
          <a:xfrm>
            <a:off x="2732385" y="1852300"/>
            <a:ext cx="5710862" cy="646331"/>
          </a:xfrm>
          <a:prstGeom prst="rect">
            <a:avLst/>
          </a:prstGeom>
          <a:noFill/>
        </p:spPr>
        <p:txBody>
          <a:bodyPr wrap="square" rtlCol="0">
            <a:spAutoFit/>
          </a:bodyPr>
          <a:lstStyle/>
          <a:p>
            <a:r>
              <a:rPr lang="en-GB" sz="1200">
                <a:solidFill>
                  <a:srgbClr val="FF0000"/>
                </a:solidFill>
              </a:rPr>
              <a:t>Insert clubs Mission. If the club doesn’t have a mission statement you can adopt Essex County FA’s found below:</a:t>
            </a:r>
          </a:p>
          <a:p>
            <a:r>
              <a:rPr lang="en-GB" sz="1200" b="1" i="1"/>
              <a:t>To provide a safe, engaging and progressive football environment for our community</a:t>
            </a:r>
            <a:endParaRPr lang="en-GB" sz="1200" b="1" i="1">
              <a:solidFill>
                <a:srgbClr val="FF0000"/>
              </a:solidFill>
            </a:endParaRPr>
          </a:p>
        </p:txBody>
      </p:sp>
      <p:sp>
        <p:nvSpPr>
          <p:cNvPr id="14" name="TextBox 13">
            <a:extLst>
              <a:ext uri="{FF2B5EF4-FFF2-40B4-BE49-F238E27FC236}">
                <a16:creationId xmlns:a16="http://schemas.microsoft.com/office/drawing/2014/main" id="{BCB25895-34E4-4CC6-892A-E382D793EECB}"/>
              </a:ext>
            </a:extLst>
          </p:cNvPr>
          <p:cNvSpPr txBox="1"/>
          <p:nvPr/>
        </p:nvSpPr>
        <p:spPr>
          <a:xfrm>
            <a:off x="2703615" y="888814"/>
            <a:ext cx="5710862" cy="830997"/>
          </a:xfrm>
          <a:prstGeom prst="rect">
            <a:avLst/>
          </a:prstGeom>
          <a:noFill/>
        </p:spPr>
        <p:txBody>
          <a:bodyPr wrap="square" rtlCol="0">
            <a:spAutoFit/>
          </a:bodyPr>
          <a:lstStyle/>
          <a:p>
            <a:r>
              <a:rPr lang="en-GB" sz="1200">
                <a:solidFill>
                  <a:srgbClr val="FF0000"/>
                </a:solidFill>
              </a:rPr>
              <a:t>Insert clubs Vision. If the club doesn’t have a vision you can adopt Essex County FA’s found below:</a:t>
            </a:r>
          </a:p>
          <a:p>
            <a:r>
              <a:rPr lang="en-GB" sz="1200" b="1" i="1"/>
              <a:t>Creating a united grassroots football environment which delivers football opportunity for our community</a:t>
            </a:r>
            <a:endParaRPr lang="en-GB" sz="1200" b="1" i="1">
              <a:solidFill>
                <a:srgbClr val="FF0000"/>
              </a:solidFill>
            </a:endParaRPr>
          </a:p>
        </p:txBody>
      </p:sp>
      <p:pic>
        <p:nvPicPr>
          <p:cNvPr id="1026" name="Picture 2" descr="251-2517877_tweet-twitter-icon-icon-chirrup-icon-icon-twitter-png ...">
            <a:extLst>
              <a:ext uri="{FF2B5EF4-FFF2-40B4-BE49-F238E27FC236}">
                <a16:creationId xmlns:a16="http://schemas.microsoft.com/office/drawing/2014/main" id="{8DAC3FAA-058C-4EA3-917F-EB81AD148CF0}"/>
              </a:ext>
            </a:extLst>
          </p:cNvPr>
          <p:cNvPicPr>
            <a:picLocks noChangeAspect="1" noChangeArrowheads="1"/>
          </p:cNvPicPr>
          <p:nvPr/>
        </p:nvPicPr>
        <p:blipFill>
          <a:blip r:embed="rId8" cstate="print">
            <a:biLevel thresh="25000"/>
            <a:extLst>
              <a:ext uri="{BEBA8EAE-BF5A-486C-A8C5-ECC9F3942E4B}">
                <a14:imgProps xmlns:a14="http://schemas.microsoft.com/office/drawing/2010/main">
                  <a14:imgLayer r:embed="rId9">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3A3A369-E8A5-4C68-9246-FCEB358BC02C}"/>
              </a:ext>
            </a:extLst>
          </p:cNvPr>
          <p:cNvPicPr>
            <a:picLocks noChangeAspect="1"/>
          </p:cNvPicPr>
          <p:nvPr/>
        </p:nvPicPr>
        <p:blipFill>
          <a:blip r:embed="rId10">
            <a:biLevel thresh="2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5" name="TextBox 4">
            <a:extLst>
              <a:ext uri="{FF2B5EF4-FFF2-40B4-BE49-F238E27FC236}">
                <a16:creationId xmlns:a16="http://schemas.microsoft.com/office/drawing/2014/main" id="{009E6931-5320-4426-8BB9-D8928EB67325}"/>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5" name="TextBox 14">
            <a:extLst>
              <a:ext uri="{FF2B5EF4-FFF2-40B4-BE49-F238E27FC236}">
                <a16:creationId xmlns:a16="http://schemas.microsoft.com/office/drawing/2014/main" id="{1841CC03-A8C2-403B-8D41-C0BB38DD8709}"/>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6" name="TextBox 15">
            <a:extLst>
              <a:ext uri="{FF2B5EF4-FFF2-40B4-BE49-F238E27FC236}">
                <a16:creationId xmlns:a16="http://schemas.microsoft.com/office/drawing/2014/main" id="{14961656-EB8D-4337-9A17-DB7CA814A2A9}"/>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7" name="Rectangle 16">
            <a:extLst>
              <a:ext uri="{FF2B5EF4-FFF2-40B4-BE49-F238E27FC236}">
                <a16:creationId xmlns:a16="http://schemas.microsoft.com/office/drawing/2014/main" id="{D427BBF8-2346-40CA-AC83-061A4A83781B}"/>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240101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About Us</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rgbClr val="FF0000"/>
                </a:solidFill>
                <a:latin typeface="FS Jack" pitchFamily="50" charset="0"/>
              </a:rPr>
              <a:t>ABC United </a:t>
            </a:r>
            <a:r>
              <a:rPr lang="en-GB" sz="1800" dirty="0">
                <a:latin typeface="FS Jack" pitchFamily="50" charset="0"/>
              </a:rPr>
              <a:t>was founded in </a:t>
            </a:r>
            <a:r>
              <a:rPr lang="en-GB" sz="1800" dirty="0">
                <a:solidFill>
                  <a:srgbClr val="FF0000"/>
                </a:solidFill>
                <a:latin typeface="FS Jack" pitchFamily="50" charset="0"/>
              </a:rPr>
              <a:t>2000</a:t>
            </a:r>
            <a:r>
              <a:rPr lang="en-GB" sz="1800" dirty="0">
                <a:latin typeface="FS Jack" pitchFamily="50" charset="0"/>
              </a:rPr>
              <a:t> and has been vital part of the local community since that time. We are an inclusive club with </a:t>
            </a:r>
            <a:r>
              <a:rPr lang="en-GB" sz="1800" dirty="0">
                <a:solidFill>
                  <a:srgbClr val="FF0000"/>
                </a:solidFill>
                <a:latin typeface="FS Jack" pitchFamily="50" charset="0"/>
              </a:rPr>
              <a:t>30 teams</a:t>
            </a:r>
            <a:r>
              <a:rPr lang="en-GB" sz="1800" dirty="0">
                <a:latin typeface="FS Jack" pitchFamily="50" charset="0"/>
              </a:rPr>
              <a:t>, providing a </a:t>
            </a:r>
            <a:r>
              <a:rPr lang="en-GB" sz="1800" dirty="0">
                <a:solidFill>
                  <a:srgbClr val="FF0000"/>
                </a:solidFill>
                <a:latin typeface="FS Jack" pitchFamily="50" charset="0"/>
              </a:rPr>
              <a:t>full player pathway for both male and female players. </a:t>
            </a:r>
            <a:r>
              <a:rPr lang="en-GB" sz="1800" dirty="0">
                <a:latin typeface="FS Jack" pitchFamily="50" charset="0"/>
              </a:rPr>
              <a:t>We have a voluntary  workforce of over </a:t>
            </a:r>
            <a:r>
              <a:rPr lang="en-GB" sz="1800" dirty="0">
                <a:solidFill>
                  <a:srgbClr val="FF0000"/>
                </a:solidFill>
                <a:latin typeface="FS Jack" pitchFamily="50" charset="0"/>
              </a:rPr>
              <a:t>50 coaches</a:t>
            </a:r>
            <a:r>
              <a:rPr lang="en-GB" sz="1800" dirty="0">
                <a:latin typeface="FS Jack" pitchFamily="50" charset="0"/>
              </a:rPr>
              <a:t>, admin assistants, team managers and committee members. </a:t>
            </a:r>
            <a:r>
              <a:rPr lang="en-GB" sz="1800" dirty="0">
                <a:solidFill>
                  <a:srgbClr val="FF0000"/>
                </a:solidFill>
                <a:latin typeface="FS Jack" pitchFamily="50" charset="0"/>
              </a:rPr>
              <a:t>(Honours, Success points, proud moments)</a:t>
            </a:r>
          </a:p>
          <a:p>
            <a:pPr algn="l"/>
            <a:endParaRPr lang="en-GB" sz="1800" dirty="0">
              <a:latin typeface="FS Jack" pitchFamily="50" charset="0"/>
            </a:endParaRPr>
          </a:p>
          <a:p>
            <a:pPr algn="l"/>
            <a:r>
              <a:rPr lang="en-GB" sz="1800" dirty="0">
                <a:latin typeface="FS Jack" pitchFamily="50" charset="0"/>
              </a:rPr>
              <a:t>We have a good relationship with our local governing body, Essex County Football Association. They support us to operate by subsidising the clubs Public Liability Insurance each season and part fund the clubs Personal Accident Insurance. </a:t>
            </a:r>
          </a:p>
          <a:p>
            <a:pPr algn="l"/>
            <a:endParaRPr lang="en-GB" sz="1800" dirty="0">
              <a:latin typeface="FS Jack" pitchFamily="50" charset="0"/>
            </a:endParaRPr>
          </a:p>
          <a:p>
            <a:pPr algn="l"/>
            <a:r>
              <a:rPr lang="en-GB" sz="1800" dirty="0">
                <a:latin typeface="FS Jack"/>
              </a:rPr>
              <a:t>Essex County FA develop, support and govern grassroots football with over 1,100 clubs, circa 4,500 teams in the county. Throughout the season you may see representatives from the County FA at training or matches as they </a:t>
            </a:r>
            <a:br>
              <a:rPr lang="en-GB" sz="1800" dirty="0">
                <a:latin typeface="FS Jack" pitchFamily="50" charset="0"/>
              </a:rPr>
            </a:br>
            <a:r>
              <a:rPr lang="en-GB" sz="1800" dirty="0">
                <a:latin typeface="FS Jack"/>
              </a:rPr>
              <a:t>undertake Safeguarding Visits.</a:t>
            </a:r>
          </a:p>
          <a:p>
            <a:pPr algn="l"/>
            <a:endParaRPr lang="en-GB" sz="2000" dirty="0">
              <a:latin typeface="FS Jack" pitchFamily="50" charset="0"/>
            </a:endParaRPr>
          </a:p>
        </p:txBody>
      </p:sp>
      <p:sp>
        <p:nvSpPr>
          <p:cNvPr id="7" name="Rectangle 6">
            <a:extLst>
              <a:ext uri="{FF2B5EF4-FFF2-40B4-BE49-F238E27FC236}">
                <a16:creationId xmlns:a16="http://schemas.microsoft.com/office/drawing/2014/main" id="{F8B1CFCF-67D5-43FA-8D84-4458506C3F2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251-2517877_tweet-twitter-icon-icon-chirrup-icon-icon-twitter-png ...">
            <a:extLst>
              <a:ext uri="{FF2B5EF4-FFF2-40B4-BE49-F238E27FC236}">
                <a16:creationId xmlns:a16="http://schemas.microsoft.com/office/drawing/2014/main" id="{8513CABF-9422-423A-BAE2-6D23C68E2C84}"/>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C9B96C3-0B2F-4D1F-B413-2E6896755F9E}"/>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1" name="TextBox 10">
            <a:extLst>
              <a:ext uri="{FF2B5EF4-FFF2-40B4-BE49-F238E27FC236}">
                <a16:creationId xmlns:a16="http://schemas.microsoft.com/office/drawing/2014/main" id="{AA82560B-8D26-48ED-A963-34E0EDC3686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2" name="TextBox 11">
            <a:extLst>
              <a:ext uri="{FF2B5EF4-FFF2-40B4-BE49-F238E27FC236}">
                <a16:creationId xmlns:a16="http://schemas.microsoft.com/office/drawing/2014/main" id="{D2F25F94-1596-44A8-ADBE-10EDE5C9EEC3}"/>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DF06770E-13AF-4007-AE0B-AD892C56548E}"/>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4" name="Rectangle 13">
            <a:extLst>
              <a:ext uri="{FF2B5EF4-FFF2-40B4-BE49-F238E27FC236}">
                <a16:creationId xmlns:a16="http://schemas.microsoft.com/office/drawing/2014/main" id="{FA14C3E0-D395-468D-BEF4-F823CEE307A5}"/>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240725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Club Facilities</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a:latin typeface="FS Jack" pitchFamily="50" charset="0"/>
            </a:endParaRPr>
          </a:p>
        </p:txBody>
      </p:sp>
      <p:sp>
        <p:nvSpPr>
          <p:cNvPr id="7" name="Oval 6">
            <a:extLst>
              <a:ext uri="{FF2B5EF4-FFF2-40B4-BE49-F238E27FC236}">
                <a16:creationId xmlns:a16="http://schemas.microsoft.com/office/drawing/2014/main" id="{6FE4BBAE-2A02-473D-93FA-36EE2D0B5473}"/>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78AC5DE1-76CB-4ADC-BD22-D9EE603DBC7D}"/>
              </a:ext>
            </a:extLst>
          </p:cNvPr>
          <p:cNvSpPr txBox="1">
            <a:spLocks/>
          </p:cNvSpPr>
          <p:nvPr/>
        </p:nvSpPr>
        <p:spPr>
          <a:xfrm>
            <a:off x="428978" y="836713"/>
            <a:ext cx="8640960" cy="72457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pitchFamily="50" charset="0"/>
              </a:rPr>
              <a:t>Details of training and match facilities can be found below. The team manager will provide you specific details for your child/children.</a:t>
            </a:r>
          </a:p>
          <a:p>
            <a:pPr algn="l"/>
            <a:endParaRPr lang="en-GB" sz="2000" b="1" dirty="0">
              <a:latin typeface="FS Jack" pitchFamily="50" charset="0"/>
            </a:endParaRPr>
          </a:p>
          <a:p>
            <a:pPr marL="342900" indent="-342900" algn="l">
              <a:buFont typeface="Arial" panose="020B0604020202020204" pitchFamily="34" charset="0"/>
              <a:buChar char="•"/>
            </a:pPr>
            <a:endParaRPr lang="en-GB" sz="2000" dirty="0">
              <a:latin typeface="FS Jack" pitchFamily="50" charset="0"/>
            </a:endParaRPr>
          </a:p>
          <a:p>
            <a:pPr algn="l"/>
            <a:endParaRPr lang="en-GB" sz="2000" dirty="0">
              <a:latin typeface="FS Jack" pitchFamily="50" charset="0"/>
            </a:endParaRPr>
          </a:p>
        </p:txBody>
      </p:sp>
      <p:sp>
        <p:nvSpPr>
          <p:cNvPr id="5" name="Rectangle 4">
            <a:extLst>
              <a:ext uri="{FF2B5EF4-FFF2-40B4-BE49-F238E27FC236}">
                <a16:creationId xmlns:a16="http://schemas.microsoft.com/office/drawing/2014/main" id="{9CCBA1D1-5C72-4AF9-ADE3-693C115B2691}"/>
              </a:ext>
            </a:extLst>
          </p:cNvPr>
          <p:cNvSpPr/>
          <p:nvPr/>
        </p:nvSpPr>
        <p:spPr>
          <a:xfrm>
            <a:off x="428978" y="4734102"/>
            <a:ext cx="7566942" cy="923330"/>
          </a:xfrm>
          <a:prstGeom prst="rect">
            <a:avLst/>
          </a:prstGeom>
        </p:spPr>
        <p:txBody>
          <a:bodyPr wrap="square">
            <a:spAutoFit/>
          </a:bodyPr>
          <a:lstStyle/>
          <a:p>
            <a:r>
              <a:rPr lang="en-GB" b="1" dirty="0">
                <a:latin typeface="FS Jack" pitchFamily="50" charset="0"/>
              </a:rPr>
              <a:t>Additional Information: </a:t>
            </a:r>
          </a:p>
          <a:p>
            <a:r>
              <a:rPr lang="en-GB" dirty="0">
                <a:solidFill>
                  <a:srgbClr val="FF0000"/>
                </a:solidFill>
                <a:latin typeface="FS Jack" pitchFamily="50" charset="0"/>
              </a:rPr>
              <a:t>At ABC Football Ground we do have an operational café which </a:t>
            </a:r>
            <a:br>
              <a:rPr lang="en-GB" dirty="0">
                <a:solidFill>
                  <a:srgbClr val="FF0000"/>
                </a:solidFill>
                <a:latin typeface="FS Jack" pitchFamily="50" charset="0"/>
              </a:rPr>
            </a:br>
            <a:r>
              <a:rPr lang="en-GB" dirty="0">
                <a:solidFill>
                  <a:srgbClr val="FF0000"/>
                </a:solidFill>
                <a:latin typeface="FS Jack" pitchFamily="50" charset="0"/>
              </a:rPr>
              <a:t>supplies hot drinks and food on both training and matchdays.</a:t>
            </a:r>
          </a:p>
        </p:txBody>
      </p:sp>
      <p:sp>
        <p:nvSpPr>
          <p:cNvPr id="11" name="Rectangle 10">
            <a:extLst>
              <a:ext uri="{FF2B5EF4-FFF2-40B4-BE49-F238E27FC236}">
                <a16:creationId xmlns:a16="http://schemas.microsoft.com/office/drawing/2014/main" id="{8B8E360A-5215-459F-BD7A-E688729D0511}"/>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251-2517877_tweet-twitter-icon-icon-chirrup-icon-icon-twitter-png ...">
            <a:extLst>
              <a:ext uri="{FF2B5EF4-FFF2-40B4-BE49-F238E27FC236}">
                <a16:creationId xmlns:a16="http://schemas.microsoft.com/office/drawing/2014/main" id="{3C8DD8C2-619C-4ACA-8618-22EA06AB4D81}"/>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7D20B44-995D-4392-8EF6-A27FA5CF4427}"/>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4" name="TextBox 13">
            <a:extLst>
              <a:ext uri="{FF2B5EF4-FFF2-40B4-BE49-F238E27FC236}">
                <a16:creationId xmlns:a16="http://schemas.microsoft.com/office/drawing/2014/main" id="{6ACEE6C6-5AA8-4D38-907A-3FDFAB58FE4E}"/>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5" name="TextBox 14">
            <a:extLst>
              <a:ext uri="{FF2B5EF4-FFF2-40B4-BE49-F238E27FC236}">
                <a16:creationId xmlns:a16="http://schemas.microsoft.com/office/drawing/2014/main" id="{0B33462F-6863-4A95-9DA1-51B6F8B218E2}"/>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6" name="TextBox 15">
            <a:extLst>
              <a:ext uri="{FF2B5EF4-FFF2-40B4-BE49-F238E27FC236}">
                <a16:creationId xmlns:a16="http://schemas.microsoft.com/office/drawing/2014/main" id="{2B0C9A4D-6F9D-48C2-AD2C-4BBCC948D2FF}"/>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7" name="Rectangle 16">
            <a:extLst>
              <a:ext uri="{FF2B5EF4-FFF2-40B4-BE49-F238E27FC236}">
                <a16:creationId xmlns:a16="http://schemas.microsoft.com/office/drawing/2014/main" id="{9D5C28D7-B838-4851-A4A2-DB6667011A59}"/>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graphicFrame>
        <p:nvGraphicFramePr>
          <p:cNvPr id="23" name="Table 22">
            <a:extLst>
              <a:ext uri="{FF2B5EF4-FFF2-40B4-BE49-F238E27FC236}">
                <a16:creationId xmlns:a16="http://schemas.microsoft.com/office/drawing/2014/main" id="{A4861422-92BF-4550-A2A0-50D8D9EACE01}"/>
              </a:ext>
            </a:extLst>
          </p:cNvPr>
          <p:cNvGraphicFramePr>
            <a:graphicFrameLocks noGrp="1"/>
          </p:cNvGraphicFramePr>
          <p:nvPr>
            <p:extLst>
              <p:ext uri="{D42A27DB-BD31-4B8C-83A1-F6EECF244321}">
                <p14:modId xmlns:p14="http://schemas.microsoft.com/office/powerpoint/2010/main" val="1492908417"/>
              </p:ext>
            </p:extLst>
          </p:nvPr>
        </p:nvGraphicFramePr>
        <p:xfrm>
          <a:off x="580732" y="1515642"/>
          <a:ext cx="6451004" cy="3139440"/>
        </p:xfrm>
        <a:graphic>
          <a:graphicData uri="http://schemas.openxmlformats.org/drawingml/2006/table">
            <a:tbl>
              <a:tblPr firstRow="1" bandRow="1">
                <a:tableStyleId>{5C22544A-7EE6-4342-B048-85BDC9FD1C3A}</a:tableStyleId>
              </a:tblPr>
              <a:tblGrid>
                <a:gridCol w="3171993">
                  <a:extLst>
                    <a:ext uri="{9D8B030D-6E8A-4147-A177-3AD203B41FA5}">
                      <a16:colId xmlns:a16="http://schemas.microsoft.com/office/drawing/2014/main" val="3182290882"/>
                    </a:ext>
                  </a:extLst>
                </a:gridCol>
                <a:gridCol w="3279011">
                  <a:extLst>
                    <a:ext uri="{9D8B030D-6E8A-4147-A177-3AD203B41FA5}">
                      <a16:colId xmlns:a16="http://schemas.microsoft.com/office/drawing/2014/main" val="3120026379"/>
                    </a:ext>
                  </a:extLst>
                </a:gridCol>
              </a:tblGrid>
              <a:tr h="241307">
                <a:tc>
                  <a:txBody>
                    <a:bodyPr/>
                    <a:lstStyle/>
                    <a:p>
                      <a:r>
                        <a:rPr lang="en-GB" sz="1400">
                          <a:latin typeface="FS Jack" panose="02000503000000020004" pitchFamily="50" charset="0"/>
                        </a:rPr>
                        <a:t>Training </a:t>
                      </a:r>
                    </a:p>
                  </a:txBody>
                  <a:tcPr/>
                </a:tc>
                <a:tc>
                  <a:txBody>
                    <a:bodyPr/>
                    <a:lstStyle/>
                    <a:p>
                      <a:r>
                        <a:rPr lang="en-GB" sz="1400">
                          <a:latin typeface="FS Jack" panose="02000503000000020004" pitchFamily="50" charset="0"/>
                        </a:rPr>
                        <a:t>Matches </a:t>
                      </a:r>
                    </a:p>
                  </a:txBody>
                  <a:tcPr/>
                </a:tc>
                <a:extLst>
                  <a:ext uri="{0D108BD9-81ED-4DB2-BD59-A6C34878D82A}">
                    <a16:rowId xmlns:a16="http://schemas.microsoft.com/office/drawing/2014/main" val="4269856357"/>
                  </a:ext>
                </a:extLst>
              </a:tr>
              <a:tr h="773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FS Jack" panose="02000503000000020004" pitchFamily="50" charset="0"/>
                        </a:rPr>
                        <a:t>ABC Football Ground, </a:t>
                      </a:r>
                      <a:br>
                        <a:rPr lang="en-GB" sz="1400" dirty="0">
                          <a:solidFill>
                            <a:srgbClr val="FF0000"/>
                          </a:solidFill>
                          <a:latin typeface="FS Jack" panose="02000503000000020004" pitchFamily="50" charset="0"/>
                        </a:rPr>
                      </a:br>
                      <a:r>
                        <a:rPr lang="en-GB" sz="1400" dirty="0">
                          <a:solidFill>
                            <a:srgbClr val="FF0000"/>
                          </a:solidFill>
                          <a:latin typeface="FS Jack" panose="02000503000000020004" pitchFamily="50" charset="0"/>
                        </a:rPr>
                        <a:t>Football Road, </a:t>
                      </a:r>
                      <a:br>
                        <a:rPr lang="en-GB" sz="1400" dirty="0">
                          <a:solidFill>
                            <a:srgbClr val="FF0000"/>
                          </a:solidFill>
                          <a:latin typeface="FS Jack" panose="02000503000000020004" pitchFamily="50" charset="0"/>
                        </a:rPr>
                      </a:br>
                      <a:r>
                        <a:rPr lang="en-GB" sz="1400" dirty="0">
                          <a:solidFill>
                            <a:srgbClr val="FF0000"/>
                          </a:solidFill>
                          <a:latin typeface="FS Jack" panose="02000503000000020004" pitchFamily="50" charset="0"/>
                        </a:rPr>
                        <a:t>Chelmsford, </a:t>
                      </a:r>
                      <a:br>
                        <a:rPr lang="en-GB" sz="1400" dirty="0">
                          <a:solidFill>
                            <a:srgbClr val="FF0000"/>
                          </a:solidFill>
                          <a:latin typeface="FS Jack" panose="02000503000000020004" pitchFamily="50" charset="0"/>
                        </a:rPr>
                      </a:br>
                      <a:r>
                        <a:rPr lang="en-GB" sz="1400" dirty="0">
                          <a:solidFill>
                            <a:srgbClr val="FF0000"/>
                          </a:solidFill>
                          <a:latin typeface="FS Jack" panose="02000503000000020004" pitchFamily="50" charset="0"/>
                        </a:rPr>
                        <a:t>CM2 6LB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FF0000"/>
                          </a:solidFill>
                          <a:latin typeface="FS Jack" pitchFamily="50" charset="0"/>
                        </a:rPr>
                        <a:t>ABC Football Ground, </a:t>
                      </a:r>
                      <a:br>
                        <a:rPr lang="en-GB" sz="1400">
                          <a:solidFill>
                            <a:srgbClr val="FF0000"/>
                          </a:solidFill>
                          <a:latin typeface="FS Jack" pitchFamily="50" charset="0"/>
                        </a:rPr>
                      </a:br>
                      <a:r>
                        <a:rPr lang="en-GB" sz="1400">
                          <a:solidFill>
                            <a:srgbClr val="FF0000"/>
                          </a:solidFill>
                          <a:latin typeface="FS Jack" pitchFamily="50" charset="0"/>
                        </a:rPr>
                        <a:t>Football Road, </a:t>
                      </a:r>
                      <a:br>
                        <a:rPr lang="en-GB" sz="1400">
                          <a:solidFill>
                            <a:srgbClr val="FF0000"/>
                          </a:solidFill>
                          <a:latin typeface="FS Jack" pitchFamily="50" charset="0"/>
                        </a:rPr>
                      </a:br>
                      <a:r>
                        <a:rPr lang="en-GB" sz="1400">
                          <a:solidFill>
                            <a:srgbClr val="FF0000"/>
                          </a:solidFill>
                          <a:latin typeface="FS Jack" pitchFamily="50" charset="0"/>
                        </a:rPr>
                        <a:t>Chelmsford, </a:t>
                      </a:r>
                      <a:br>
                        <a:rPr lang="en-GB" sz="1400">
                          <a:solidFill>
                            <a:srgbClr val="FF0000"/>
                          </a:solidFill>
                          <a:latin typeface="FS Jack" pitchFamily="50" charset="0"/>
                        </a:rPr>
                      </a:br>
                      <a:r>
                        <a:rPr lang="en-GB" sz="1400">
                          <a:solidFill>
                            <a:srgbClr val="FF0000"/>
                          </a:solidFill>
                          <a:latin typeface="FS Jack" pitchFamily="50" charset="0"/>
                        </a:rPr>
                        <a:t>CM2 6LB</a:t>
                      </a:r>
                    </a:p>
                  </a:txBody>
                  <a:tcPr/>
                </a:tc>
                <a:extLst>
                  <a:ext uri="{0D108BD9-81ED-4DB2-BD59-A6C34878D82A}">
                    <a16:rowId xmlns:a16="http://schemas.microsoft.com/office/drawing/2014/main" val="2823811593"/>
                  </a:ext>
                </a:extLst>
              </a:tr>
              <a:tr h="773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FF0000"/>
                          </a:solidFill>
                          <a:latin typeface="FS Jack" panose="02000503000000020004" pitchFamily="50" charset="0"/>
                        </a:rPr>
                        <a:t>Essex FA,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Springfield Lyons Approach,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Chelmsford,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CM2 5LB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FF0000"/>
                          </a:solidFill>
                          <a:latin typeface="FS Jack" panose="02000503000000020004" pitchFamily="50" charset="0"/>
                        </a:rPr>
                        <a:t>Essex FA,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Springfield Lyons Approach,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Chelmsford,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CM2 5LB</a:t>
                      </a:r>
                    </a:p>
                  </a:txBody>
                  <a:tcPr/>
                </a:tc>
                <a:extLst>
                  <a:ext uri="{0D108BD9-81ED-4DB2-BD59-A6C34878D82A}">
                    <a16:rowId xmlns:a16="http://schemas.microsoft.com/office/drawing/2014/main" val="258404288"/>
                  </a:ext>
                </a:extLst>
              </a:tr>
              <a:tr h="773505">
                <a:tc>
                  <a:txBody>
                    <a:bodyPr/>
                    <a:lstStyle/>
                    <a:p>
                      <a:r>
                        <a:rPr lang="en-GB" sz="1400">
                          <a:solidFill>
                            <a:srgbClr val="FF0000"/>
                          </a:solidFill>
                          <a:latin typeface="FS Jack" panose="02000503000000020004" pitchFamily="50" charset="0"/>
                        </a:rPr>
                        <a:t>Chelmsford High School, </a:t>
                      </a:r>
                    </a:p>
                    <a:p>
                      <a:r>
                        <a:rPr lang="en-GB" sz="1400">
                          <a:solidFill>
                            <a:srgbClr val="FF0000"/>
                          </a:solidFill>
                          <a:latin typeface="FS Jack" panose="02000503000000020004" pitchFamily="50" charset="0"/>
                        </a:rPr>
                        <a:t>High Road, </a:t>
                      </a:r>
                    </a:p>
                    <a:p>
                      <a:r>
                        <a:rPr lang="en-GB" sz="1400">
                          <a:solidFill>
                            <a:srgbClr val="FF0000"/>
                          </a:solidFill>
                          <a:latin typeface="FS Jack" panose="02000503000000020004" pitchFamily="50" charset="0"/>
                        </a:rPr>
                        <a:t>Chelmsford, </a:t>
                      </a:r>
                    </a:p>
                    <a:p>
                      <a:r>
                        <a:rPr lang="en-GB" sz="1400">
                          <a:solidFill>
                            <a:srgbClr val="FF0000"/>
                          </a:solidFill>
                          <a:latin typeface="FS Jack" panose="02000503000000020004" pitchFamily="50" charset="0"/>
                        </a:rPr>
                        <a:t>CM2 7LB</a:t>
                      </a:r>
                    </a:p>
                  </a:txBody>
                  <a:tcPr/>
                </a:tc>
                <a:tc>
                  <a:txBody>
                    <a:bodyPr/>
                    <a:lstStyle/>
                    <a:p>
                      <a:endParaRPr lang="en-GB" sz="1400" dirty="0">
                        <a:solidFill>
                          <a:srgbClr val="FF0000"/>
                        </a:solidFill>
                        <a:latin typeface="FS Jack" panose="02000503000000020004" pitchFamily="50" charset="0"/>
                      </a:endParaRPr>
                    </a:p>
                  </a:txBody>
                  <a:tcPr/>
                </a:tc>
                <a:extLst>
                  <a:ext uri="{0D108BD9-81ED-4DB2-BD59-A6C34878D82A}">
                    <a16:rowId xmlns:a16="http://schemas.microsoft.com/office/drawing/2014/main" val="2247353384"/>
                  </a:ext>
                </a:extLst>
              </a:tr>
            </a:tbl>
          </a:graphicData>
        </a:graphic>
      </p:graphicFrame>
    </p:spTree>
    <p:extLst>
      <p:ext uri="{BB962C8B-B14F-4D97-AF65-F5344CB8AC3E}">
        <p14:creationId xmlns:p14="http://schemas.microsoft.com/office/powerpoint/2010/main" val="270322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dirty="0">
              <a:latin typeface="FS Jack" pitchFamily="50" charset="0"/>
            </a:endParaRPr>
          </a:p>
        </p:txBody>
      </p:sp>
      <p:sp>
        <p:nvSpPr>
          <p:cNvPr id="7" name="Rectangle 6">
            <a:extLst>
              <a:ext uri="{FF2B5EF4-FFF2-40B4-BE49-F238E27FC236}">
                <a16:creationId xmlns:a16="http://schemas.microsoft.com/office/drawing/2014/main" id="{F8B1CFCF-67D5-43FA-8D84-4458506C3F2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251-2517877_tweet-twitter-icon-icon-chirrup-icon-icon-twitter-png ...">
            <a:extLst>
              <a:ext uri="{FF2B5EF4-FFF2-40B4-BE49-F238E27FC236}">
                <a16:creationId xmlns:a16="http://schemas.microsoft.com/office/drawing/2014/main" id="{8513CABF-9422-423A-BAE2-6D23C68E2C84}"/>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C9B96C3-0B2F-4D1F-B413-2E6896755F9E}"/>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1" name="TextBox 10">
            <a:extLst>
              <a:ext uri="{FF2B5EF4-FFF2-40B4-BE49-F238E27FC236}">
                <a16:creationId xmlns:a16="http://schemas.microsoft.com/office/drawing/2014/main" id="{AA82560B-8D26-48ED-A963-34E0EDC3686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2" name="TextBox 11">
            <a:extLst>
              <a:ext uri="{FF2B5EF4-FFF2-40B4-BE49-F238E27FC236}">
                <a16:creationId xmlns:a16="http://schemas.microsoft.com/office/drawing/2014/main" id="{D2F25F94-1596-44A8-ADBE-10EDE5C9EEC3}"/>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DF06770E-13AF-4007-AE0B-AD892C56548E}"/>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4" name="Rectangle 13">
            <a:extLst>
              <a:ext uri="{FF2B5EF4-FFF2-40B4-BE49-F238E27FC236}">
                <a16:creationId xmlns:a16="http://schemas.microsoft.com/office/drawing/2014/main" id="{FA14C3E0-D395-468D-BEF4-F823CEE307A5}"/>
              </a:ext>
            </a:extLst>
          </p:cNvPr>
          <p:cNvSpPr/>
          <p:nvPr/>
        </p:nvSpPr>
        <p:spPr>
          <a:xfrm>
            <a:off x="7809494" y="4832958"/>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INSERT CLUB LOGO </a:t>
            </a:r>
          </a:p>
        </p:txBody>
      </p:sp>
      <p:sp>
        <p:nvSpPr>
          <p:cNvPr id="2" name="TextBox 1">
            <a:extLst>
              <a:ext uri="{FF2B5EF4-FFF2-40B4-BE49-F238E27FC236}">
                <a16:creationId xmlns:a16="http://schemas.microsoft.com/office/drawing/2014/main" id="{EBDF6452-0374-4859-A561-5F066CB85788}"/>
              </a:ext>
            </a:extLst>
          </p:cNvPr>
          <p:cNvSpPr txBox="1"/>
          <p:nvPr/>
        </p:nvSpPr>
        <p:spPr>
          <a:xfrm>
            <a:off x="251520" y="1046341"/>
            <a:ext cx="8264951" cy="5139869"/>
          </a:xfrm>
          <a:prstGeom prst="rect">
            <a:avLst/>
          </a:prstGeom>
          <a:noFill/>
        </p:spPr>
        <p:txBody>
          <a:bodyPr wrap="square" rtlCol="0">
            <a:spAutoFit/>
          </a:bodyPr>
          <a:lstStyle/>
          <a:p>
            <a:r>
              <a:rPr lang="en-GB" sz="1600" dirty="0">
                <a:latin typeface="FS Jack" panose="02000503000000020004" pitchFamily="50" charset="0"/>
              </a:rPr>
              <a:t>England Football Accredited supports clubs to create more chances for more people to play football in approved leagues and competitions.</a:t>
            </a:r>
          </a:p>
          <a:p>
            <a:endParaRPr lang="en-GB" sz="1600" dirty="0">
              <a:latin typeface="FS Jack" panose="02000503000000020004" pitchFamily="50" charset="0"/>
            </a:endParaRPr>
          </a:p>
          <a:p>
            <a:r>
              <a:rPr lang="en-GB" sz="1600" dirty="0">
                <a:latin typeface="FS Jack" panose="02000503000000020004" pitchFamily="50" charset="0"/>
              </a:rPr>
              <a:t>This means more opportunities for male, female and disability players, from youth through to adult.</a:t>
            </a:r>
          </a:p>
          <a:p>
            <a:endParaRPr lang="en-GB" sz="1600" dirty="0">
              <a:latin typeface="FS Jack" panose="02000503000000020004" pitchFamily="50" charset="0"/>
            </a:endParaRPr>
          </a:p>
          <a:p>
            <a:r>
              <a:rPr lang="en-GB" sz="1600" dirty="0">
                <a:latin typeface="FS Jack" panose="02000503000000020004" pitchFamily="50" charset="0"/>
                <a:hlinkClick r:id="rId7"/>
              </a:rPr>
              <a:t>CLICK HERE </a:t>
            </a:r>
            <a:r>
              <a:rPr lang="en-GB" sz="1600" dirty="0">
                <a:latin typeface="FS Jack" panose="02000503000000020004" pitchFamily="50" charset="0"/>
              </a:rPr>
              <a:t>to find out more</a:t>
            </a:r>
          </a:p>
          <a:p>
            <a:endParaRPr lang="en-GB" sz="1600" dirty="0">
              <a:latin typeface="FS Jack" panose="02000503000000020004" pitchFamily="50" charset="0"/>
            </a:endParaRPr>
          </a:p>
          <a:p>
            <a:r>
              <a:rPr lang="en-GB" sz="1600" dirty="0">
                <a:latin typeface="FS Jack" panose="02000503000000020004" pitchFamily="50" charset="0"/>
              </a:rPr>
              <a:t>As an Accredited club we providing a consistent standard both on and off-pitch. We ensure we follow criteria set by England Football to ensure we are providing a fun, inclusive and safe environment for all to enjoy the game.</a:t>
            </a:r>
          </a:p>
          <a:p>
            <a:endParaRPr lang="en-GB" sz="1600" dirty="0">
              <a:latin typeface="FS Jack" panose="02000503000000020004" pitchFamily="50" charset="0"/>
            </a:endParaRPr>
          </a:p>
          <a:p>
            <a:pPr marL="171450" indent="-171450">
              <a:buFont typeface="Arial" panose="020B0604020202020204" pitchFamily="34" charset="0"/>
              <a:buChar char="•"/>
            </a:pPr>
            <a:r>
              <a:rPr lang="en-GB" sz="1600" dirty="0">
                <a:latin typeface="FS Jack" panose="02000503000000020004" pitchFamily="50" charset="0"/>
              </a:rPr>
              <a:t>Operate within a set of Club rules</a:t>
            </a:r>
          </a:p>
          <a:p>
            <a:pPr marL="171450" indent="-171450">
              <a:buFont typeface="Arial" panose="020B0604020202020204" pitchFamily="34" charset="0"/>
              <a:buChar char="•"/>
            </a:pPr>
            <a:r>
              <a:rPr lang="en-GB" sz="1600" dirty="0">
                <a:latin typeface="FS Jack" panose="02000503000000020004" pitchFamily="50" charset="0"/>
              </a:rPr>
              <a:t>Have a Club Equality and Safeguarding Policy</a:t>
            </a:r>
          </a:p>
          <a:p>
            <a:pPr marL="171450" indent="-171450">
              <a:buFont typeface="Arial" panose="020B0604020202020204" pitchFamily="34" charset="0"/>
              <a:buChar char="•"/>
            </a:pPr>
            <a:r>
              <a:rPr lang="en-GB" sz="1600" dirty="0">
                <a:latin typeface="FS Jack" panose="02000503000000020004" pitchFamily="50" charset="0"/>
              </a:rPr>
              <a:t>Ensure each youth team has access to at least one FA qualified coach with an in date Emergency Aid and Safeguarding certificate.</a:t>
            </a:r>
          </a:p>
          <a:p>
            <a:pPr marL="171450" indent="-171450">
              <a:buFont typeface="Arial" panose="020B0604020202020204" pitchFamily="34" charset="0"/>
              <a:buChar char="•"/>
            </a:pPr>
            <a:r>
              <a:rPr lang="en-GB" sz="1600" dirty="0">
                <a:latin typeface="FS Jack" panose="02000503000000020004" pitchFamily="50" charset="0"/>
              </a:rPr>
              <a:t>All relevant club officials have an in date FA Enhanced Criminal Records Check</a:t>
            </a:r>
          </a:p>
          <a:p>
            <a:pPr marL="171450" indent="-171450">
              <a:buFont typeface="Arial" panose="020B0604020202020204" pitchFamily="34" charset="0"/>
              <a:buChar char="•"/>
            </a:pPr>
            <a:r>
              <a:rPr lang="en-GB" sz="1600" dirty="0">
                <a:latin typeface="FS Jack" panose="02000503000000020004" pitchFamily="50" charset="0"/>
              </a:rPr>
              <a:t>Adopt the Football Leadership Diversity Code</a:t>
            </a:r>
          </a:p>
          <a:p>
            <a:pPr marL="171450" indent="-171450">
              <a:buFont typeface="Arial" panose="020B0604020202020204" pitchFamily="34" charset="0"/>
              <a:buChar char="•"/>
            </a:pPr>
            <a:r>
              <a:rPr lang="en-GB" sz="1600" dirty="0">
                <a:latin typeface="FS Jack" panose="02000503000000020004" pitchFamily="50" charset="0"/>
              </a:rPr>
              <a:t>Have a football development plan covering at least 3 years</a:t>
            </a:r>
          </a:p>
          <a:p>
            <a:endParaRPr lang="en-GB" dirty="0"/>
          </a:p>
        </p:txBody>
      </p:sp>
      <p:pic>
        <p:nvPicPr>
          <p:cNvPr id="15" name="Picture 14" descr="A picture containing logo&#10;&#10;Description automatically generated">
            <a:extLst>
              <a:ext uri="{FF2B5EF4-FFF2-40B4-BE49-F238E27FC236}">
                <a16:creationId xmlns:a16="http://schemas.microsoft.com/office/drawing/2014/main" id="{C933C7B9-2A48-465C-BC7C-C7ABF4B873B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24281" y="205541"/>
            <a:ext cx="2944129" cy="881441"/>
          </a:xfrm>
          <a:prstGeom prst="rect">
            <a:avLst/>
          </a:prstGeom>
        </p:spPr>
      </p:pic>
    </p:spTree>
    <p:extLst>
      <p:ext uri="{BB962C8B-B14F-4D97-AF65-F5344CB8AC3E}">
        <p14:creationId xmlns:p14="http://schemas.microsoft.com/office/powerpoint/2010/main" val="388640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fontScale="90000"/>
          </a:bodyPr>
          <a:lstStyle/>
          <a:p>
            <a:pPr algn="l"/>
            <a:r>
              <a:rPr lang="en-GB" sz="2000" b="1" u="sng">
                <a:solidFill>
                  <a:srgbClr val="003399"/>
                </a:solidFill>
                <a:latin typeface="FS Jack" pitchFamily="50" charset="0"/>
              </a:rPr>
              <a:t>Code of Conduct </a:t>
            </a:r>
            <a:r>
              <a:rPr lang="en-GB" sz="2000">
                <a:solidFill>
                  <a:srgbClr val="003399"/>
                </a:solidFill>
                <a:latin typeface="FS Jack" pitchFamily="50" charset="0"/>
              </a:rPr>
              <a:t>:</a:t>
            </a:r>
            <a:br>
              <a:rPr lang="en-GB" sz="2000">
                <a:solidFill>
                  <a:srgbClr val="003399"/>
                </a:solidFill>
                <a:latin typeface="FS Jack" pitchFamily="50" charset="0"/>
              </a:rPr>
            </a:br>
            <a:r>
              <a:rPr lang="en-GB" sz="2000">
                <a:solidFill>
                  <a:srgbClr val="003399"/>
                </a:solidFill>
                <a:latin typeface="FS Jack" pitchFamily="50" charset="0"/>
              </a:rPr>
              <a:t>Coaches, Team Managers and Club Officials </a:t>
            </a:r>
            <a:endParaRPr lang="en-GB" sz="2000">
              <a:solidFill>
                <a:srgbClr val="CC0000"/>
              </a:solidFill>
              <a:latin typeface="FS Jack" pitchFamily="50" charset="0"/>
            </a:endParaRPr>
          </a:p>
        </p:txBody>
      </p:sp>
      <p:sp>
        <p:nvSpPr>
          <p:cNvPr id="7" name="Oval 6">
            <a:extLst>
              <a:ext uri="{FF2B5EF4-FFF2-40B4-BE49-F238E27FC236}">
                <a16:creationId xmlns:a16="http://schemas.microsoft.com/office/drawing/2014/main" id="{6FE4BBAE-2A02-473D-93FA-36EE2D0B5473}"/>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5E6226A-0F50-4AEB-B738-38D7FA18708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251-2517877_tweet-twitter-icon-icon-chirrup-icon-icon-twitter-png ...">
            <a:extLst>
              <a:ext uri="{FF2B5EF4-FFF2-40B4-BE49-F238E27FC236}">
                <a16:creationId xmlns:a16="http://schemas.microsoft.com/office/drawing/2014/main" id="{53CE1F79-F22B-4708-89D3-6BAC1F927FFC}"/>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2B609CD-A60B-4836-9076-D62EECFE4A25}"/>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20" name="TextBox 19">
            <a:extLst>
              <a:ext uri="{FF2B5EF4-FFF2-40B4-BE49-F238E27FC236}">
                <a16:creationId xmlns:a16="http://schemas.microsoft.com/office/drawing/2014/main" id="{FD548D94-CA3F-4A48-962D-5064D1BCF60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1" name="TextBox 20">
            <a:extLst>
              <a:ext uri="{FF2B5EF4-FFF2-40B4-BE49-F238E27FC236}">
                <a16:creationId xmlns:a16="http://schemas.microsoft.com/office/drawing/2014/main" id="{1A82F267-FE41-4352-8141-E63E941F4DA7}"/>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2" name="TextBox 21">
            <a:extLst>
              <a:ext uri="{FF2B5EF4-FFF2-40B4-BE49-F238E27FC236}">
                <a16:creationId xmlns:a16="http://schemas.microsoft.com/office/drawing/2014/main" id="{107BEA63-7DB8-4CAF-A904-3B2C2C358988}"/>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pic>
        <p:nvPicPr>
          <p:cNvPr id="3" name="Picture 2">
            <a:extLst>
              <a:ext uri="{FF2B5EF4-FFF2-40B4-BE49-F238E27FC236}">
                <a16:creationId xmlns:a16="http://schemas.microsoft.com/office/drawing/2014/main" id="{72450C6A-3F95-4B18-8DAB-31CC61B704C4}"/>
              </a:ext>
            </a:extLst>
          </p:cNvPr>
          <p:cNvPicPr>
            <a:picLocks noChangeAspect="1"/>
          </p:cNvPicPr>
          <p:nvPr/>
        </p:nvPicPr>
        <p:blipFill>
          <a:blip r:embed="rId6"/>
          <a:stretch>
            <a:fillRect/>
          </a:stretch>
        </p:blipFill>
        <p:spPr>
          <a:xfrm>
            <a:off x="4636007" y="123167"/>
            <a:ext cx="4368607" cy="5760000"/>
          </a:xfrm>
          <a:prstGeom prst="rect">
            <a:avLst/>
          </a:prstGeom>
        </p:spPr>
      </p:pic>
      <p:sp>
        <p:nvSpPr>
          <p:cNvPr id="15" name="Title 1">
            <a:extLst>
              <a:ext uri="{FF2B5EF4-FFF2-40B4-BE49-F238E27FC236}">
                <a16:creationId xmlns:a16="http://schemas.microsoft.com/office/drawing/2014/main" id="{D8E51FC4-78BB-4413-9386-0F30712EA542}"/>
              </a:ext>
            </a:extLst>
          </p:cNvPr>
          <p:cNvSpPr txBox="1">
            <a:spLocks/>
          </p:cNvSpPr>
          <p:nvPr/>
        </p:nvSpPr>
        <p:spPr>
          <a:xfrm>
            <a:off x="251520" y="836714"/>
            <a:ext cx="4165032" cy="5046453"/>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panose="02000503000000020004" pitchFamily="50" charset="0"/>
              </a:rPr>
              <a:t>All Coaches, Team Managers and Club Officials sign the FA’s Code of Conduct at the start of each season. </a:t>
            </a:r>
          </a:p>
          <a:p>
            <a:pPr algn="l"/>
            <a:endParaRPr lang="en-GB" sz="1800" dirty="0">
              <a:latin typeface="FS Jack" panose="02000503000000020004" pitchFamily="50" charset="0"/>
            </a:endParaRPr>
          </a:p>
          <a:p>
            <a:pPr algn="l"/>
            <a:r>
              <a:rPr lang="en-GB" sz="1800" dirty="0">
                <a:latin typeface="FS Jack" panose="02000503000000020004" pitchFamily="50" charset="0"/>
              </a:rPr>
              <a:t>In addition, all coaches are required to have an in date accepted FA DBS before coaching. This is part of our safe recruitment policy where coaches are also required to attend an interview with the committee. </a:t>
            </a:r>
          </a:p>
          <a:p>
            <a:pPr algn="l"/>
            <a:endParaRPr lang="en-GB" sz="1800" dirty="0">
              <a:solidFill>
                <a:srgbClr val="FF0000"/>
              </a:solidFill>
              <a:latin typeface="FS Jack" panose="02000503000000020004" pitchFamily="50" charset="0"/>
            </a:endParaRPr>
          </a:p>
          <a:p>
            <a:pPr algn="l"/>
            <a:r>
              <a:rPr lang="en-GB" sz="1800" dirty="0">
                <a:latin typeface="FS Jack"/>
              </a:rPr>
              <a:t>An alleged breach of a code of conduct will result in the individual/s being approached by the club to explain their actions, in addition further sanctioned may follow depending on severity. </a:t>
            </a:r>
            <a:endParaRPr lang="en-GB" sz="1800" dirty="0">
              <a:latin typeface="FS Jack" panose="02000503000000020004" pitchFamily="50" charset="0"/>
            </a:endParaRPr>
          </a:p>
        </p:txBody>
      </p:sp>
    </p:spTree>
    <p:extLst>
      <p:ext uri="{BB962C8B-B14F-4D97-AF65-F5344CB8AC3E}">
        <p14:creationId xmlns:p14="http://schemas.microsoft.com/office/powerpoint/2010/main" val="284457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fontScale="90000"/>
          </a:bodyPr>
          <a:lstStyle/>
          <a:p>
            <a:pPr algn="l"/>
            <a:r>
              <a:rPr lang="en-GB" sz="2000" b="1" u="sng">
                <a:solidFill>
                  <a:srgbClr val="003399"/>
                </a:solidFill>
                <a:latin typeface="FS Jack" pitchFamily="50" charset="0"/>
              </a:rPr>
              <a:t>Code of Conduct</a:t>
            </a:r>
            <a:r>
              <a:rPr lang="en-GB" sz="2000">
                <a:solidFill>
                  <a:srgbClr val="003399"/>
                </a:solidFill>
                <a:latin typeface="FS Jack" pitchFamily="50" charset="0"/>
              </a:rPr>
              <a:t>:</a:t>
            </a:r>
            <a:br>
              <a:rPr lang="en-GB" sz="2000">
                <a:solidFill>
                  <a:srgbClr val="003399"/>
                </a:solidFill>
                <a:latin typeface="FS Jack" pitchFamily="50" charset="0"/>
              </a:rPr>
            </a:br>
            <a:r>
              <a:rPr lang="en-GB" sz="2000">
                <a:solidFill>
                  <a:srgbClr val="003399"/>
                </a:solidFill>
                <a:latin typeface="FS Jack" pitchFamily="50" charset="0"/>
              </a:rPr>
              <a:t>Young Players </a:t>
            </a:r>
            <a:endParaRPr lang="en-GB" sz="2000">
              <a:solidFill>
                <a:srgbClr val="CC0000"/>
              </a:solidFill>
              <a:latin typeface="FS Jack" pitchFamily="50" charset="0"/>
            </a:endParaRPr>
          </a:p>
        </p:txBody>
      </p:sp>
      <p:sp>
        <p:nvSpPr>
          <p:cNvPr id="7" name="Oval 6">
            <a:extLst>
              <a:ext uri="{FF2B5EF4-FFF2-40B4-BE49-F238E27FC236}">
                <a16:creationId xmlns:a16="http://schemas.microsoft.com/office/drawing/2014/main" id="{6FE4BBAE-2A02-473D-93FA-36EE2D0B5473}"/>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37203B7-10CC-4909-A1D6-B1B78825967E}"/>
              </a:ext>
            </a:extLst>
          </p:cNvPr>
          <p:cNvPicPr preferRelativeResize="0">
            <a:picLocks noChangeAspect="1"/>
          </p:cNvPicPr>
          <p:nvPr/>
        </p:nvPicPr>
        <p:blipFill>
          <a:blip r:embed="rId2"/>
          <a:stretch>
            <a:fillRect/>
          </a:stretch>
        </p:blipFill>
        <p:spPr>
          <a:xfrm>
            <a:off x="4629311" y="123167"/>
            <a:ext cx="4375303" cy="5760000"/>
          </a:xfrm>
          <a:prstGeom prst="rect">
            <a:avLst/>
          </a:prstGeom>
        </p:spPr>
      </p:pic>
      <p:sp>
        <p:nvSpPr>
          <p:cNvPr id="17" name="Rectangle 16">
            <a:extLst>
              <a:ext uri="{FF2B5EF4-FFF2-40B4-BE49-F238E27FC236}">
                <a16:creationId xmlns:a16="http://schemas.microsoft.com/office/drawing/2014/main" id="{D5E6226A-0F50-4AEB-B738-38D7FA18708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251-2517877_tweet-twitter-icon-icon-chirrup-icon-icon-twitter-png ...">
            <a:extLst>
              <a:ext uri="{FF2B5EF4-FFF2-40B4-BE49-F238E27FC236}">
                <a16:creationId xmlns:a16="http://schemas.microsoft.com/office/drawing/2014/main" id="{53CE1F79-F22B-4708-89D3-6BAC1F927FFC}"/>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2B609CD-A60B-4836-9076-D62EECFE4A25}"/>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20" name="TextBox 19">
            <a:extLst>
              <a:ext uri="{FF2B5EF4-FFF2-40B4-BE49-F238E27FC236}">
                <a16:creationId xmlns:a16="http://schemas.microsoft.com/office/drawing/2014/main" id="{FD548D94-CA3F-4A48-962D-5064D1BCF60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1" name="TextBox 20">
            <a:extLst>
              <a:ext uri="{FF2B5EF4-FFF2-40B4-BE49-F238E27FC236}">
                <a16:creationId xmlns:a16="http://schemas.microsoft.com/office/drawing/2014/main" id="{1A82F267-FE41-4352-8141-E63E941F4DA7}"/>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2" name="TextBox 21">
            <a:extLst>
              <a:ext uri="{FF2B5EF4-FFF2-40B4-BE49-F238E27FC236}">
                <a16:creationId xmlns:a16="http://schemas.microsoft.com/office/drawing/2014/main" id="{107BEA63-7DB8-4CAF-A904-3B2C2C358988}"/>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24" name="Title 1">
            <a:extLst>
              <a:ext uri="{FF2B5EF4-FFF2-40B4-BE49-F238E27FC236}">
                <a16:creationId xmlns:a16="http://schemas.microsoft.com/office/drawing/2014/main" id="{EA74D324-289A-4217-981B-5E327ABDA1FA}"/>
              </a:ext>
            </a:extLst>
          </p:cNvPr>
          <p:cNvSpPr txBox="1">
            <a:spLocks/>
          </p:cNvSpPr>
          <p:nvPr/>
        </p:nvSpPr>
        <p:spPr>
          <a:xfrm>
            <a:off x="251520" y="836714"/>
            <a:ext cx="4165032" cy="5046453"/>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panose="02000503000000020004" pitchFamily="50" charset="0"/>
              </a:rPr>
              <a:t>At the start of each season every player at the club is asked to sign the code of conduct you can see on the right.</a:t>
            </a:r>
          </a:p>
          <a:p>
            <a:pPr algn="l"/>
            <a:endParaRPr lang="en-GB" sz="1800" dirty="0">
              <a:latin typeface="FS Jack" panose="02000503000000020004" pitchFamily="50" charset="0"/>
            </a:endParaRPr>
          </a:p>
          <a:p>
            <a:pPr algn="l"/>
            <a:r>
              <a:rPr lang="en-GB" sz="1800" dirty="0">
                <a:latin typeface="FS Jack"/>
              </a:rPr>
              <a:t>As a club we pride ourselves on being respectful to all our opponents and we would ask our players to be aware of this either whilst playing or on social media. </a:t>
            </a:r>
            <a:endParaRPr lang="en-GB" sz="1800" dirty="0">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1100" dirty="0">
              <a:latin typeface="FS Jack" panose="02000503000000020004" pitchFamily="50" charset="0"/>
            </a:endParaRPr>
          </a:p>
        </p:txBody>
      </p:sp>
    </p:spTree>
    <p:extLst>
      <p:ext uri="{BB962C8B-B14F-4D97-AF65-F5344CB8AC3E}">
        <p14:creationId xmlns:p14="http://schemas.microsoft.com/office/powerpoint/2010/main" val="79841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fontScale="90000"/>
          </a:bodyPr>
          <a:lstStyle/>
          <a:p>
            <a:pPr algn="l"/>
            <a:r>
              <a:rPr lang="en-GB" sz="2000" b="1" u="sng">
                <a:solidFill>
                  <a:srgbClr val="003399"/>
                </a:solidFill>
                <a:latin typeface="FS Jack" pitchFamily="50" charset="0"/>
              </a:rPr>
              <a:t>Code of Conduct</a:t>
            </a:r>
            <a:r>
              <a:rPr lang="en-GB" sz="2000">
                <a:solidFill>
                  <a:srgbClr val="003399"/>
                </a:solidFill>
                <a:latin typeface="FS Jack" pitchFamily="50" charset="0"/>
              </a:rPr>
              <a:t>:</a:t>
            </a:r>
            <a:br>
              <a:rPr lang="en-GB" sz="2000">
                <a:solidFill>
                  <a:srgbClr val="003399"/>
                </a:solidFill>
                <a:latin typeface="FS Jack" pitchFamily="50" charset="0"/>
              </a:rPr>
            </a:br>
            <a:r>
              <a:rPr lang="en-GB" sz="2000">
                <a:solidFill>
                  <a:srgbClr val="003399"/>
                </a:solidFill>
                <a:latin typeface="FS Jack" pitchFamily="50" charset="0"/>
              </a:rPr>
              <a:t>Spectators and Parents/Carers</a:t>
            </a:r>
            <a:endParaRPr lang="en-GB" sz="2000">
              <a:solidFill>
                <a:srgbClr val="CC0000"/>
              </a:solidFill>
              <a:latin typeface="FS Jack" pitchFamily="50" charset="0"/>
            </a:endParaRPr>
          </a:p>
        </p:txBody>
      </p:sp>
      <p:sp>
        <p:nvSpPr>
          <p:cNvPr id="7" name="Oval 6">
            <a:extLst>
              <a:ext uri="{FF2B5EF4-FFF2-40B4-BE49-F238E27FC236}">
                <a16:creationId xmlns:a16="http://schemas.microsoft.com/office/drawing/2014/main" id="{6FE4BBAE-2A02-473D-93FA-36EE2D0B5473}"/>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7E4930B-96FA-43A1-A07C-74C4D30E8F32}"/>
              </a:ext>
            </a:extLst>
          </p:cNvPr>
          <p:cNvPicPr>
            <a:picLocks noChangeAspect="1"/>
          </p:cNvPicPr>
          <p:nvPr/>
        </p:nvPicPr>
        <p:blipFill>
          <a:blip r:embed="rId2"/>
          <a:stretch>
            <a:fillRect/>
          </a:stretch>
        </p:blipFill>
        <p:spPr>
          <a:xfrm>
            <a:off x="4611375" y="123167"/>
            <a:ext cx="4395495" cy="5760000"/>
          </a:xfrm>
          <a:prstGeom prst="rect">
            <a:avLst/>
          </a:prstGeom>
        </p:spPr>
      </p:pic>
      <p:sp>
        <p:nvSpPr>
          <p:cNvPr id="17" name="Rectangle 16">
            <a:extLst>
              <a:ext uri="{FF2B5EF4-FFF2-40B4-BE49-F238E27FC236}">
                <a16:creationId xmlns:a16="http://schemas.microsoft.com/office/drawing/2014/main" id="{D5E6226A-0F50-4AEB-B738-38D7FA18708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251-2517877_tweet-twitter-icon-icon-chirrup-icon-icon-twitter-png ...">
            <a:extLst>
              <a:ext uri="{FF2B5EF4-FFF2-40B4-BE49-F238E27FC236}">
                <a16:creationId xmlns:a16="http://schemas.microsoft.com/office/drawing/2014/main" id="{53CE1F79-F22B-4708-89D3-6BAC1F927FFC}"/>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2B609CD-A60B-4836-9076-D62EECFE4A25}"/>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20" name="TextBox 19">
            <a:extLst>
              <a:ext uri="{FF2B5EF4-FFF2-40B4-BE49-F238E27FC236}">
                <a16:creationId xmlns:a16="http://schemas.microsoft.com/office/drawing/2014/main" id="{FD548D94-CA3F-4A48-962D-5064D1BCF60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1" name="TextBox 20">
            <a:extLst>
              <a:ext uri="{FF2B5EF4-FFF2-40B4-BE49-F238E27FC236}">
                <a16:creationId xmlns:a16="http://schemas.microsoft.com/office/drawing/2014/main" id="{1A82F267-FE41-4352-8141-E63E941F4DA7}"/>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2" name="TextBox 21">
            <a:extLst>
              <a:ext uri="{FF2B5EF4-FFF2-40B4-BE49-F238E27FC236}">
                <a16:creationId xmlns:a16="http://schemas.microsoft.com/office/drawing/2014/main" id="{107BEA63-7DB8-4CAF-A904-3B2C2C358988}"/>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3" name="Title 1">
            <a:extLst>
              <a:ext uri="{FF2B5EF4-FFF2-40B4-BE49-F238E27FC236}">
                <a16:creationId xmlns:a16="http://schemas.microsoft.com/office/drawing/2014/main" id="{1186AF0F-4802-4545-A8DE-A9E8ECF638D5}"/>
              </a:ext>
            </a:extLst>
          </p:cNvPr>
          <p:cNvSpPr txBox="1">
            <a:spLocks/>
          </p:cNvSpPr>
          <p:nvPr/>
        </p:nvSpPr>
        <p:spPr>
          <a:xfrm>
            <a:off x="251520" y="836714"/>
            <a:ext cx="4165032" cy="5046453"/>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100">
              <a:latin typeface="FS Jack" panose="02000503000000020004" pitchFamily="50" charset="0"/>
            </a:endParaRPr>
          </a:p>
        </p:txBody>
      </p:sp>
      <p:sp>
        <p:nvSpPr>
          <p:cNvPr id="15" name="Title 1">
            <a:extLst>
              <a:ext uri="{FF2B5EF4-FFF2-40B4-BE49-F238E27FC236}">
                <a16:creationId xmlns:a16="http://schemas.microsoft.com/office/drawing/2014/main" id="{2228C6E3-92DC-445D-87F0-6AD4D4D6A93F}"/>
              </a:ext>
            </a:extLst>
          </p:cNvPr>
          <p:cNvSpPr txBox="1">
            <a:spLocks/>
          </p:cNvSpPr>
          <p:nvPr/>
        </p:nvSpPr>
        <p:spPr>
          <a:xfrm>
            <a:off x="251520" y="850738"/>
            <a:ext cx="4165032" cy="5046453"/>
          </a:xfrm>
          <a:prstGeom prst="rect">
            <a:avLst/>
          </a:prstGeom>
        </p:spPr>
        <p:txBody>
          <a:bodyPr vert="horz" lIns="91440" tIns="45720" rIns="91440" bIns="45720" rtlCol="0" anchor="t" anchorCtr="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900" dirty="0">
                <a:latin typeface="FS Jack" panose="02000503000000020004" pitchFamily="50" charset="0"/>
              </a:rPr>
              <a:t>At the start of the season we ask a parent/carer of every child at the club to sign the Code of Conduct which can be seen on the right of this page. </a:t>
            </a:r>
          </a:p>
          <a:p>
            <a:pPr algn="l"/>
            <a:endParaRPr lang="en-GB" sz="1900" dirty="0">
              <a:latin typeface="FS Jack" panose="02000503000000020004" pitchFamily="50" charset="0"/>
            </a:endParaRPr>
          </a:p>
          <a:p>
            <a:pPr algn="l"/>
            <a:r>
              <a:rPr lang="en-GB" sz="1900" dirty="0">
                <a:latin typeface="FS Jack" panose="02000503000000020004" pitchFamily="50" charset="0"/>
              </a:rPr>
              <a:t>As a club we want to provide the best possible environment for your child to have fun and learn. To do this we need your help and to follow the expectations listed of spectators and parents/carers. You will find a designated spectator RESPECT barrier alongside the pitch at all youth games which you are required to stand behind.</a:t>
            </a:r>
          </a:p>
          <a:p>
            <a:pPr algn="l"/>
            <a:endParaRPr lang="en-GB" sz="1900" dirty="0">
              <a:latin typeface="FS Jack" panose="02000503000000020004" pitchFamily="50" charset="0"/>
            </a:endParaRPr>
          </a:p>
          <a:p>
            <a:pPr algn="l"/>
            <a:r>
              <a:rPr lang="en-GB" sz="1900" dirty="0">
                <a:latin typeface="FS Jack" panose="02000503000000020004" pitchFamily="50" charset="0"/>
              </a:rPr>
              <a:t>We will also be working with Essex County FA to provide a spectator workshop once a season. This is something the club will require at least one adult from each household to attend. </a:t>
            </a:r>
          </a:p>
          <a:p>
            <a:pPr algn="l"/>
            <a:endParaRPr lang="en-GB" sz="1100" dirty="0">
              <a:latin typeface="FS Jack" panose="02000503000000020004" pitchFamily="50" charset="0"/>
            </a:endParaRPr>
          </a:p>
        </p:txBody>
      </p:sp>
    </p:spTree>
    <p:extLst>
      <p:ext uri="{BB962C8B-B14F-4D97-AF65-F5344CB8AC3E}">
        <p14:creationId xmlns:p14="http://schemas.microsoft.com/office/powerpoint/2010/main" val="747598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3" ma:contentTypeDescription="Create a new document." ma:contentTypeScope="" ma:versionID="013eaf96f4c3ab0c17ef73e3cb3aec00">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2210d5a6feb9efd3ac7e20968b7c0aa5"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1977CE-8527-48B6-BBF6-1A39F866F8C6}">
  <ds:schemaRefs>
    <ds:schemaRef ds:uri="http://schemas.microsoft.com/sharepoint/v3/contenttype/forms"/>
  </ds:schemaRefs>
</ds:datastoreItem>
</file>

<file path=customXml/itemProps2.xml><?xml version="1.0" encoding="utf-8"?>
<ds:datastoreItem xmlns:ds="http://schemas.openxmlformats.org/officeDocument/2006/customXml" ds:itemID="{481DE252-9AD5-4F03-9AA2-402A1CE99EEE}">
  <ds:schemaRefs>
    <ds:schemaRef ds:uri="ec13f2ff-d3f6-4e4a-981e-28de5316bdc4"/>
    <ds:schemaRef ds:uri="f412957e-9720-445d-b04b-3868fdc16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2D52F8-B0B2-4DD8-8BAE-1968D9B8B2AA}">
  <ds:schemaRefs>
    <ds:schemaRef ds:uri="0d6ca0eb-4056-407a-8237-73b0b57ae41c"/>
    <ds:schemaRef ds:uri="ccfe04a9-8128-4b88-b44c-8954540aa1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129</TotalTime>
  <Words>2270</Words>
  <Application>Microsoft Office PowerPoint</Application>
  <PresentationFormat>On-screen Show (4:3)</PresentationFormat>
  <Paragraphs>231</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FS Jack</vt:lpstr>
      <vt:lpstr>Office Theme</vt:lpstr>
      <vt:lpstr>PowerPoint Presentation</vt:lpstr>
      <vt:lpstr>WELCOME: Introductions </vt:lpstr>
      <vt:lpstr>Values, Mission and Vision:</vt:lpstr>
      <vt:lpstr>About Us:</vt:lpstr>
      <vt:lpstr>Club Facilities:</vt:lpstr>
      <vt:lpstr>PowerPoint Presentation</vt:lpstr>
      <vt:lpstr>Code of Conduct : Coaches, Team Managers and Club Officials </vt:lpstr>
      <vt:lpstr>Code of Conduct: Young Players </vt:lpstr>
      <vt:lpstr>Code of Conduct: Spectators and Parents/Carers</vt:lpstr>
      <vt:lpstr>Guide to Youth Football:</vt:lpstr>
      <vt:lpstr>Subscriptions / Membership Fees:</vt:lpstr>
      <vt:lpstr>Fundraising &amp; Sponsorship:</vt:lpstr>
      <vt:lpstr>Volunteer Support:</vt:lpstr>
      <vt:lpstr>Leagues and Cups:</vt:lpstr>
      <vt:lpstr>PowerPoint Presentation</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COMMUNICATIONS: Marketing &amp; Communications</dc:title>
  <dc:creator>Chris Evans</dc:creator>
  <cp:lastModifiedBy>Karl Sear</cp:lastModifiedBy>
  <cp:revision>24</cp:revision>
  <cp:lastPrinted>2019-07-24T13:04:49Z</cp:lastPrinted>
  <dcterms:created xsi:type="dcterms:W3CDTF">2019-07-24T09:20:20Z</dcterms:created>
  <dcterms:modified xsi:type="dcterms:W3CDTF">2022-02-17T11:15:46Z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ies>
</file>