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4" r:id="rId5"/>
    <p:sldId id="261" r:id="rId6"/>
    <p:sldId id="256" r:id="rId7"/>
    <p:sldId id="263" r:id="rId8"/>
    <p:sldId id="262" r:id="rId9"/>
    <p:sldId id="265" r:id="rId10"/>
    <p:sldId id="266" r:id="rId1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B2D"/>
    <a:srgbClr val="CC2000"/>
    <a:srgbClr val="061E42"/>
    <a:srgbClr val="051E42"/>
    <a:srgbClr val="051D42"/>
    <a:srgbClr val="D93A27"/>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C2492-40D4-4E92-8498-71765D45F209}" v="3" dt="2023-07-24T14:38:32.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p:restoredTop sz="94653"/>
  </p:normalViewPr>
  <p:slideViewPr>
    <p:cSldViewPr snapToGrid="0" snapToObjects="1">
      <p:cViewPr>
        <p:scale>
          <a:sx n="50" d="100"/>
          <a:sy n="50" d="100"/>
        </p:scale>
        <p:origin x="1896" y="-200"/>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Humphreys" userId="5f80f3d2-0e47-4247-8392-0d9c1049ec1a" providerId="ADAL" clId="{09AC2492-40D4-4E92-8498-71765D45F209}"/>
    <pc:docChg chg="undo custSel modSld">
      <pc:chgData name="Max Humphreys" userId="5f80f3d2-0e47-4247-8392-0d9c1049ec1a" providerId="ADAL" clId="{09AC2492-40D4-4E92-8498-71765D45F209}" dt="2023-07-25T09:48:51.409" v="230" actId="1076"/>
      <pc:docMkLst>
        <pc:docMk/>
      </pc:docMkLst>
      <pc:sldChg chg="modSp mod">
        <pc:chgData name="Max Humphreys" userId="5f80f3d2-0e47-4247-8392-0d9c1049ec1a" providerId="ADAL" clId="{09AC2492-40D4-4E92-8498-71765D45F209}" dt="2023-07-25T09:48:51.409" v="230" actId="1076"/>
        <pc:sldMkLst>
          <pc:docMk/>
          <pc:sldMk cId="528415005" sldId="256"/>
        </pc:sldMkLst>
        <pc:spChg chg="mod">
          <ac:chgData name="Max Humphreys" userId="5f80f3d2-0e47-4247-8392-0d9c1049ec1a" providerId="ADAL" clId="{09AC2492-40D4-4E92-8498-71765D45F209}" dt="2023-07-25T09:48:47.757" v="229" actId="1076"/>
          <ac:spMkLst>
            <pc:docMk/>
            <pc:sldMk cId="528415005" sldId="256"/>
            <ac:spMk id="5" creationId="{BE074EDA-A49C-FC35-FD16-F51DF49DBE6A}"/>
          </ac:spMkLst>
        </pc:spChg>
        <pc:spChg chg="mod">
          <ac:chgData name="Max Humphreys" userId="5f80f3d2-0e47-4247-8392-0d9c1049ec1a" providerId="ADAL" clId="{09AC2492-40D4-4E92-8498-71765D45F209}" dt="2023-07-25T09:35:46.351" v="224" actId="20577"/>
          <ac:spMkLst>
            <pc:docMk/>
            <pc:sldMk cId="528415005" sldId="256"/>
            <ac:spMk id="10" creationId="{FA18AC56-5437-C543-ABAC-00E6BE4FFE03}"/>
          </ac:spMkLst>
        </pc:spChg>
        <pc:spChg chg="mod">
          <ac:chgData name="Max Humphreys" userId="5f80f3d2-0e47-4247-8392-0d9c1049ec1a" providerId="ADAL" clId="{09AC2492-40D4-4E92-8498-71765D45F209}" dt="2023-07-25T09:48:42.018" v="228" actId="1076"/>
          <ac:spMkLst>
            <pc:docMk/>
            <pc:sldMk cId="528415005" sldId="256"/>
            <ac:spMk id="17" creationId="{05CEFB03-65C9-D446-96CC-B0A4E1D62E67}"/>
          </ac:spMkLst>
        </pc:spChg>
        <pc:spChg chg="mod">
          <ac:chgData name="Max Humphreys" userId="5f80f3d2-0e47-4247-8392-0d9c1049ec1a" providerId="ADAL" clId="{09AC2492-40D4-4E92-8498-71765D45F209}" dt="2023-07-25T09:48:37.759" v="226" actId="1076"/>
          <ac:spMkLst>
            <pc:docMk/>
            <pc:sldMk cId="528415005" sldId="256"/>
            <ac:spMk id="18" creationId="{DA4549FD-D558-194A-8286-AD0E21539C64}"/>
          </ac:spMkLst>
        </pc:spChg>
        <pc:picChg chg="mod">
          <ac:chgData name="Max Humphreys" userId="5f80f3d2-0e47-4247-8392-0d9c1049ec1a" providerId="ADAL" clId="{09AC2492-40D4-4E92-8498-71765D45F209}" dt="2023-07-25T09:48:51.409" v="230" actId="1076"/>
          <ac:picMkLst>
            <pc:docMk/>
            <pc:sldMk cId="528415005" sldId="256"/>
            <ac:picMk id="3" creationId="{0B80CF55-7061-6D05-D68C-788FD94FD416}"/>
          </ac:picMkLst>
        </pc:picChg>
      </pc:sldChg>
      <pc:sldChg chg="modSp mod">
        <pc:chgData name="Max Humphreys" userId="5f80f3d2-0e47-4247-8392-0d9c1049ec1a" providerId="ADAL" clId="{09AC2492-40D4-4E92-8498-71765D45F209}" dt="2023-07-24T14:39:21.513" v="65" actId="207"/>
        <pc:sldMkLst>
          <pc:docMk/>
          <pc:sldMk cId="1695054006" sldId="261"/>
        </pc:sldMkLst>
        <pc:spChg chg="mod">
          <ac:chgData name="Max Humphreys" userId="5f80f3d2-0e47-4247-8392-0d9c1049ec1a" providerId="ADAL" clId="{09AC2492-40D4-4E92-8498-71765D45F209}" dt="2023-07-24T14:39:21.513" v="65" actId="207"/>
          <ac:spMkLst>
            <pc:docMk/>
            <pc:sldMk cId="1695054006" sldId="261"/>
            <ac:spMk id="7" creationId="{6EF8A0DC-5FD0-9F4B-806A-2F01348197C8}"/>
          </ac:spMkLst>
        </pc:spChg>
      </pc:sldChg>
      <pc:sldChg chg="modSp mod">
        <pc:chgData name="Max Humphreys" userId="5f80f3d2-0e47-4247-8392-0d9c1049ec1a" providerId="ADAL" clId="{09AC2492-40D4-4E92-8498-71765D45F209}" dt="2023-07-24T15:12:37.136" v="208" actId="20577"/>
        <pc:sldMkLst>
          <pc:docMk/>
          <pc:sldMk cId="3558253440" sldId="262"/>
        </pc:sldMkLst>
        <pc:graphicFrameChg chg="modGraphic">
          <ac:chgData name="Max Humphreys" userId="5f80f3d2-0e47-4247-8392-0d9c1049ec1a" providerId="ADAL" clId="{09AC2492-40D4-4E92-8498-71765D45F209}" dt="2023-07-24T15:12:37.136" v="208" actId="20577"/>
          <ac:graphicFrameMkLst>
            <pc:docMk/>
            <pc:sldMk cId="3558253440" sldId="262"/>
            <ac:graphicFrameMk id="16" creationId="{938DCAFC-7897-5D48-87BA-48826A7F482E}"/>
          </ac:graphicFrameMkLst>
        </pc:graphicFrameChg>
      </pc:sldChg>
      <pc:sldChg chg="modSp mod">
        <pc:chgData name="Max Humphreys" userId="5f80f3d2-0e47-4247-8392-0d9c1049ec1a" providerId="ADAL" clId="{09AC2492-40D4-4E92-8498-71765D45F209}" dt="2023-07-24T15:05:43.921" v="155" actId="20577"/>
        <pc:sldMkLst>
          <pc:docMk/>
          <pc:sldMk cId="477155704" sldId="263"/>
        </pc:sldMkLst>
        <pc:spChg chg="mod">
          <ac:chgData name="Max Humphreys" userId="5f80f3d2-0e47-4247-8392-0d9c1049ec1a" providerId="ADAL" clId="{09AC2492-40D4-4E92-8498-71765D45F209}" dt="2023-07-24T15:05:43.921" v="155" actId="20577"/>
          <ac:spMkLst>
            <pc:docMk/>
            <pc:sldMk cId="477155704" sldId="263"/>
            <ac:spMk id="9" creationId="{41350EB8-2C9B-8549-8EDE-3A65DAFF9D85}"/>
          </ac:spMkLst>
        </pc:spChg>
      </pc:sldChg>
      <pc:sldChg chg="modSp mod">
        <pc:chgData name="Max Humphreys" userId="5f80f3d2-0e47-4247-8392-0d9c1049ec1a" providerId="ADAL" clId="{09AC2492-40D4-4E92-8498-71765D45F209}" dt="2023-07-24T15:06:23.766" v="177" actId="5793"/>
        <pc:sldMkLst>
          <pc:docMk/>
          <pc:sldMk cId="1187306088" sldId="265"/>
        </pc:sldMkLst>
        <pc:graphicFrameChg chg="modGraphic">
          <ac:chgData name="Max Humphreys" userId="5f80f3d2-0e47-4247-8392-0d9c1049ec1a" providerId="ADAL" clId="{09AC2492-40D4-4E92-8498-71765D45F209}" dt="2023-07-24T15:06:23.766" v="177" actId="5793"/>
          <ac:graphicFrameMkLst>
            <pc:docMk/>
            <pc:sldMk cId="1187306088" sldId="265"/>
            <ac:graphicFrameMk id="10" creationId="{7E714699-2104-8E4D-BA9C-76F6828BA1B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7/25/2023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Kel.Crook@HampshireFA.co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forms.office.com/e/8UpEjb5kt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e/8UpEjb5ktt"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rms.office.com/r/Abk6YsWEK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EMPLOYMENT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6724650" cy="246221"/>
          </a:xfrm>
          <a:prstGeom prst="rect">
            <a:avLst/>
          </a:prstGeom>
          <a:noFill/>
        </p:spPr>
        <p:txBody>
          <a:bodyPr wrap="square" rtlCol="0">
            <a:spAutoFit/>
          </a:bodyPr>
          <a:lstStyle/>
          <a:p>
            <a:r>
              <a:rPr lang="en-US" sz="1000" dirty="0">
                <a:latin typeface="Barlow Condensed Medium" pitchFamily="2" charset="77"/>
              </a:rPr>
              <a:t>Basingstoke Play On League Coordinator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US" sz="2000" dirty="0">
                <a:solidFill>
                  <a:schemeClr val="bg1"/>
                </a:solidFill>
                <a:latin typeface="Barlow Condensed Medium" pitchFamily="2" charset="77"/>
              </a:rPr>
              <a:t>Basingstoke Play On League Coordinator</a:t>
            </a: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sp>
        <p:nvSpPr>
          <p:cNvPr id="7" name="TextBox 6">
            <a:extLst>
              <a:ext uri="{FF2B5EF4-FFF2-40B4-BE49-F238E27FC236}">
                <a16:creationId xmlns:a16="http://schemas.microsoft.com/office/drawing/2014/main" id="{6EF8A0DC-5FD0-9F4B-806A-2F01348197C8}"/>
              </a:ext>
            </a:extLst>
          </p:cNvPr>
          <p:cNvSpPr txBox="1"/>
          <p:nvPr/>
        </p:nvSpPr>
        <p:spPr>
          <a:xfrm>
            <a:off x="1059766" y="1885213"/>
            <a:ext cx="5458097" cy="8032968"/>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marL="800100" lvl="1" indent="-342900" algn="just">
              <a:buFont typeface="Arial" panose="020B0604020202020204" pitchFamily="34" charset="0"/>
              <a:buChar char="•"/>
            </a:pPr>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marL="800100" lvl="1" indent="-342900" algn="just">
              <a:buFont typeface="Arial" panose="020B0604020202020204" pitchFamily="34" charset="0"/>
              <a:buChar char="•"/>
            </a:pPr>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GB" sz="2000" b="1" dirty="0">
                <a:solidFill>
                  <a:srgbClr val="D83B2D"/>
                </a:solidFill>
                <a:latin typeface="Barlow Condensed SemiBold" pitchFamily="2" charset="77"/>
              </a:rPr>
              <a:t>Kel Crook </a:t>
            </a:r>
            <a:r>
              <a:rPr lang="en-GB" sz="2000" b="1" dirty="0">
                <a:solidFill>
                  <a:schemeClr val="tx1">
                    <a:lumMod val="85000"/>
                    <a:lumOff val="15000"/>
                  </a:schemeClr>
                </a:solidFill>
                <a:latin typeface="Barlow Condensed SemiBold" pitchFamily="2" charset="77"/>
              </a:rPr>
              <a:t>us</a:t>
            </a:r>
            <a:r>
              <a:rPr lang="en-US" sz="2000" b="1" dirty="0" err="1">
                <a:solidFill>
                  <a:schemeClr val="tx1">
                    <a:lumMod val="85000"/>
                    <a:lumOff val="15000"/>
                  </a:schemeClr>
                </a:solidFill>
                <a:latin typeface="Barlow Condensed SemiBold" pitchFamily="2" charset="77"/>
              </a:rPr>
              <a:t>ing</a:t>
            </a:r>
            <a:r>
              <a:rPr lang="en-US" sz="2000" b="1" dirty="0">
                <a:solidFill>
                  <a:schemeClr val="tx1">
                    <a:lumMod val="85000"/>
                    <a:lumOff val="15000"/>
                  </a:schemeClr>
                </a:solidFill>
                <a:latin typeface="Barlow Condensed SemiBold" pitchFamily="2" charset="77"/>
              </a:rPr>
              <a:t>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hlinkClick r:id="rId3">
                  <a:extLst>
                    <a:ext uri="{A12FA001-AC4F-418D-AE19-62706E023703}">
                      <ahyp:hlinkClr xmlns:ahyp="http://schemas.microsoft.com/office/drawing/2018/hyperlinkcolor" val="tx"/>
                    </a:ext>
                  </a:extLst>
                </a:hlinkClick>
              </a:rPr>
              <a:t>Kel.Crook@HampshireFA.com</a:t>
            </a:r>
            <a:endParaRPr lang="en-GB" sz="2000" b="1" dirty="0">
              <a:solidFill>
                <a:srgbClr val="D83B2D"/>
              </a:solidFill>
              <a:latin typeface="Barlow Condensed SemiBold" pitchFamily="2" charset="77"/>
            </a:endParaRPr>
          </a:p>
          <a:p>
            <a:pPr algn="just"/>
            <a:r>
              <a:rPr lang="en-GB" sz="2000" b="1" dirty="0">
                <a:latin typeface="Barlow Condensed SemiBold" pitchFamily="2" charset="77"/>
              </a:rPr>
              <a:t>T:</a:t>
            </a:r>
            <a:r>
              <a:rPr lang="en-GB" sz="2000" b="1" dirty="0">
                <a:solidFill>
                  <a:srgbClr val="DE3C3B"/>
                </a:solidFill>
                <a:latin typeface="Barlow Condensed SemiBold" pitchFamily="2" charset="77"/>
              </a:rPr>
              <a:t> </a:t>
            </a:r>
            <a:r>
              <a:rPr lang="en-GB" sz="1800" dirty="0">
                <a:solidFill>
                  <a:srgbClr val="CC2000"/>
                </a:solidFill>
                <a:effectLst/>
                <a:latin typeface="Barlow Condensed Medium" panose="00000606000000000000" pitchFamily="2" charset="0"/>
                <a:ea typeface="Times New Roman" panose="02020603050405020304" pitchFamily="18" charset="0"/>
                <a:cs typeface="Times New Roman" panose="02020603050405020304" pitchFamily="18" charset="0"/>
              </a:rPr>
              <a:t>01256 853 009</a:t>
            </a:r>
            <a:endParaRPr lang="en-GB" sz="1800" dirty="0">
              <a:solidFill>
                <a:srgbClr val="CC2000"/>
              </a:solidFill>
              <a:effectLst/>
              <a:latin typeface="Calibri" panose="020F0502020204030204" pitchFamily="34" charset="0"/>
              <a:ea typeface="Calibri" panose="020F0502020204030204" pitchFamily="34" charset="0"/>
            </a:endParaRPr>
          </a:p>
          <a:p>
            <a:r>
              <a:rPr lang="en-GB" sz="1800" dirty="0">
                <a:solidFill>
                  <a:srgbClr val="001C4C"/>
                </a:solidFill>
                <a:effectLst/>
                <a:latin typeface="Barlow Condensed Medium" panose="00000606000000000000" pitchFamily="2" charset="0"/>
                <a:ea typeface="Times New Roman" panose="02020603050405020304" pitchFamily="18" charset="0"/>
                <a:cs typeface="Times New Roman" panose="02020603050405020304" pitchFamily="18" charset="0"/>
              </a:rPr>
              <a:t> </a:t>
            </a:r>
            <a:endParaRPr lang="en-GB" sz="2000" b="1" dirty="0">
              <a:solidFill>
                <a:srgbClr val="DE3C3B"/>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4"/>
          <a:stretch>
            <a:fillRect/>
          </a:stretch>
        </p:blipFill>
        <p:spPr>
          <a:xfrm>
            <a:off x="3508539" y="9788823"/>
            <a:ext cx="542596" cy="772571"/>
          </a:xfrm>
          <a:prstGeom prst="rect">
            <a:avLst/>
          </a:prstGeom>
        </p:spPr>
      </p:pic>
      <p:cxnSp>
        <p:nvCxnSpPr>
          <p:cNvPr id="4" name="Straight Connector 3">
            <a:extLst>
              <a:ext uri="{FF2B5EF4-FFF2-40B4-BE49-F238E27FC236}">
                <a16:creationId xmlns:a16="http://schemas.microsoft.com/office/drawing/2014/main" id="{8DA42D3B-27AD-C1E1-4D9F-0B75122414D9}"/>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BDA7FF-EEA1-E7C9-D9E6-86E1C82A6D6D}"/>
              </a:ext>
            </a:extLst>
          </p:cNvPr>
          <p:cNvSpPr txBox="1"/>
          <p:nvPr/>
        </p:nvSpPr>
        <p:spPr>
          <a:xfrm>
            <a:off x="212356" y="238540"/>
            <a:ext cx="6724650" cy="246221"/>
          </a:xfrm>
          <a:prstGeom prst="rect">
            <a:avLst/>
          </a:prstGeom>
          <a:noFill/>
        </p:spPr>
        <p:txBody>
          <a:bodyPr wrap="square" rtlCol="0">
            <a:spAutoFit/>
          </a:bodyPr>
          <a:lstStyle/>
          <a:p>
            <a:r>
              <a:rPr lang="en-US" sz="1000" dirty="0">
                <a:latin typeface="Barlow Condensed Medium" pitchFamily="2" charset="77"/>
              </a:rPr>
              <a:t>Basingstoke Play On League Coordinator |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26604" y="-12228"/>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777242"/>
            <a:ext cx="6617793" cy="646331"/>
          </a:xfrm>
          <a:prstGeom prst="rect">
            <a:avLst/>
          </a:prstGeom>
          <a:noFill/>
        </p:spPr>
        <p:txBody>
          <a:bodyPr wrap="square" rtlCol="0">
            <a:spAutoFit/>
          </a:bodyPr>
          <a:lstStyle/>
          <a:p>
            <a:pPr algn="ctr"/>
            <a:r>
              <a:rPr lang="en-US" sz="3600" dirty="0">
                <a:solidFill>
                  <a:schemeClr val="bg1"/>
                </a:solidFill>
                <a:latin typeface="Barlow Condensed Medium" pitchFamily="2" charset="77"/>
              </a:rPr>
              <a:t>Basingstoke Play On League Coordinator</a:t>
            </a:r>
          </a:p>
        </p:txBody>
      </p:sp>
      <p:sp>
        <p:nvSpPr>
          <p:cNvPr id="10" name="TextBox 9">
            <a:extLst>
              <a:ext uri="{FF2B5EF4-FFF2-40B4-BE49-F238E27FC236}">
                <a16:creationId xmlns:a16="http://schemas.microsoft.com/office/drawing/2014/main" id="{FA18AC56-5437-C543-ABAC-00E6BE4FFE03}"/>
              </a:ext>
            </a:extLst>
          </p:cNvPr>
          <p:cNvSpPr txBox="1"/>
          <p:nvPr/>
        </p:nvSpPr>
        <p:spPr>
          <a:xfrm>
            <a:off x="640585" y="2159266"/>
            <a:ext cx="6348087" cy="2000548"/>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p>
          <a:p>
            <a:pPr algn="just"/>
            <a:r>
              <a:rPr lang="en-GB" sz="1200" kern="1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Your role will be to support in coordinating league fixtures, as well as being present on match days to facilitate the teams playing in the Basingstoke </a:t>
            </a:r>
            <a:r>
              <a:rPr lang="en-GB" sz="1200" kern="100" dirty="0" err="1">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PlayOn</a:t>
            </a:r>
            <a:r>
              <a:rPr lang="en-GB" sz="1200" kern="1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 League. We are looking for a reliable and passionate individual to support the expansion of this league to introduce a Women’s 7v7 and Faith 7v7 divisions, on top of the already-running adult male 11v11 division. </a:t>
            </a:r>
          </a:p>
          <a:p>
            <a:pPr algn="just"/>
            <a:endParaRPr lang="en-GB" sz="1200" kern="100" dirty="0">
              <a:solidFill>
                <a:schemeClr val="bg1"/>
              </a:solidFill>
              <a:latin typeface="Barlow Condensed" panose="00000506000000000000" pitchFamily="2" charset="0"/>
              <a:ea typeface="Calibri" panose="020F0502020204030204" pitchFamily="34" charset="0"/>
              <a:cs typeface="Times New Roman" panose="02020603050405020304" pitchFamily="18" charset="0"/>
            </a:endParaRPr>
          </a:p>
          <a:p>
            <a:pPr algn="just"/>
            <a:r>
              <a:rPr lang="en-GB" sz="1200" kern="1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This is an exciting opportunity for you to be a part of the development of flexible football in Hampshire! The fixtures for both leagues will take place on Monday evenings at </a:t>
            </a:r>
            <a:r>
              <a:rPr lang="en-GB" sz="1200" kern="100" dirty="0" err="1">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Winklebury</a:t>
            </a:r>
            <a:r>
              <a:rPr lang="en-GB" sz="1200" kern="1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 Football Complex, between 6:30 to 9:30pm. </a:t>
            </a:r>
          </a:p>
          <a:p>
            <a:pPr algn="just"/>
            <a:endParaRPr lang="en-US" sz="2000" i="1" dirty="0">
              <a:solidFill>
                <a:schemeClr val="bg1"/>
              </a:solidFill>
              <a:latin typeface="Barlow Condensed ExtraBold" panose="00000906000000000000" pitchFamily="2"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2" name="TextBox 11">
            <a:extLst>
              <a:ext uri="{FF2B5EF4-FFF2-40B4-BE49-F238E27FC236}">
                <a16:creationId xmlns:a16="http://schemas.microsoft.com/office/drawing/2014/main" id="{701250EB-7DF6-F445-BD16-DDD9C7FBB75C}"/>
              </a:ext>
            </a:extLst>
          </p:cNvPr>
          <p:cNvSpPr txBox="1"/>
          <p:nvPr/>
        </p:nvSpPr>
        <p:spPr>
          <a:xfrm>
            <a:off x="648316" y="1791414"/>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Salary:</a:t>
            </a:r>
            <a:r>
              <a:rPr lang="en-US" sz="2000" b="1" dirty="0">
                <a:solidFill>
                  <a:srgbClr val="DE3D3B"/>
                </a:solidFill>
                <a:latin typeface="Barlow Condensed ExtraBold" panose="00000906000000000000" pitchFamily="2" charset="0"/>
              </a:rPr>
              <a:t> </a:t>
            </a:r>
            <a:r>
              <a:rPr lang="en-US" sz="2000" b="1" dirty="0">
                <a:solidFill>
                  <a:schemeClr val="bg1"/>
                </a:solidFill>
                <a:latin typeface="Barlow Condensed" panose="00000506000000000000" pitchFamily="2" charset="0"/>
              </a:rPr>
              <a:t>£40 per evening           </a:t>
            </a:r>
            <a:r>
              <a:rPr lang="en-US" b="1" dirty="0">
                <a:solidFill>
                  <a:schemeClr val="bg1"/>
                </a:solidFill>
                <a:latin typeface="Barlow Condensed" panose="00000506000000000000" pitchFamily="2" charset="0"/>
              </a:rPr>
              <a:t>	</a:t>
            </a:r>
            <a:r>
              <a:rPr lang="en-US" sz="2000" b="1" dirty="0">
                <a:solidFill>
                  <a:srgbClr val="D83B27"/>
                </a:solidFill>
                <a:latin typeface="Barlow Condensed ExtraBold" panose="00000906000000000000" pitchFamily="2" charset="0"/>
              </a:rPr>
              <a:t>Contract:</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panose="00000506000000000000" pitchFamily="2" charset="0"/>
              </a:rPr>
              <a:t>July 2023 – June 2024 </a:t>
            </a:r>
          </a:p>
          <a:p>
            <a:r>
              <a:rPr lang="en-US" b="1" baseline="-25000" dirty="0">
                <a:solidFill>
                  <a:schemeClr val="bg1"/>
                </a:solidFill>
                <a:latin typeface="Barlow Condensed" panose="00000506000000000000" pitchFamily="2" charset="0"/>
              </a:rPr>
              <a:t>									 </a:t>
            </a:r>
            <a:endParaRPr lang="en-US" b="1" baseline="30000" dirty="0">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05CEFB03-65C9-D446-96CC-B0A4E1D62E67}"/>
              </a:ext>
            </a:extLst>
          </p:cNvPr>
          <p:cNvSpPr txBox="1"/>
          <p:nvPr/>
        </p:nvSpPr>
        <p:spPr>
          <a:xfrm>
            <a:off x="550299" y="3995264"/>
            <a:ext cx="6348087" cy="2646878"/>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What will you do?</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coordinate the fixtures on the evening</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liaise with team managers to </a:t>
            </a:r>
            <a:r>
              <a:rPr lang="en-US" sz="1400" dirty="0" err="1">
                <a:solidFill>
                  <a:schemeClr val="bg1"/>
                </a:solidFill>
                <a:latin typeface="Barlow Condensed" panose="00000506000000000000" pitchFamily="2" charset="0"/>
              </a:rPr>
              <a:t>organise</a:t>
            </a:r>
            <a:r>
              <a:rPr lang="en-US" sz="1400" dirty="0">
                <a:solidFill>
                  <a:schemeClr val="bg1"/>
                </a:solidFill>
                <a:latin typeface="Barlow Condensed" panose="00000506000000000000" pitchFamily="2" charset="0"/>
              </a:rPr>
              <a:t> fixtures</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ensure the facility is set up &amp; manage equipment</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take player registrations on the evening</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take payments and track finance </a:t>
            </a: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a:p>
            <a:pPr marL="342900" indent="-342900" algn="just">
              <a:buClr>
                <a:srgbClr val="B11C02"/>
              </a:buClr>
              <a:buFont typeface="Arial" panose="020B0604020202020204" pitchFamily="34" charset="0"/>
              <a:buChar char="•"/>
            </a:pPr>
            <a:endParaRPr lang="en-US" sz="1400" dirty="0">
              <a:solidFill>
                <a:schemeClr val="bg1"/>
              </a:solidFill>
              <a:latin typeface="Barlow Condensed" panose="00000506000000000000" pitchFamily="2" charset="0"/>
            </a:endParaRPr>
          </a:p>
          <a:p>
            <a:endParaRPr lang="en-US" sz="2000" i="1" dirty="0">
              <a:solidFill>
                <a:schemeClr val="bg1"/>
              </a:solidFill>
              <a:latin typeface="Barlow Condensed ExtraBold" panose="00000906000000000000" pitchFamily="2" charset="0"/>
            </a:endParaRPr>
          </a:p>
        </p:txBody>
      </p:sp>
      <p:sp>
        <p:nvSpPr>
          <p:cNvPr id="18" name="TextBox 17">
            <a:extLst>
              <a:ext uri="{FF2B5EF4-FFF2-40B4-BE49-F238E27FC236}">
                <a16:creationId xmlns:a16="http://schemas.microsoft.com/office/drawing/2014/main" id="{DA4549FD-D558-194A-8286-AD0E21539C64}"/>
              </a:ext>
            </a:extLst>
          </p:cNvPr>
          <p:cNvSpPr txBox="1"/>
          <p:nvPr/>
        </p:nvSpPr>
        <p:spPr>
          <a:xfrm>
            <a:off x="550299" y="5516358"/>
            <a:ext cx="6321328" cy="830997"/>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do you need?</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FA DBS &amp; FA safeguarding qualification</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FA First Aid in Football qualification</a:t>
            </a:r>
          </a:p>
        </p:txBody>
      </p:sp>
      <p:sp>
        <p:nvSpPr>
          <p:cNvPr id="2" name="TextBox 1">
            <a:extLst>
              <a:ext uri="{FF2B5EF4-FFF2-40B4-BE49-F238E27FC236}">
                <a16:creationId xmlns:a16="http://schemas.microsoft.com/office/drawing/2014/main" id="{FCC3F70D-BC97-BF65-3622-611E7639E832}"/>
              </a:ext>
            </a:extLst>
          </p:cNvPr>
          <p:cNvSpPr txBox="1"/>
          <p:nvPr/>
        </p:nvSpPr>
        <p:spPr>
          <a:xfrm>
            <a:off x="212355" y="238540"/>
            <a:ext cx="7130553" cy="246221"/>
          </a:xfrm>
          <a:prstGeom prst="rect">
            <a:avLst/>
          </a:prstGeom>
          <a:noFill/>
        </p:spPr>
        <p:txBody>
          <a:bodyPr wrap="square" rtlCol="0">
            <a:spAutoFit/>
          </a:bodyPr>
          <a:lstStyle/>
          <a:p>
            <a:r>
              <a:rPr lang="en-US" sz="1000" dirty="0">
                <a:solidFill>
                  <a:schemeClr val="bg1"/>
                </a:solidFill>
                <a:latin typeface="Barlow Condensed Medium" pitchFamily="2" charset="77"/>
              </a:rPr>
              <a:t>Basingstoke Play On League Coordinator | Hampshire FA</a:t>
            </a:r>
          </a:p>
        </p:txBody>
      </p:sp>
      <p:sp>
        <p:nvSpPr>
          <p:cNvPr id="5" name="Rectangle 4">
            <a:extLst>
              <a:ext uri="{FF2B5EF4-FFF2-40B4-BE49-F238E27FC236}">
                <a16:creationId xmlns:a16="http://schemas.microsoft.com/office/drawing/2014/main" id="{BE074EDA-A49C-FC35-FD16-F51DF49DBE6A}"/>
              </a:ext>
            </a:extLst>
          </p:cNvPr>
          <p:cNvSpPr/>
          <p:nvPr/>
        </p:nvSpPr>
        <p:spPr>
          <a:xfrm>
            <a:off x="595442" y="6525554"/>
            <a:ext cx="6348087" cy="3200876"/>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Sunday 13</a:t>
            </a:r>
            <a:r>
              <a:rPr lang="en-GB" sz="2000" b="1" baseline="30000" dirty="0">
                <a:solidFill>
                  <a:srgbClr val="D93A27"/>
                </a:solidFill>
                <a:latin typeface="Barlow Condensed ExtraBold" panose="00000906000000000000" pitchFamily="2" charset="0"/>
              </a:rPr>
              <a:t>th</a:t>
            </a:r>
            <a:r>
              <a:rPr lang="en-GB" sz="2000" b="1" dirty="0">
                <a:solidFill>
                  <a:srgbClr val="D93A27"/>
                </a:solidFill>
                <a:latin typeface="Barlow Condensed ExtraBold" panose="00000906000000000000" pitchFamily="2" charset="0"/>
              </a:rPr>
              <a:t> August:</a:t>
            </a:r>
            <a:endParaRPr lang="en-US" sz="2000" b="1" dirty="0">
              <a:solidFill>
                <a:srgbClr val="D93A27"/>
              </a:solidFill>
              <a:latin typeface="Barlow Condensed ExtraBold" panose="00000906000000000000" pitchFamily="2" charset="0"/>
            </a:endParaRPr>
          </a:p>
          <a:p>
            <a:pPr algn="just">
              <a:buClr>
                <a:srgbClr val="B11C02"/>
              </a:buClr>
            </a:pPr>
            <a:r>
              <a:rPr lang="en-US" sz="1400" dirty="0">
                <a:solidFill>
                  <a:schemeClr val="bg1"/>
                </a:solidFill>
                <a:latin typeface="Barlow Condensed" panose="00000506000000000000" pitchFamily="2" charset="0"/>
              </a:rPr>
              <a:t>To apply, complete the online application form. Interview dates: Wednesday 16</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August</a:t>
            </a:r>
          </a:p>
          <a:p>
            <a:pPr algn="just">
              <a:buClr>
                <a:srgbClr val="B11C02"/>
              </a:buClr>
            </a:pPr>
            <a:r>
              <a:rPr lang="en-US" sz="14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b="1"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Or via :</a:t>
            </a:r>
            <a:r>
              <a:rPr lang="en-GB" sz="1400" dirty="0">
                <a:solidFill>
                  <a:schemeClr val="bg1"/>
                </a:solidFill>
                <a:latin typeface="Barlow Condensed" panose="00000506000000000000" pitchFamily="2" charset="0"/>
              </a:rPr>
              <a:t> 	</a:t>
            </a:r>
            <a:r>
              <a:rPr lang="en-GB" sz="1400" dirty="0">
                <a:solidFill>
                  <a:schemeClr val="bg1"/>
                </a:solidFill>
                <a:latin typeface="Barlow Condensed" panose="00000506000000000000" pitchFamily="2" charset="0"/>
                <a:hlinkClick r:id="rId4">
                  <a:extLst>
                    <a:ext uri="{A12FA001-AC4F-418D-AE19-62706E023703}">
                      <ahyp:hlinkClr xmlns:ahyp="http://schemas.microsoft.com/office/drawing/2018/hyperlinkcolor" val="tx"/>
                    </a:ext>
                  </a:extLst>
                </a:hlinkClick>
              </a:rPr>
              <a:t>https://forms.office.com/e/8UpEjb5ktt</a:t>
            </a:r>
            <a:r>
              <a:rPr lang="en-GB" sz="1400" dirty="0">
                <a:solidFill>
                  <a:schemeClr val="bg1"/>
                </a:solidFill>
                <a:latin typeface="Barlow Condensed" panose="00000506000000000000" pitchFamily="2" charset="0"/>
              </a:rPr>
              <a:t> </a:t>
            </a:r>
            <a:endParaRPr lang="en-US" sz="1400" b="1" dirty="0">
              <a:solidFill>
                <a:schemeClr val="bg1"/>
              </a:solidFill>
              <a:latin typeface="Barlow Condensed" panose="00000506000000000000" pitchFamily="2" charset="0"/>
            </a:endParaRPr>
          </a:p>
          <a:p>
            <a:pPr algn="just">
              <a:buClr>
                <a:srgbClr val="B11C02"/>
              </a:buClr>
            </a:pPr>
            <a:endParaRPr lang="en-US" sz="1400" b="1" dirty="0">
              <a:solidFill>
                <a:schemeClr val="bg1"/>
              </a:solidFill>
              <a:latin typeface="Barlow Condensed" panose="00000506000000000000" pitchFamily="2" charset="0"/>
            </a:endParaRPr>
          </a:p>
          <a:p>
            <a:pPr algn="just">
              <a:buClr>
                <a:srgbClr val="B11C02"/>
              </a:buClr>
            </a:pPr>
            <a:endParaRPr lang="en-US" sz="1400" b="1" dirty="0">
              <a:solidFill>
                <a:schemeClr val="bg1"/>
              </a:solidFill>
              <a:latin typeface="Barlow Condensed" panose="00000506000000000000" pitchFamily="2" charset="0"/>
            </a:endParaRPr>
          </a:p>
        </p:txBody>
      </p:sp>
      <p:pic>
        <p:nvPicPr>
          <p:cNvPr id="3" name="Picture 2">
            <a:extLst>
              <a:ext uri="{FF2B5EF4-FFF2-40B4-BE49-F238E27FC236}">
                <a16:creationId xmlns:a16="http://schemas.microsoft.com/office/drawing/2014/main" id="{0B80CF55-7061-6D05-D68C-788FD94FD416}"/>
              </a:ext>
            </a:extLst>
          </p:cNvPr>
          <p:cNvPicPr>
            <a:picLocks noChangeAspect="1"/>
          </p:cNvPicPr>
          <p:nvPr/>
        </p:nvPicPr>
        <p:blipFill rotWithShape="1">
          <a:blip r:embed="rId5">
            <a:extLst>
              <a:ext uri="{28A0092B-C50C-407E-A947-70E740481C1C}">
                <a14:useLocalDpi xmlns:a14="http://schemas.microsoft.com/office/drawing/2010/main" val="0"/>
              </a:ext>
            </a:extLst>
          </a:blip>
          <a:srcRect l="26590" t="37225" r="26656" b="15799"/>
          <a:stretch/>
        </p:blipFill>
        <p:spPr bwMode="auto">
          <a:xfrm>
            <a:off x="2982363" y="7393939"/>
            <a:ext cx="1457199" cy="14641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841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sp>
        <p:nvSpPr>
          <p:cNvPr id="9" name="TextBox 8">
            <a:extLst>
              <a:ext uri="{FF2B5EF4-FFF2-40B4-BE49-F238E27FC236}">
                <a16:creationId xmlns:a16="http://schemas.microsoft.com/office/drawing/2014/main" id="{41350EB8-2C9B-8549-8EDE-3A65DAFF9D85}"/>
              </a:ext>
            </a:extLst>
          </p:cNvPr>
          <p:cNvSpPr txBox="1"/>
          <p:nvPr/>
        </p:nvSpPr>
        <p:spPr>
          <a:xfrm>
            <a:off x="702783" y="1601154"/>
            <a:ext cx="6154108" cy="7755969"/>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rgbClr val="D83B2D"/>
                </a:solidFill>
                <a:latin typeface="Barlow Condensed" panose="00000506000000000000" pitchFamily="2" charset="0"/>
                <a:hlinkClick r:id="rId3">
                  <a:extLst>
                    <a:ext uri="{A12FA001-AC4F-418D-AE19-62706E023703}">
                      <ahyp:hlinkClr xmlns:ahyp="http://schemas.microsoft.com/office/drawing/2018/hyperlinkcolor" val="tx"/>
                    </a:ext>
                  </a:extLst>
                </a:hlinkClick>
              </a:rPr>
              <a:t>HERE</a:t>
            </a:r>
            <a:r>
              <a:rPr lang="en-GB" sz="1600" b="1" dirty="0">
                <a:solidFill>
                  <a:srgbClr val="CC2000"/>
                </a:solidFill>
                <a:latin typeface="Barlow Condensed" panose="00000506000000000000" pitchFamily="2" charset="0"/>
                <a:hlinkClick r:id="rId3">
                  <a:extLst>
                    <a:ext uri="{A12FA001-AC4F-418D-AE19-62706E023703}">
                      <ahyp:hlinkClr xmlns:ahyp="http://schemas.microsoft.com/office/drawing/2018/hyperlinkcolor" val="tx"/>
                    </a:ext>
                  </a:extLst>
                </a:hlinkClick>
              </a:rPr>
              <a:t>:</a:t>
            </a:r>
            <a:endParaRPr lang="en-GB" sz="1600" b="1" dirty="0">
              <a:solidFill>
                <a:srgbClr val="CC2000"/>
              </a:solidFill>
              <a:latin typeface="Barlow Condensed" panose="00000506000000000000" pitchFamily="2" charset="0"/>
            </a:endParaRP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Sunday 13</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August</a:t>
            </a:r>
            <a:endParaRPr lang="en-GB" sz="16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Interviews dates – </a:t>
            </a:r>
            <a:r>
              <a:rPr lang="en-GB" sz="1600" b="1" dirty="0">
                <a:solidFill>
                  <a:schemeClr val="tx1">
                    <a:lumMod val="85000"/>
                    <a:lumOff val="15000"/>
                  </a:schemeClr>
                </a:solidFill>
                <a:latin typeface="Barlow Condensed" panose="00000506000000000000" pitchFamily="2" charset="0"/>
              </a:rPr>
              <a:t>Wednesday 16</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August</a:t>
            </a:r>
            <a:endParaRPr lang="en-GB" sz="160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5"/>
          <a:stretch>
            <a:fillRect/>
          </a:stretch>
        </p:blipFill>
        <p:spPr>
          <a:xfrm>
            <a:off x="3508539" y="9788823"/>
            <a:ext cx="542596" cy="772571"/>
          </a:xfrm>
          <a:prstGeom prst="rect">
            <a:avLst/>
          </a:prstGeom>
        </p:spPr>
      </p:pic>
      <p:sp>
        <p:nvSpPr>
          <p:cNvPr id="4" name="TextBox 3">
            <a:extLst>
              <a:ext uri="{FF2B5EF4-FFF2-40B4-BE49-F238E27FC236}">
                <a16:creationId xmlns:a16="http://schemas.microsoft.com/office/drawing/2014/main" id="{20AC9113-DED6-66B3-3899-0CEC0C8842DD}"/>
              </a:ext>
            </a:extLst>
          </p:cNvPr>
          <p:cNvSpPr txBox="1"/>
          <p:nvPr/>
        </p:nvSpPr>
        <p:spPr>
          <a:xfrm>
            <a:off x="212356" y="238540"/>
            <a:ext cx="6724650" cy="246221"/>
          </a:xfrm>
          <a:prstGeom prst="rect">
            <a:avLst/>
          </a:prstGeom>
          <a:noFill/>
        </p:spPr>
        <p:txBody>
          <a:bodyPr wrap="square" rtlCol="0">
            <a:spAutoFit/>
          </a:bodyPr>
          <a:lstStyle/>
          <a:p>
            <a:r>
              <a:rPr lang="en-US" sz="1000" dirty="0">
                <a:latin typeface="Barlow Condensed Medium" pitchFamily="2" charset="77"/>
              </a:rPr>
              <a:t>Basingstoke Play On League Coordinator | Hampshire FA</a:t>
            </a:r>
          </a:p>
        </p:txBody>
      </p:sp>
    </p:spTree>
    <p:extLst>
      <p:ext uri="{BB962C8B-B14F-4D97-AF65-F5344CB8AC3E}">
        <p14:creationId xmlns:p14="http://schemas.microsoft.com/office/powerpoint/2010/main" val="47715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5" y="1831931"/>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3376156135"/>
              </p:ext>
            </p:extLst>
          </p:nvPr>
        </p:nvGraphicFramePr>
        <p:xfrm>
          <a:off x="538776" y="4578803"/>
          <a:ext cx="6480000" cy="3952524"/>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89212682"/>
                    </a:ext>
                  </a:extLst>
                </a:gridCol>
                <a:gridCol w="5400000">
                  <a:extLst>
                    <a:ext uri="{9D8B030D-6E8A-4147-A177-3AD203B41FA5}">
                      <a16:colId xmlns:a16="http://schemas.microsoft.com/office/drawing/2014/main" val="3439379865"/>
                    </a:ext>
                  </a:extLst>
                </a:gridCol>
              </a:tblGrid>
              <a:tr h="180000">
                <a:tc gridSpan="2">
                  <a:txBody>
                    <a:bodyPr/>
                    <a:lstStyle/>
                    <a:p>
                      <a:r>
                        <a:rPr lang="en-GB" sz="1000" dirty="0">
                          <a:solidFill>
                            <a:srgbClr val="D93A27"/>
                          </a:solidFill>
                          <a:effectLst/>
                          <a:latin typeface="Barlow Condensed" panose="00000506000000000000" pitchFamily="2" charset="0"/>
                        </a:rPr>
                        <a:t>Roles &amp;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hMerge="1">
                  <a:txBody>
                    <a:bodyPr/>
                    <a:lstStyle/>
                    <a:p>
                      <a:endParaRPr lang="en-US"/>
                    </a:p>
                  </a:txBody>
                  <a:tcPr/>
                </a:tc>
                <a:extLst>
                  <a:ext uri="{0D108BD9-81ED-4DB2-BD59-A6C34878D82A}">
                    <a16:rowId xmlns:a16="http://schemas.microsoft.com/office/drawing/2014/main" val="414972993"/>
                  </a:ext>
                </a:extLst>
              </a:tr>
              <a:tr h="294422">
                <a:tc>
                  <a:txBody>
                    <a:bodyPr/>
                    <a:lstStyle/>
                    <a:p>
                      <a:r>
                        <a:rPr lang="en-GB" sz="1000" dirty="0">
                          <a:effectLst/>
                          <a:latin typeface="Barlow Condensed" panose="00000506000000000000" pitchFamily="2" charset="0"/>
                        </a:rPr>
                        <a:t>Representing Hampshire FA</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Actively deliver against Company Values and Behaviours and the Customer Charter</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support the challenging of all forms of discrimination in football</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Utilise hub sites as a resource to deliver programmes and further Hampshire FA’s reputation as a facility provider</a:t>
                      </a:r>
                    </a:p>
                  </a:txBody>
                  <a:tcPr marL="32659" marR="32659" marT="16329" marB="16329">
                    <a:solidFill>
                      <a:schemeClr val="accent1">
                        <a:lumMod val="20000"/>
                        <a:lumOff val="80000"/>
                      </a:schemeClr>
                    </a:solidFill>
                  </a:tcPr>
                </a:tc>
                <a:extLst>
                  <a:ext uri="{0D108BD9-81ED-4DB2-BD59-A6C34878D82A}">
                    <a16:rowId xmlns:a16="http://schemas.microsoft.com/office/drawing/2014/main" val="639403707"/>
                  </a:ext>
                </a:extLst>
              </a:tr>
              <a:tr h="418736">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Retain &amp; Grow Participation</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with the Male &amp; Female Pathway Football Development Officers to retain and grow participation in the Basingstoke Play On League.</a:t>
                      </a:r>
                    </a:p>
                  </a:txBody>
                  <a:tcPr marL="32659" marR="32659" marT="16329" marB="16329">
                    <a:solidFill>
                      <a:schemeClr val="accent1">
                        <a:lumMod val="20000"/>
                        <a:lumOff val="80000"/>
                      </a:schemeClr>
                    </a:solidFill>
                  </a:tcPr>
                </a:tc>
                <a:extLst>
                  <a:ext uri="{0D108BD9-81ED-4DB2-BD59-A6C34878D82A}">
                    <a16:rowId xmlns:a16="http://schemas.microsoft.com/office/drawing/2014/main" val="1258518264"/>
                  </a:ext>
                </a:extLst>
              </a:tr>
              <a:tr h="279762">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Stakeholder Engagement</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Deliver high quality, engaging service to ensure all participants enjoy football in a safe, fun environment.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Engage with players &amp; coaches to build relationships with all league stakeholders.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098258675"/>
                  </a:ext>
                </a:extLst>
              </a:tr>
              <a:tr h="588844">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People</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Engage with players &amp; coaches to deliver a high quality product.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 with Male &amp; Female Pathway Football Development Officer to deliver high quality service</a:t>
                      </a:r>
                    </a:p>
                  </a:txBody>
                  <a:tcPr marL="32659" marR="32659" marT="16329" marB="16329">
                    <a:solidFill>
                      <a:schemeClr val="accent1">
                        <a:lumMod val="20000"/>
                        <a:lumOff val="80000"/>
                      </a:schemeClr>
                    </a:solidFill>
                  </a:tcPr>
                </a:tc>
                <a:extLst>
                  <a:ext uri="{0D108BD9-81ED-4DB2-BD59-A6C34878D82A}">
                    <a16:rowId xmlns:a16="http://schemas.microsoft.com/office/drawing/2014/main" val="270044679"/>
                  </a:ext>
                </a:extLst>
              </a:tr>
              <a:tr h="426992">
                <a:tc>
                  <a:txBody>
                    <a:bodyPr/>
                    <a:lstStyle/>
                    <a:p>
                      <a:r>
                        <a:rPr lang="en-GB" sz="1000" dirty="0">
                          <a:effectLst/>
                          <a:latin typeface="Barlow Condensed" panose="00000506000000000000" pitchFamily="2" charset="0"/>
                        </a:rPr>
                        <a:t>Safeguarding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Support maintenance of FA safeguarding 365 operating standards and ensure that the safeguarding of young and vulnerable people is prioritised at all times</a:t>
                      </a:r>
                    </a:p>
                    <a:p>
                      <a:pPr marL="171450" lvl="0" indent="-171450">
                        <a:buFont typeface="Arial" panose="020B0604020202020204" pitchFamily="34" charset="0"/>
                        <a:buChar char="•"/>
                      </a:pPr>
                      <a:r>
                        <a:rPr lang="en-GB" sz="1000" dirty="0">
                          <a:effectLst/>
                          <a:latin typeface="Barlow Condensed" panose="00000506000000000000" pitchFamily="2" charset="0"/>
                        </a:rPr>
                        <a:t>Carry out appropriate Safeguarding Risk Assessments for any activities delivered</a:t>
                      </a:r>
                    </a:p>
                    <a:p>
                      <a:pPr marL="171450" lvl="0" indent="-171450">
                        <a:buFont typeface="Arial" panose="020B0604020202020204" pitchFamily="34" charset="0"/>
                        <a:buChar char="•"/>
                      </a:pPr>
                      <a:r>
                        <a:rPr lang="en-GB" sz="1000" dirty="0">
                          <a:effectLst/>
                          <a:latin typeface="Barlow Condensed" panose="00000506000000000000" pitchFamily="2" charset="0"/>
                        </a:rPr>
                        <a:t>Ensure that all participants and their families are aware of how/encouraged to report any safeguarding concerns they might have</a:t>
                      </a:r>
                    </a:p>
                  </a:txBody>
                  <a:tcPr marL="60096" marR="60096" marT="32659" marB="32659">
                    <a:solidFill>
                      <a:schemeClr val="accent1">
                        <a:lumMod val="20000"/>
                        <a:lumOff val="80000"/>
                      </a:schemeClr>
                    </a:solidFill>
                  </a:tcPr>
                </a:tc>
                <a:extLst>
                  <a:ext uri="{0D108BD9-81ED-4DB2-BD59-A6C34878D82A}">
                    <a16:rowId xmlns:a16="http://schemas.microsoft.com/office/drawing/2014/main" val="2269143396"/>
                  </a:ext>
                </a:extLst>
              </a:tr>
              <a:tr h="42699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000" dirty="0">
                          <a:effectLst/>
                          <a:latin typeface="Barlow Condensed" panose="00000506000000000000" pitchFamily="2" charset="0"/>
                        </a:rPr>
                        <a:t>Equality, Diversity &amp; Inclusion</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Play On sessions are inclusive, diverse and reflective of local communities </a:t>
                      </a:r>
                    </a:p>
                    <a:p>
                      <a:pPr marL="171450" lvl="0" indent="-171450">
                        <a:buFont typeface="Arial" panose="020B0604020202020204" pitchFamily="34" charset="0"/>
                        <a:buChar char="•"/>
                      </a:pPr>
                      <a:endParaRPr lang="en-GB" sz="1000" dirty="0">
                        <a:effectLst/>
                        <a:latin typeface="Barlow Condensed" panose="00000506000000000000" pitchFamily="2"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1221004191"/>
                  </a:ext>
                </a:extLst>
              </a:tr>
              <a:tr h="42699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000" dirty="0">
                          <a:effectLst/>
                          <a:latin typeface="Barlow Condensed" panose="00000506000000000000" pitchFamily="2" charset="0"/>
                        </a:rPr>
                        <a:t>Finance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Barlow Condensed" panose="00000506000000000000" pitchFamily="2" charset="0"/>
                        </a:rPr>
                        <a:t>Take payments and report finance sheet to Male Pathway Football Development Officer.</a:t>
                      </a:r>
                    </a:p>
                    <a:p>
                      <a:pPr marL="171450" lvl="0" indent="-171450">
                        <a:buFont typeface="Arial" panose="020B0604020202020204" pitchFamily="34" charset="0"/>
                        <a:buChar char="•"/>
                      </a:pPr>
                      <a:endParaRPr lang="en-GB" sz="1000" dirty="0">
                        <a:effectLst/>
                        <a:latin typeface="Barlow Condensed" panose="00000506000000000000" pitchFamily="2"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1210903164"/>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2967909908"/>
              </p:ext>
            </p:extLst>
          </p:nvPr>
        </p:nvGraphicFramePr>
        <p:xfrm>
          <a:off x="538776" y="2352543"/>
          <a:ext cx="6480000" cy="1622168"/>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180000">
                <a:tc>
                  <a:txBody>
                    <a:bodyPr/>
                    <a:lstStyle/>
                    <a:p>
                      <a:pPr>
                        <a:lnSpc>
                          <a:spcPct val="115000"/>
                        </a:lnSpc>
                      </a:pPr>
                      <a:r>
                        <a:rPr lang="en-GB" sz="1000" dirty="0">
                          <a:effectLst/>
                          <a:latin typeface="Barlow Condensed" panose="00000506000000000000" pitchFamily="2" charset="0"/>
                        </a:rPr>
                        <a:t>Job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gn="l"/>
                      <a:r>
                        <a:rPr lang="en-US" sz="1000" b="0" dirty="0">
                          <a:solidFill>
                            <a:schemeClr val="tx1"/>
                          </a:solidFill>
                          <a:latin typeface="Barlow Condensed" panose="00000506000000000000" pitchFamily="2" charset="0"/>
                        </a:rPr>
                        <a:t>Basingstoke Play On League Coordinator</a:t>
                      </a: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180000">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Male Pathway Football Development Officer</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180000">
                <a:tc>
                  <a:txBody>
                    <a:bodyPr/>
                    <a:lstStyle/>
                    <a:p>
                      <a:pPr>
                        <a:lnSpc>
                          <a:spcPct val="115000"/>
                        </a:lnSpc>
                      </a:pPr>
                      <a:r>
                        <a:rPr lang="en-GB" sz="1000" dirty="0">
                          <a:effectLst/>
                          <a:latin typeface="Barlow Condensed" panose="00000506000000000000" pitchFamily="2" charset="0"/>
                        </a:rPr>
                        <a:t>Job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indent="-171450" algn="just">
                        <a:buClr>
                          <a:srgbClr val="B11C02"/>
                        </a:buClr>
                        <a:buFont typeface="Arial" panose="020B0604020202020204" pitchFamily="34" charset="0"/>
                        <a:buChar char="•"/>
                      </a:pPr>
                      <a:r>
                        <a:rPr lang="en-US" sz="1000" dirty="0">
                          <a:solidFill>
                            <a:schemeClr val="tx1"/>
                          </a:solidFill>
                          <a:latin typeface="Barlow Condensed" panose="00000506000000000000" pitchFamily="2" charset="0"/>
                        </a:rPr>
                        <a:t>You will coordinate the fixtures on the evening</a:t>
                      </a:r>
                    </a:p>
                    <a:p>
                      <a:pPr marL="171450" indent="-171450" algn="just">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ensure the facility is set up &amp; manage equipment</a:t>
                      </a:r>
                    </a:p>
                    <a:p>
                      <a:pPr marL="171450" indent="-171450" algn="just">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take player registrations on the evening</a:t>
                      </a:r>
                    </a:p>
                    <a:p>
                      <a:pPr marL="171450" indent="-171450" algn="just">
                        <a:buClr>
                          <a:srgbClr val="B11C02"/>
                        </a:buClr>
                        <a:buFont typeface="Arial" panose="020B0604020202020204" pitchFamily="34" charset="0"/>
                        <a:buChar char="•"/>
                      </a:pPr>
                      <a:r>
                        <a:rPr lang="en-GB" sz="1000" dirty="0">
                          <a:solidFill>
                            <a:schemeClr val="tx1"/>
                          </a:solidFill>
                          <a:latin typeface="Barlow Condensed" panose="00000506000000000000" pitchFamily="2" charset="0"/>
                        </a:rPr>
                        <a:t>You will take payments and track finance </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0">
                <a:tc>
                  <a:txBody>
                    <a:bodyPr/>
                    <a:lstStyle/>
                    <a:p>
                      <a:pPr marL="0" marR="0" lvl="0" indent="0" algn="l" defTabSz="755934" rtl="0" eaLnBrk="1" fontAlgn="auto" latinLnBrk="0" hangingPunct="1">
                        <a:lnSpc>
                          <a:spcPct val="115000"/>
                        </a:lnSpc>
                        <a:spcBef>
                          <a:spcPts val="0"/>
                        </a:spcBef>
                        <a:spcAft>
                          <a:spcPts val="0"/>
                        </a:spcAft>
                        <a:buClrTx/>
                        <a:buSzTx/>
                        <a:buFontTx/>
                        <a:buNone/>
                        <a:tabLst/>
                        <a:defRPr/>
                      </a:pPr>
                      <a:r>
                        <a:rPr lang="en-GB" sz="1100" dirty="0">
                          <a:effectLst/>
                          <a:latin typeface="Barlow Condensed" panose="00000506000000000000" pitchFamily="2" charset="0"/>
                        </a:rPr>
                        <a:t>Location</a:t>
                      </a:r>
                      <a:endParaRPr lang="en-GB" sz="16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chemeClr val="tx1"/>
                          </a:solidFill>
                          <a:effectLst/>
                          <a:latin typeface="Barlow Condensed" panose="00000506000000000000" pitchFamily="2" charset="0"/>
                          <a:ea typeface="Times New Roman" panose="02020603050405020304" pitchFamily="18" charset="0"/>
                          <a:cs typeface="Arial" panose="020B0604020202020204" pitchFamily="34" charset="0"/>
                        </a:rPr>
                        <a:t>Winklebury Football Complex, Basingstoke, RG23 8BF</a:t>
                      </a:r>
                      <a:endParaRPr lang="en-GB" sz="1000" b="0" u="none" dirty="0">
                        <a:solidFill>
                          <a:schemeClr val="tx1"/>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139156922"/>
                  </a:ext>
                </a:extLst>
              </a:tr>
              <a:tr h="180000">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baseline="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Part Time, 3 hours per week – Monday, 6:30– 9:30pm, £40 per evening</a:t>
                      </a: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180000">
                <a:tc>
                  <a:txBody>
                    <a:bodyPr/>
                    <a:lstStyle/>
                    <a:p>
                      <a:pPr>
                        <a:lnSpc>
                          <a:spcPct val="115000"/>
                        </a:lnSpc>
                      </a:pPr>
                      <a:r>
                        <a:rPr lang="en-GB" sz="1000" dirty="0">
                          <a:effectLst/>
                          <a:latin typeface="Barlow Condensed" panose="00000506000000000000" pitchFamily="2" charset="0"/>
                        </a:rPr>
                        <a:t>Role Type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Fixed term from August 2023 – June 2023  (Potential to continue in 2024/25 season, depending on league success)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4" name="TextBox 3">
            <a:extLst>
              <a:ext uri="{FF2B5EF4-FFF2-40B4-BE49-F238E27FC236}">
                <a16:creationId xmlns:a16="http://schemas.microsoft.com/office/drawing/2014/main" id="{A185F055-6699-8546-A610-5D15631E0266}"/>
              </a:ext>
            </a:extLst>
          </p:cNvPr>
          <p:cNvSpPr txBox="1"/>
          <p:nvPr/>
        </p:nvSpPr>
        <p:spPr>
          <a:xfrm>
            <a:off x="212356" y="238540"/>
            <a:ext cx="6724650" cy="246221"/>
          </a:xfrm>
          <a:prstGeom prst="rect">
            <a:avLst/>
          </a:prstGeom>
          <a:noFill/>
        </p:spPr>
        <p:txBody>
          <a:bodyPr wrap="square" rtlCol="0">
            <a:spAutoFit/>
          </a:bodyPr>
          <a:lstStyle/>
          <a:p>
            <a:r>
              <a:rPr lang="en-US" sz="1000" dirty="0">
                <a:latin typeface="Barlow Condensed Medium" pitchFamily="2" charset="77"/>
              </a:rPr>
              <a:t>Basingstoke Play On League Coordinator | Hampshire FA</a:t>
            </a:r>
          </a:p>
        </p:txBody>
      </p:sp>
    </p:spTree>
    <p:extLst>
      <p:ext uri="{BB962C8B-B14F-4D97-AF65-F5344CB8AC3E}">
        <p14:creationId xmlns:p14="http://schemas.microsoft.com/office/powerpoint/2010/main" val="35582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0" y="11113"/>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2721179594"/>
              </p:ext>
            </p:extLst>
          </p:nvPr>
        </p:nvGraphicFramePr>
        <p:xfrm>
          <a:off x="538249" y="3476390"/>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0" name="Table 9">
            <a:extLst>
              <a:ext uri="{FF2B5EF4-FFF2-40B4-BE49-F238E27FC236}">
                <a16:creationId xmlns:a16="http://schemas.microsoft.com/office/drawing/2014/main" id="{7E714699-2104-8E4D-BA9C-76F6828BA1B0}"/>
              </a:ext>
            </a:extLst>
          </p:cNvPr>
          <p:cNvGraphicFramePr>
            <a:graphicFrameLocks noGrp="1"/>
          </p:cNvGraphicFramePr>
          <p:nvPr>
            <p:extLst>
              <p:ext uri="{D42A27DB-BD31-4B8C-83A1-F6EECF244321}">
                <p14:modId xmlns:p14="http://schemas.microsoft.com/office/powerpoint/2010/main" val="4047537838"/>
              </p:ext>
            </p:extLst>
          </p:nvPr>
        </p:nvGraphicFramePr>
        <p:xfrm>
          <a:off x="538249" y="6503863"/>
          <a:ext cx="6480000" cy="324630"/>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62008">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Sunday 13</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August</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(format: Online):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Wednesday 16</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August</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graphicFrame>
        <p:nvGraphicFramePr>
          <p:cNvPr id="11" name="Table 10">
            <a:extLst>
              <a:ext uri="{FF2B5EF4-FFF2-40B4-BE49-F238E27FC236}">
                <a16:creationId xmlns:a16="http://schemas.microsoft.com/office/drawing/2014/main" id="{CE8A469C-5688-E44A-88A5-EFEC7F5A3944}"/>
              </a:ext>
            </a:extLst>
          </p:cNvPr>
          <p:cNvGraphicFramePr>
            <a:graphicFrameLocks noGrp="1"/>
          </p:cNvGraphicFramePr>
          <p:nvPr>
            <p:extLst>
              <p:ext uri="{D42A27DB-BD31-4B8C-83A1-F6EECF244321}">
                <p14:modId xmlns:p14="http://schemas.microsoft.com/office/powerpoint/2010/main" val="2225290465"/>
              </p:ext>
            </p:extLst>
          </p:nvPr>
        </p:nvGraphicFramePr>
        <p:xfrm>
          <a:off x="539659" y="952459"/>
          <a:ext cx="6480001" cy="2125802"/>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461305">
                  <a:extLst>
                    <a:ext uri="{9D8B030D-6E8A-4147-A177-3AD203B41FA5}">
                      <a16:colId xmlns:a16="http://schemas.microsoft.com/office/drawing/2014/main" val="1713477686"/>
                    </a:ext>
                  </a:extLst>
                </a:gridCol>
                <a:gridCol w="2945455">
                  <a:extLst>
                    <a:ext uri="{9D8B030D-6E8A-4147-A177-3AD203B41FA5}">
                      <a16:colId xmlns:a16="http://schemas.microsoft.com/office/drawing/2014/main" val="3606109640"/>
                    </a:ext>
                  </a:extLst>
                </a:gridCol>
              </a:tblGrid>
              <a:tr h="163843">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927746">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plan, set and achieve objectives to deadlines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independently and as part of a team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Time management and prioritisation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Problem-solving and decision-making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Communication skills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football delivery</a:t>
                      </a: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FA DBS Check</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FA Safeguarding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FA First Aid</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in facilitating sporting events, tournaments or fixtures</a:t>
                      </a: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870602">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league delivery</a:t>
                      </a: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Taking and recording payments</a:t>
                      </a: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sp>
        <p:nvSpPr>
          <p:cNvPr id="4" name="TextBox 3">
            <a:extLst>
              <a:ext uri="{FF2B5EF4-FFF2-40B4-BE49-F238E27FC236}">
                <a16:creationId xmlns:a16="http://schemas.microsoft.com/office/drawing/2014/main" id="{8B13A299-C2C9-AFA2-EA6A-DC95462DBB77}"/>
              </a:ext>
            </a:extLst>
          </p:cNvPr>
          <p:cNvSpPr txBox="1"/>
          <p:nvPr/>
        </p:nvSpPr>
        <p:spPr>
          <a:xfrm>
            <a:off x="212356" y="238540"/>
            <a:ext cx="6724650" cy="246221"/>
          </a:xfrm>
          <a:prstGeom prst="rect">
            <a:avLst/>
          </a:prstGeom>
          <a:noFill/>
        </p:spPr>
        <p:txBody>
          <a:bodyPr wrap="square" rtlCol="0">
            <a:spAutoFit/>
          </a:bodyPr>
          <a:lstStyle/>
          <a:p>
            <a:r>
              <a:rPr lang="en-US" sz="1000" dirty="0">
                <a:latin typeface="Barlow Condensed Medium" pitchFamily="2" charset="77"/>
              </a:rPr>
              <a:t>Basingstoke Play On League Coordinator | Hampshire FA</a:t>
            </a:r>
          </a:p>
        </p:txBody>
      </p:sp>
    </p:spTree>
    <p:extLst>
      <p:ext uri="{BB962C8B-B14F-4D97-AF65-F5344CB8AC3E}">
        <p14:creationId xmlns:p14="http://schemas.microsoft.com/office/powerpoint/2010/main" val="118730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2" name="TextBox 1">
            <a:extLst>
              <a:ext uri="{FF2B5EF4-FFF2-40B4-BE49-F238E27FC236}">
                <a16:creationId xmlns:a16="http://schemas.microsoft.com/office/drawing/2014/main" id="{04B48D4F-A069-89B0-6F0B-55F3AC5BB21C}"/>
              </a:ext>
            </a:extLst>
          </p:cNvPr>
          <p:cNvSpPr txBox="1"/>
          <p:nvPr/>
        </p:nvSpPr>
        <p:spPr>
          <a:xfrm>
            <a:off x="212356" y="238540"/>
            <a:ext cx="3067557" cy="249696"/>
          </a:xfrm>
          <a:prstGeom prst="rect">
            <a:avLst/>
          </a:prstGeom>
          <a:noFill/>
        </p:spPr>
        <p:txBody>
          <a:bodyPr wrap="square" rtlCol="0">
            <a:spAutoFit/>
          </a:bodyPr>
          <a:lstStyle/>
          <a:p>
            <a:r>
              <a:rPr lang="en-US" sz="1000" dirty="0">
                <a:latin typeface="Barlow Condensed Medium" pitchFamily="2" charset="77"/>
              </a:rPr>
              <a:t>Basingstoke Play On League Coordinator </a:t>
            </a:r>
            <a:r>
              <a:rPr lang="en-US" sz="1000" dirty="0">
                <a:solidFill>
                  <a:srgbClr val="061E42"/>
                </a:solidFill>
                <a:latin typeface="Barlow Condensed Medium" pitchFamily="2" charset="77"/>
              </a:rPr>
              <a:t>|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4E87B3C13B514A9142633433B84542" ma:contentTypeVersion="3" ma:contentTypeDescription="Create a new document." ma:contentTypeScope="" ma:versionID="744d25ecbbf1a9cfa20a47ac37305c74">
  <xsd:schema xmlns:xsd="http://www.w3.org/2001/XMLSchema" xmlns:xs="http://www.w3.org/2001/XMLSchema" xmlns:p="http://schemas.microsoft.com/office/2006/metadata/properties" xmlns:ns2="ca202349-46ee-4cf2-a80c-7c53e3c43879" targetNamespace="http://schemas.microsoft.com/office/2006/metadata/properties" ma:root="true" ma:fieldsID="8ce9dc9a37a37832ba9d1c1b86bce4fe" ns2:_="">
    <xsd:import namespace="ca202349-46ee-4cf2-a80c-7c53e3c438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02349-46ee-4cf2-a80c-7c53e3c43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9FA19F-B9D1-4845-8D31-723CEB95BF3F}">
  <ds:schemaRefs>
    <ds:schemaRef ds:uri="http://schemas.microsoft.com/office/2006/metadata/properties"/>
    <ds:schemaRef ds:uri="http://schemas.microsoft.com/office/infopath/2007/PartnerControls"/>
    <ds:schemaRef ds:uri="ec13f2ff-d3f6-4e4a-981e-28de5316bdc4"/>
    <ds:schemaRef ds:uri="f412957e-9720-445d-b04b-3868fdc1665b"/>
  </ds:schemaRefs>
</ds:datastoreItem>
</file>

<file path=customXml/itemProps2.xml><?xml version="1.0" encoding="utf-8"?>
<ds:datastoreItem xmlns:ds="http://schemas.openxmlformats.org/officeDocument/2006/customXml" ds:itemID="{1CBA5695-D7DD-4F3E-A581-205AB16CB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202349-46ee-4cf2-a80c-7c53e3c438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EBC6C1-11F4-4CB7-8EC3-249B7A4C56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8039</TotalTime>
  <Words>1442</Words>
  <Application>Microsoft Office PowerPoint</Application>
  <PresentationFormat>Custom</PresentationFormat>
  <Paragraphs>168</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Max Humphreys</cp:lastModifiedBy>
  <cp:revision>31</cp:revision>
  <dcterms:created xsi:type="dcterms:W3CDTF">2021-09-15T12:59:35Z</dcterms:created>
  <dcterms:modified xsi:type="dcterms:W3CDTF">2023-07-25T09:48:51Z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0x010100C34E87B3C13B514A9142633433B84542</vt:lpwstr>
  </property>
</Properties>
</file>