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4" r:id="rId5"/>
    <p:sldId id="261" r:id="rId6"/>
    <p:sldId id="256" r:id="rId7"/>
    <p:sldId id="263" r:id="rId8"/>
    <p:sldId id="262" r:id="rId9"/>
    <p:sldId id="265" r:id="rId10"/>
    <p:sldId id="266" r:id="rId1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7762B-4D85-4BDC-8532-A0CC61846CB3}" v="21" dt="2023-01-24T14:52:47.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7"/>
    <p:restoredTop sz="94653"/>
  </p:normalViewPr>
  <p:slideViewPr>
    <p:cSldViewPr snapToGrid="0" snapToObjects="1">
      <p:cViewPr>
        <p:scale>
          <a:sx n="60" d="100"/>
          <a:sy n="60" d="100"/>
        </p:scale>
        <p:origin x="2021" y="34"/>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Brailey" userId="1d96e6d0-c8ff-4dca-8e0a-0db68c2852c0" providerId="ADAL" clId="{F077762B-4D85-4BDC-8532-A0CC61846CB3}"/>
    <pc:docChg chg="undo redo custSel modSld">
      <pc:chgData name="Glenn Brailey" userId="1d96e6d0-c8ff-4dca-8e0a-0db68c2852c0" providerId="ADAL" clId="{F077762B-4D85-4BDC-8532-A0CC61846CB3}" dt="2023-02-10T17:03:57.991" v="2701" actId="6549"/>
      <pc:docMkLst>
        <pc:docMk/>
      </pc:docMkLst>
      <pc:sldChg chg="addSp delSp modSp mod">
        <pc:chgData name="Glenn Brailey" userId="1d96e6d0-c8ff-4dca-8e0a-0db68c2852c0" providerId="ADAL" clId="{F077762B-4D85-4BDC-8532-A0CC61846CB3}" dt="2023-02-10T17:02:53.174" v="2613" actId="20577"/>
        <pc:sldMkLst>
          <pc:docMk/>
          <pc:sldMk cId="528415005" sldId="256"/>
        </pc:sldMkLst>
        <pc:spChg chg="mod">
          <ac:chgData name="Glenn Brailey" userId="1d96e6d0-c8ff-4dca-8e0a-0db68c2852c0" providerId="ADAL" clId="{F077762B-4D85-4BDC-8532-A0CC61846CB3}" dt="2023-01-24T14:55:38.982" v="1597" actId="20577"/>
          <ac:spMkLst>
            <pc:docMk/>
            <pc:sldMk cId="528415005" sldId="256"/>
            <ac:spMk id="9" creationId="{3522F0A4-4FB9-0645-B528-4FFF6BE699E9}"/>
          </ac:spMkLst>
        </pc:spChg>
        <pc:spChg chg="mod">
          <ac:chgData name="Glenn Brailey" userId="1d96e6d0-c8ff-4dca-8e0a-0db68c2852c0" providerId="ADAL" clId="{F077762B-4D85-4BDC-8532-A0CC61846CB3}" dt="2023-01-24T16:45:06.326" v="2479" actId="20577"/>
          <ac:spMkLst>
            <pc:docMk/>
            <pc:sldMk cId="528415005" sldId="256"/>
            <ac:spMk id="10" creationId="{FA18AC56-5437-C543-ABAC-00E6BE4FFE03}"/>
          </ac:spMkLst>
        </pc:spChg>
        <pc:spChg chg="mod">
          <ac:chgData name="Glenn Brailey" userId="1d96e6d0-c8ff-4dca-8e0a-0db68c2852c0" providerId="ADAL" clId="{F077762B-4D85-4BDC-8532-A0CC61846CB3}" dt="2023-01-24T14:55:46.980" v="1626" actId="20577"/>
          <ac:spMkLst>
            <pc:docMk/>
            <pc:sldMk cId="528415005" sldId="256"/>
            <ac:spMk id="13" creationId="{E084C774-99BB-4C01-910E-E649AFA0F88B}"/>
          </ac:spMkLst>
        </pc:spChg>
        <pc:spChg chg="mod">
          <ac:chgData name="Glenn Brailey" userId="1d96e6d0-c8ff-4dca-8e0a-0db68c2852c0" providerId="ADAL" clId="{F077762B-4D85-4BDC-8532-A0CC61846CB3}" dt="2023-01-24T16:45:20.017" v="2480" actId="20577"/>
          <ac:spMkLst>
            <pc:docMk/>
            <pc:sldMk cId="528415005" sldId="256"/>
            <ac:spMk id="17" creationId="{05CEFB03-65C9-D446-96CC-B0A4E1D62E67}"/>
          </ac:spMkLst>
        </pc:spChg>
        <pc:spChg chg="mod">
          <ac:chgData name="Glenn Brailey" userId="1d96e6d0-c8ff-4dca-8e0a-0db68c2852c0" providerId="ADAL" clId="{F077762B-4D85-4BDC-8532-A0CC61846CB3}" dt="2023-01-24T16:29:37.750" v="1858" actId="20577"/>
          <ac:spMkLst>
            <pc:docMk/>
            <pc:sldMk cId="528415005" sldId="256"/>
            <ac:spMk id="18" creationId="{DA4549FD-D558-194A-8286-AD0E21539C64}"/>
          </ac:spMkLst>
        </pc:spChg>
        <pc:spChg chg="mod">
          <ac:chgData name="Glenn Brailey" userId="1d96e6d0-c8ff-4dca-8e0a-0db68c2852c0" providerId="ADAL" clId="{F077762B-4D85-4BDC-8532-A0CC61846CB3}" dt="2023-02-10T17:02:53.174" v="2613" actId="20577"/>
          <ac:spMkLst>
            <pc:docMk/>
            <pc:sldMk cId="528415005" sldId="256"/>
            <ac:spMk id="20" creationId="{0512EBD2-9059-284E-87EB-30EE301A442D}"/>
          </ac:spMkLst>
        </pc:spChg>
        <pc:picChg chg="del">
          <ac:chgData name="Glenn Brailey" userId="1d96e6d0-c8ff-4dca-8e0a-0db68c2852c0" providerId="ADAL" clId="{F077762B-4D85-4BDC-8532-A0CC61846CB3}" dt="2023-01-23T09:52:39.615" v="393" actId="478"/>
          <ac:picMkLst>
            <pc:docMk/>
            <pc:sldMk cId="528415005" sldId="256"/>
            <ac:picMk id="2" creationId="{A50EA536-4228-4382-A1F7-F113EDCF2319}"/>
          </ac:picMkLst>
        </pc:picChg>
        <pc:picChg chg="add del mod modCrop">
          <ac:chgData name="Glenn Brailey" userId="1d96e6d0-c8ff-4dca-8e0a-0db68c2852c0" providerId="ADAL" clId="{F077762B-4D85-4BDC-8532-A0CC61846CB3}" dt="2023-01-27T09:32:18.932" v="2558" actId="478"/>
          <ac:picMkLst>
            <pc:docMk/>
            <pc:sldMk cId="528415005" sldId="256"/>
            <ac:picMk id="3" creationId="{CA6FC58E-373C-4054-9195-549646D760C4}"/>
          </ac:picMkLst>
        </pc:picChg>
        <pc:picChg chg="add mod modCrop">
          <ac:chgData name="Glenn Brailey" userId="1d96e6d0-c8ff-4dca-8e0a-0db68c2852c0" providerId="ADAL" clId="{F077762B-4D85-4BDC-8532-A0CC61846CB3}" dt="2023-01-27T09:34:51.897" v="2570" actId="1076"/>
          <ac:picMkLst>
            <pc:docMk/>
            <pc:sldMk cId="528415005" sldId="256"/>
            <ac:picMk id="5" creationId="{7F9B1E5A-77EB-4994-BE1D-9FB1BAC76DA5}"/>
          </ac:picMkLst>
        </pc:picChg>
        <pc:picChg chg="add del mod modCrop">
          <ac:chgData name="Glenn Brailey" userId="1d96e6d0-c8ff-4dca-8e0a-0db68c2852c0" providerId="ADAL" clId="{F077762B-4D85-4BDC-8532-A0CC61846CB3}" dt="2023-01-26T16:35:06.705" v="2507" actId="478"/>
          <ac:picMkLst>
            <pc:docMk/>
            <pc:sldMk cId="528415005" sldId="256"/>
            <ac:picMk id="5" creationId="{EAEFE088-463D-4CE3-BB6D-D2213496DDB4}"/>
          </ac:picMkLst>
        </pc:picChg>
      </pc:sldChg>
      <pc:sldChg chg="modSp mod">
        <pc:chgData name="Glenn Brailey" userId="1d96e6d0-c8ff-4dca-8e0a-0db68c2852c0" providerId="ADAL" clId="{F077762B-4D85-4BDC-8532-A0CC61846CB3}" dt="2023-01-24T15:02:12.448" v="1722" actId="20577"/>
        <pc:sldMkLst>
          <pc:docMk/>
          <pc:sldMk cId="1695054006" sldId="261"/>
        </pc:sldMkLst>
        <pc:spChg chg="mod">
          <ac:chgData name="Glenn Brailey" userId="1d96e6d0-c8ff-4dca-8e0a-0db68c2852c0" providerId="ADAL" clId="{F077762B-4D85-4BDC-8532-A0CC61846CB3}" dt="2023-01-24T15:02:12.448" v="1722" actId="20577"/>
          <ac:spMkLst>
            <pc:docMk/>
            <pc:sldMk cId="1695054006" sldId="261"/>
            <ac:spMk id="10" creationId="{EFABB85A-3EEC-4DB9-A212-C2D04DA4A9E4}"/>
          </ac:spMkLst>
        </pc:spChg>
        <pc:spChg chg="mod">
          <ac:chgData name="Glenn Brailey" userId="1d96e6d0-c8ff-4dca-8e0a-0db68c2852c0" providerId="ADAL" clId="{F077762B-4D85-4BDC-8532-A0CC61846CB3}" dt="2023-01-20T13:48:55.233" v="91" actId="20577"/>
          <ac:spMkLst>
            <pc:docMk/>
            <pc:sldMk cId="1695054006" sldId="261"/>
            <ac:spMk id="14" creationId="{FC372218-32A5-5319-32F1-BFEA00B2D64E}"/>
          </ac:spMkLst>
        </pc:spChg>
      </pc:sldChg>
      <pc:sldChg chg="modSp mod">
        <pc:chgData name="Glenn Brailey" userId="1d96e6d0-c8ff-4dca-8e0a-0db68c2852c0" providerId="ADAL" clId="{F077762B-4D85-4BDC-8532-A0CC61846CB3}" dt="2023-01-24T16:52:22.709" v="2506" actId="20577"/>
        <pc:sldMkLst>
          <pc:docMk/>
          <pc:sldMk cId="3558253440" sldId="262"/>
        </pc:sldMkLst>
        <pc:spChg chg="mod">
          <ac:chgData name="Glenn Brailey" userId="1d96e6d0-c8ff-4dca-8e0a-0db68c2852c0" providerId="ADAL" clId="{F077762B-4D85-4BDC-8532-A0CC61846CB3}" dt="2023-01-24T15:02:39.519" v="1784" actId="20577"/>
          <ac:spMkLst>
            <pc:docMk/>
            <pc:sldMk cId="3558253440" sldId="262"/>
            <ac:spMk id="10" creationId="{E383F1BA-0765-4A78-8D07-224AE10E0189}"/>
          </ac:spMkLst>
        </pc:spChg>
        <pc:graphicFrameChg chg="mod modGraphic">
          <ac:chgData name="Glenn Brailey" userId="1d96e6d0-c8ff-4dca-8e0a-0db68c2852c0" providerId="ADAL" clId="{F077762B-4D85-4BDC-8532-A0CC61846CB3}" dt="2023-01-24T14:41:15.877" v="955" actId="20577"/>
          <ac:graphicFrameMkLst>
            <pc:docMk/>
            <pc:sldMk cId="3558253440" sldId="262"/>
            <ac:graphicFrameMk id="11" creationId="{865193F0-AB3E-4743-879D-01F7A045C6CA}"/>
          </ac:graphicFrameMkLst>
        </pc:graphicFrameChg>
        <pc:graphicFrameChg chg="mod modGraphic">
          <ac:chgData name="Glenn Brailey" userId="1d96e6d0-c8ff-4dca-8e0a-0db68c2852c0" providerId="ADAL" clId="{F077762B-4D85-4BDC-8532-A0CC61846CB3}" dt="2023-01-24T14:54:08.307" v="1568" actId="20577"/>
          <ac:graphicFrameMkLst>
            <pc:docMk/>
            <pc:sldMk cId="3558253440" sldId="262"/>
            <ac:graphicFrameMk id="12" creationId="{02085522-0932-4EF5-A094-E7C7D56AFB83}"/>
          </ac:graphicFrameMkLst>
        </pc:graphicFrameChg>
        <pc:graphicFrameChg chg="mod modGraphic">
          <ac:chgData name="Glenn Brailey" userId="1d96e6d0-c8ff-4dca-8e0a-0db68c2852c0" providerId="ADAL" clId="{F077762B-4D85-4BDC-8532-A0CC61846CB3}" dt="2023-01-24T16:52:22.709" v="2506" actId="20577"/>
          <ac:graphicFrameMkLst>
            <pc:docMk/>
            <pc:sldMk cId="3558253440" sldId="262"/>
            <ac:graphicFrameMk id="16" creationId="{938DCAFC-7897-5D48-87BA-48826A7F482E}"/>
          </ac:graphicFrameMkLst>
        </pc:graphicFrameChg>
      </pc:sldChg>
      <pc:sldChg chg="modSp mod">
        <pc:chgData name="Glenn Brailey" userId="1d96e6d0-c8ff-4dca-8e0a-0db68c2852c0" providerId="ADAL" clId="{F077762B-4D85-4BDC-8532-A0CC61846CB3}" dt="2023-02-10T17:03:57.991" v="2701" actId="6549"/>
        <pc:sldMkLst>
          <pc:docMk/>
          <pc:sldMk cId="477155704" sldId="263"/>
        </pc:sldMkLst>
        <pc:spChg chg="mod">
          <ac:chgData name="Glenn Brailey" userId="1d96e6d0-c8ff-4dca-8e0a-0db68c2852c0" providerId="ADAL" clId="{F077762B-4D85-4BDC-8532-A0CC61846CB3}" dt="2023-01-24T15:02:27.728" v="1753" actId="20577"/>
          <ac:spMkLst>
            <pc:docMk/>
            <pc:sldMk cId="477155704" sldId="263"/>
            <ac:spMk id="7" creationId="{9994B3EB-5D07-43A8-96B4-C0D4A8117808}"/>
          </ac:spMkLst>
        </pc:spChg>
        <pc:spChg chg="mod">
          <ac:chgData name="Glenn Brailey" userId="1d96e6d0-c8ff-4dca-8e0a-0db68c2852c0" providerId="ADAL" clId="{F077762B-4D85-4BDC-8532-A0CC61846CB3}" dt="2023-02-10T17:03:57.991" v="2701" actId="6549"/>
          <ac:spMkLst>
            <pc:docMk/>
            <pc:sldMk cId="477155704" sldId="263"/>
            <ac:spMk id="9" creationId="{41350EB8-2C9B-8549-8EDE-3A65DAFF9D85}"/>
          </ac:spMkLst>
        </pc:spChg>
      </pc:sldChg>
      <pc:sldChg chg="modSp mod">
        <pc:chgData name="Glenn Brailey" userId="1d96e6d0-c8ff-4dca-8e0a-0db68c2852c0" providerId="ADAL" clId="{F077762B-4D85-4BDC-8532-A0CC61846CB3}" dt="2023-01-24T15:01:52.777" v="1644" actId="20577"/>
        <pc:sldMkLst>
          <pc:docMk/>
          <pc:sldMk cId="3718154387" sldId="264"/>
        </pc:sldMkLst>
        <pc:spChg chg="mod">
          <ac:chgData name="Glenn Brailey" userId="1d96e6d0-c8ff-4dca-8e0a-0db68c2852c0" providerId="ADAL" clId="{F077762B-4D85-4BDC-8532-A0CC61846CB3}" dt="2023-01-24T15:01:52.777" v="1644" actId="20577"/>
          <ac:spMkLst>
            <pc:docMk/>
            <pc:sldMk cId="3718154387" sldId="264"/>
            <ac:spMk id="6" creationId="{F8A0CB14-186A-FB42-BCEE-3C0DB0B63686}"/>
          </ac:spMkLst>
        </pc:spChg>
        <pc:spChg chg="mod">
          <ac:chgData name="Glenn Brailey" userId="1d96e6d0-c8ff-4dca-8e0a-0db68c2852c0" providerId="ADAL" clId="{F077762B-4D85-4BDC-8532-A0CC61846CB3}" dt="2023-01-24T15:01:43.213" v="1635" actId="20577"/>
          <ac:spMkLst>
            <pc:docMk/>
            <pc:sldMk cId="3718154387" sldId="264"/>
            <ac:spMk id="13" creationId="{AD0C895A-0A8C-8441-9E98-96F1D60BDEDB}"/>
          </ac:spMkLst>
        </pc:spChg>
      </pc:sldChg>
      <pc:sldChg chg="modSp mod">
        <pc:chgData name="Glenn Brailey" userId="1d96e6d0-c8ff-4dca-8e0a-0db68c2852c0" providerId="ADAL" clId="{F077762B-4D85-4BDC-8532-A0CC61846CB3}" dt="2023-02-10T17:03:23.807" v="2658" actId="20577"/>
        <pc:sldMkLst>
          <pc:docMk/>
          <pc:sldMk cId="1187306088" sldId="265"/>
        </pc:sldMkLst>
        <pc:spChg chg="mod">
          <ac:chgData name="Glenn Brailey" userId="1d96e6d0-c8ff-4dca-8e0a-0db68c2852c0" providerId="ADAL" clId="{F077762B-4D85-4BDC-8532-A0CC61846CB3}" dt="2023-01-24T15:02:48.465" v="1813" actId="20577"/>
          <ac:spMkLst>
            <pc:docMk/>
            <pc:sldMk cId="1187306088" sldId="265"/>
            <ac:spMk id="12" creationId="{86CD1A5C-6E37-43A2-9173-19E7D8BFF735}"/>
          </ac:spMkLst>
        </pc:spChg>
        <pc:graphicFrameChg chg="mod modGraphic">
          <ac:chgData name="Glenn Brailey" userId="1d96e6d0-c8ff-4dca-8e0a-0db68c2852c0" providerId="ADAL" clId="{F077762B-4D85-4BDC-8532-A0CC61846CB3}" dt="2023-01-24T14:52:57.816" v="1560" actId="20577"/>
          <ac:graphicFrameMkLst>
            <pc:docMk/>
            <pc:sldMk cId="1187306088" sldId="265"/>
            <ac:graphicFrameMk id="5" creationId="{783797B2-81DE-488F-8B96-8513C7A85971}"/>
          </ac:graphicFrameMkLst>
        </pc:graphicFrameChg>
        <pc:graphicFrameChg chg="modGraphic">
          <ac:chgData name="Glenn Brailey" userId="1d96e6d0-c8ff-4dca-8e0a-0db68c2852c0" providerId="ADAL" clId="{F077762B-4D85-4BDC-8532-A0CC61846CB3}" dt="2023-02-10T17:03:23.807" v="2658" actId="20577"/>
          <ac:graphicFrameMkLst>
            <pc:docMk/>
            <pc:sldMk cId="1187306088" sldId="265"/>
            <ac:graphicFrameMk id="10" creationId="{7E714699-2104-8E4D-BA9C-76F6828BA1B0}"/>
          </ac:graphicFrameMkLst>
        </pc:graphicFrameChg>
      </pc:sldChg>
      <pc:sldChg chg="modSp mod">
        <pc:chgData name="Glenn Brailey" userId="1d96e6d0-c8ff-4dca-8e0a-0db68c2852c0" providerId="ADAL" clId="{F077762B-4D85-4BDC-8532-A0CC61846CB3}" dt="2023-01-24T15:02:56.904" v="1842" actId="20577"/>
        <pc:sldMkLst>
          <pc:docMk/>
          <pc:sldMk cId="633858502" sldId="266"/>
        </pc:sldMkLst>
        <pc:spChg chg="mod">
          <ac:chgData name="Glenn Brailey" userId="1d96e6d0-c8ff-4dca-8e0a-0db68c2852c0" providerId="ADAL" clId="{F077762B-4D85-4BDC-8532-A0CC61846CB3}" dt="2023-01-24T15:02:56.904" v="1842" actId="20577"/>
          <ac:spMkLst>
            <pc:docMk/>
            <pc:sldMk cId="633858502" sldId="266"/>
            <ac:spMk id="16" creationId="{0830A84D-88EC-4ACB-922C-3D9F874D594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2/13/2023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j0cJg85CM0"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r/Abk6YsWEK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584775"/>
          </a:xfrm>
          <a:prstGeom prst="rect">
            <a:avLst/>
          </a:prstGeom>
          <a:noFill/>
        </p:spPr>
        <p:txBody>
          <a:bodyPr wrap="square" rtlCol="0">
            <a:spAutoFit/>
          </a:bodyPr>
          <a:lstStyle/>
          <a:p>
            <a:pPr algn="ctr"/>
            <a:r>
              <a:rPr lang="en-US" sz="3200" b="1" dirty="0">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dirty="0">
                <a:solidFill>
                  <a:schemeClr val="bg1"/>
                </a:solidFill>
                <a:latin typeface="Barlow Condensed Medium" pitchFamily="2" charset="77"/>
              </a:rPr>
              <a:t>Disability Football Ambassador</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217087"/>
            <a:chOff x="1059766" y="1885213"/>
            <a:chExt cx="5458097" cy="6217087"/>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217087"/>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US" sz="2000" b="1" dirty="0">
                  <a:solidFill>
                    <a:srgbClr val="C00000"/>
                  </a:solidFill>
                  <a:latin typeface="Barlow Condensed SemiBold" pitchFamily="2" charset="77"/>
                </a:rPr>
                <a:t>Glenn Brailey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Glenn.Brailey@HampshireFA.com </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EFABB85A-3EEC-4DB9-A212-C2D04DA4A9E4}"/>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Disability Football Ambassador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569328"/>
            <a:ext cx="6617793" cy="646331"/>
          </a:xfrm>
          <a:prstGeom prst="rect">
            <a:avLst/>
          </a:prstGeom>
          <a:noFill/>
        </p:spPr>
        <p:txBody>
          <a:bodyPr wrap="square" rtlCol="0">
            <a:spAutoFit/>
          </a:bodyPr>
          <a:lstStyle/>
          <a:p>
            <a:pPr algn="ctr"/>
            <a:r>
              <a:rPr lang="en-US" sz="3600" b="1" dirty="0">
                <a:solidFill>
                  <a:schemeClr val="bg1"/>
                </a:solidFill>
                <a:latin typeface="Barlow Condensed SemiBold" pitchFamily="2" charset="77"/>
              </a:rPr>
              <a:t>Disability Football Ambassador </a:t>
            </a:r>
          </a:p>
        </p:txBody>
      </p:sp>
      <p:sp>
        <p:nvSpPr>
          <p:cNvPr id="10" name="TextBox 9">
            <a:extLst>
              <a:ext uri="{FF2B5EF4-FFF2-40B4-BE49-F238E27FC236}">
                <a16:creationId xmlns:a16="http://schemas.microsoft.com/office/drawing/2014/main" id="{FA18AC56-5437-C543-ABAC-00E6BE4FFE03}"/>
              </a:ext>
            </a:extLst>
          </p:cNvPr>
          <p:cNvSpPr txBox="1"/>
          <p:nvPr/>
        </p:nvSpPr>
        <p:spPr>
          <a:xfrm>
            <a:off x="632228" y="1832241"/>
            <a:ext cx="6348087" cy="1997022"/>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p>
          <a:p>
            <a:pPr marL="457200">
              <a:lnSpc>
                <a:spcPct val="115000"/>
              </a:lnSpc>
            </a:pPr>
            <a:r>
              <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Hampshire FA are looking for an enthusiastic and experienced individual(s) with a passion for grassroots football to join the team</a:t>
            </a:r>
            <a:r>
              <a:rPr lang="en-GB" sz="13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rPr>
              <a:t> as a</a:t>
            </a:r>
            <a:r>
              <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 DISABILITY FOOTBALL AMBASSADORS.</a:t>
            </a:r>
          </a:p>
          <a:p>
            <a:pPr marL="457200">
              <a:lnSpc>
                <a:spcPct val="115000"/>
              </a:lnSpc>
            </a:pPr>
            <a:r>
              <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The successful candidates will be responsible for supporting grassroots football clubs in applying their learnings from the Disability Football Training to create and implement their own Disability Football game plan, creating more opportunities for people with disabilities.</a:t>
            </a: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520486" y="985875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590528" y="1212988"/>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Salary:</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panose="00000506000000000000" pitchFamily="2" charset="0"/>
              </a:rPr>
              <a:t>£25 </a:t>
            </a:r>
            <a:r>
              <a:rPr lang="en-US" b="1" dirty="0" err="1">
                <a:solidFill>
                  <a:schemeClr val="bg1"/>
                </a:solidFill>
                <a:latin typeface="Barlow Condensed" panose="00000506000000000000" pitchFamily="2" charset="0"/>
              </a:rPr>
              <a:t>ph</a:t>
            </a:r>
            <a:r>
              <a:rPr lang="en-US" b="1" dirty="0">
                <a:solidFill>
                  <a:schemeClr val="bg1"/>
                </a:solidFill>
                <a:latin typeface="Barlow Condensed" panose="00000506000000000000" pitchFamily="2" charset="0"/>
              </a:rPr>
              <a:t>	</a:t>
            </a:r>
            <a:r>
              <a:rPr lang="en-US" sz="2000" b="1" dirty="0">
                <a:solidFill>
                  <a:srgbClr val="D83B27"/>
                </a:solidFill>
                <a:latin typeface="Barlow Condensed ExtraBold" panose="00000906000000000000" pitchFamily="2" charset="0"/>
              </a:rPr>
              <a:t>Contract:</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ExtraBold" panose="00000906000000000000" pitchFamily="2" charset="0"/>
              </a:rPr>
              <a:t>Casual Contract. 50 hours per contract.</a:t>
            </a:r>
            <a:r>
              <a:rPr lang="en-US" b="1" baseline="-25000" dirty="0">
                <a:solidFill>
                  <a:schemeClr val="bg1"/>
                </a:solidFill>
                <a:latin typeface="Barlow Condensed" panose="00000506000000000000" pitchFamily="2" charset="0"/>
              </a:rPr>
              <a:t>									</a:t>
            </a:r>
            <a:endParaRPr lang="en-US" b="1"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577150" y="3715292"/>
            <a:ext cx="6348087" cy="2446567"/>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Key Accountabilities:</a:t>
            </a:r>
          </a:p>
          <a:p>
            <a:pPr marL="342900" lvl="0" indent="-342900">
              <a:lnSpc>
                <a:spcPct val="115000"/>
              </a:lnSpc>
              <a:buFont typeface="Symbol" panose="05050102010706020507" pitchFamily="18" charset="2"/>
              <a:buChar char=""/>
            </a:pPr>
            <a:r>
              <a:rPr lang="en-GB" sz="13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Drive engagement at every level of clubs to maximise and sustain these opportunities for disabled people.</a:t>
            </a:r>
          </a:p>
          <a:p>
            <a:pPr marL="342900" lvl="0" indent="-342900">
              <a:lnSpc>
                <a:spcPct val="115000"/>
              </a:lnSpc>
              <a:buFont typeface="Symbol" panose="05050102010706020507" pitchFamily="18" charset="2"/>
              <a:buChar char=""/>
            </a:pPr>
            <a:r>
              <a:rPr lang="en-GB" sz="13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Signpost and help clubs access relevant support.</a:t>
            </a:r>
            <a:endPar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3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Support clubs to build and sustain relationships with relevant local partners.</a:t>
            </a:r>
            <a:endPar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3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Collaborate with County FA staff, national FA staff, and other grassroots football stakeholders.</a:t>
            </a:r>
            <a:endPar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3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Maintain records of the support being provided to grassroots club.</a:t>
            </a:r>
            <a:endPar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endParaRPr lang="en-US" sz="2000" i="1" dirty="0">
              <a:solidFill>
                <a:schemeClr val="bg1"/>
              </a:solidFill>
              <a:latin typeface="Barlow Condensed ExtraBold" panose="00000906000000000000" pitchFamily="2" charset="0"/>
            </a:endParaRPr>
          </a:p>
        </p:txBody>
      </p:sp>
      <p:sp>
        <p:nvSpPr>
          <p:cNvPr id="18" name="TextBox 17">
            <a:extLst>
              <a:ext uri="{FF2B5EF4-FFF2-40B4-BE49-F238E27FC236}">
                <a16:creationId xmlns:a16="http://schemas.microsoft.com/office/drawing/2014/main" id="{DA4549FD-D558-194A-8286-AD0E21539C64}"/>
              </a:ext>
            </a:extLst>
          </p:cNvPr>
          <p:cNvSpPr txBox="1"/>
          <p:nvPr/>
        </p:nvSpPr>
        <p:spPr>
          <a:xfrm>
            <a:off x="590528" y="5642222"/>
            <a:ext cx="6321328" cy="1986441"/>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we are looking for:</a:t>
            </a:r>
          </a:p>
          <a:p>
            <a:pPr marL="457200">
              <a:lnSpc>
                <a:spcPct val="115000"/>
              </a:lnSpc>
              <a:spcAft>
                <a:spcPts val="1000"/>
              </a:spcAft>
            </a:pPr>
            <a:r>
              <a:rPr lang="en-GB" sz="13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Someone with a demonstrated history and understanding of the grassroots football network, and the ability to build trust and develop effective working relationships with Club Committees. They will need to be an advocate for disability football with an understanding of the challenges and barriers that both players and volunteers can face.</a:t>
            </a:r>
          </a:p>
          <a:p>
            <a:pPr algn="just"/>
            <a:endParaRPr lang="en-US" sz="2000" i="1" dirty="0">
              <a:solidFill>
                <a:schemeClr val="bg1"/>
              </a:solidFill>
              <a:latin typeface="Barlow Condensed ExtraBold" panose="00000906000000000000" pitchFamily="2" charset="0"/>
            </a:endParaRPr>
          </a:p>
        </p:txBody>
      </p:sp>
      <p:sp>
        <p:nvSpPr>
          <p:cNvPr id="20" name="Rectangle 19">
            <a:extLst>
              <a:ext uri="{FF2B5EF4-FFF2-40B4-BE49-F238E27FC236}">
                <a16:creationId xmlns:a16="http://schemas.microsoft.com/office/drawing/2014/main" id="{0512EBD2-9059-284E-87EB-30EE301A442D}"/>
              </a:ext>
            </a:extLst>
          </p:cNvPr>
          <p:cNvSpPr/>
          <p:nvPr/>
        </p:nvSpPr>
        <p:spPr>
          <a:xfrm>
            <a:off x="632228" y="7116548"/>
            <a:ext cx="6348087" cy="2862322"/>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Friday 24</a:t>
            </a:r>
            <a:r>
              <a:rPr lang="en-GB" sz="2000" b="1" baseline="30000" dirty="0">
                <a:solidFill>
                  <a:srgbClr val="D93A27"/>
                </a:solidFill>
                <a:latin typeface="Barlow Condensed ExtraBold" panose="00000906000000000000" pitchFamily="2" charset="0"/>
              </a:rPr>
              <a:t>th</a:t>
            </a:r>
            <a:r>
              <a:rPr lang="en-GB" sz="2000" b="1" dirty="0">
                <a:solidFill>
                  <a:srgbClr val="D93A27"/>
                </a:solidFill>
                <a:latin typeface="Barlow Condensed ExtraBold" panose="00000906000000000000" pitchFamily="2" charset="0"/>
              </a:rPr>
              <a:t> February </a:t>
            </a:r>
            <a:r>
              <a:rPr lang="en-US" sz="2000" b="1" dirty="0">
                <a:solidFill>
                  <a:srgbClr val="D93A27"/>
                </a:solidFill>
                <a:latin typeface="Barlow Condensed ExtraBold" panose="00000906000000000000" pitchFamily="2" charset="0"/>
              </a:rPr>
              <a:t>2023:</a:t>
            </a:r>
          </a:p>
          <a:p>
            <a:pPr algn="just">
              <a:buClr>
                <a:srgbClr val="B11C02"/>
              </a:buClr>
            </a:pPr>
            <a:r>
              <a:rPr lang="en-US" sz="1300" dirty="0">
                <a:solidFill>
                  <a:schemeClr val="bg1"/>
                </a:solidFill>
                <a:latin typeface="Barlow Condensed" panose="00000506000000000000" pitchFamily="2" charset="0"/>
              </a:rPr>
              <a:t>To apply, complete the online application form. Interviews will take place on Thursday 2</a:t>
            </a:r>
            <a:r>
              <a:rPr lang="en-US" sz="1300" baseline="30000" dirty="0">
                <a:solidFill>
                  <a:schemeClr val="bg1"/>
                </a:solidFill>
                <a:latin typeface="Barlow Condensed" panose="00000506000000000000" pitchFamily="2" charset="0"/>
              </a:rPr>
              <a:t>nd</a:t>
            </a:r>
            <a:r>
              <a:rPr lang="en-US" sz="1300" dirty="0">
                <a:solidFill>
                  <a:schemeClr val="bg1"/>
                </a:solidFill>
                <a:latin typeface="Barlow Condensed" panose="00000506000000000000" pitchFamily="2" charset="0"/>
              </a:rPr>
              <a:t> March.  </a:t>
            </a:r>
          </a:p>
          <a:p>
            <a:pPr algn="just">
              <a:buClr>
                <a:srgbClr val="B11C02"/>
              </a:buClr>
            </a:pPr>
            <a:endParaRPr lang="en-US" sz="1300" dirty="0">
              <a:solidFill>
                <a:schemeClr val="bg1"/>
              </a:solidFill>
              <a:latin typeface="Barlow Condensed" panose="00000506000000000000" pitchFamily="2" charset="0"/>
            </a:endParaRPr>
          </a:p>
          <a:p>
            <a:pPr algn="just">
              <a:buClr>
                <a:srgbClr val="B11C02"/>
              </a:buClr>
            </a:pPr>
            <a:r>
              <a:rPr lang="en-US" sz="13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300" dirty="0">
              <a:solidFill>
                <a:schemeClr val="bg1"/>
              </a:solidFill>
              <a:latin typeface="Barlow Condensed" panose="00000506000000000000" pitchFamily="2" charset="0"/>
            </a:endParaRPr>
          </a:p>
          <a:p>
            <a:pPr algn="just">
              <a:buClr>
                <a:srgbClr val="B11C02"/>
              </a:buClr>
            </a:pPr>
            <a:endParaRPr lang="en-US" sz="1300" dirty="0">
              <a:solidFill>
                <a:schemeClr val="bg1"/>
              </a:solidFill>
              <a:latin typeface="Barlow Condensed" panose="00000506000000000000" pitchFamily="2" charset="0"/>
            </a:endParaRPr>
          </a:p>
          <a:p>
            <a:pPr algn="just">
              <a:buClr>
                <a:srgbClr val="B11C02"/>
              </a:buClr>
            </a:pPr>
            <a:endParaRPr lang="en-US" sz="1300" dirty="0">
              <a:solidFill>
                <a:schemeClr val="bg1"/>
              </a:solidFill>
              <a:latin typeface="Barlow Condensed" panose="00000506000000000000" pitchFamily="2" charset="0"/>
            </a:endParaRPr>
          </a:p>
          <a:p>
            <a:pPr algn="just">
              <a:buClr>
                <a:srgbClr val="B11C02"/>
              </a:buClr>
            </a:pPr>
            <a:r>
              <a:rPr lang="en-US" sz="13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ctr">
              <a:buClr>
                <a:srgbClr val="B11C02"/>
              </a:buClr>
            </a:pPr>
            <a:r>
              <a:rPr lang="en-US" sz="1300" dirty="0">
                <a:solidFill>
                  <a:schemeClr val="bg1"/>
                </a:solidFill>
                <a:latin typeface="Barlow Condensed" panose="00000506000000000000" pitchFamily="2" charset="0"/>
              </a:rPr>
              <a:t>Or via : </a:t>
            </a:r>
            <a:r>
              <a:rPr lang="en-GB" sz="1300" dirty="0">
                <a:solidFill>
                  <a:schemeClr val="bg1"/>
                </a:solidFill>
                <a:latin typeface="Barlow Condensed" panose="00000506000000000000" pitchFamily="2" charset="0"/>
              </a:rPr>
              <a:t> 	https://forms.office.com/e/UuCGPT65Yi	</a:t>
            </a:r>
            <a:r>
              <a:rPr lang="en-GB" sz="1400" dirty="0">
                <a:solidFill>
                  <a:schemeClr val="bg1"/>
                </a:solidFill>
                <a:latin typeface="Barlow Condensed" panose="00000506000000000000" pitchFamily="2" charset="0"/>
              </a:rPr>
              <a:t>	</a:t>
            </a:r>
            <a:endParaRPr lang="en-US" sz="1400" b="1" dirty="0">
              <a:solidFill>
                <a:srgbClr val="FFFFFF"/>
              </a:solidFill>
              <a:latin typeface="Barlow Condensed" panose="00000506000000000000" pitchFamily="2" charset="0"/>
            </a:endParaRPr>
          </a:p>
        </p:txBody>
      </p:sp>
      <p:sp>
        <p:nvSpPr>
          <p:cNvPr id="13" name="TextBox 12">
            <a:extLst>
              <a:ext uri="{FF2B5EF4-FFF2-40B4-BE49-F238E27FC236}">
                <a16:creationId xmlns:a16="http://schemas.microsoft.com/office/drawing/2014/main" id="{E084C774-99BB-4C01-910E-E649AFA0F88B}"/>
              </a:ext>
            </a:extLst>
          </p:cNvPr>
          <p:cNvSpPr txBox="1"/>
          <p:nvPr/>
        </p:nvSpPr>
        <p:spPr>
          <a:xfrm>
            <a:off x="212356" y="238540"/>
            <a:ext cx="3281692" cy="246221"/>
          </a:xfrm>
          <a:prstGeom prst="rect">
            <a:avLst/>
          </a:prstGeom>
          <a:noFill/>
        </p:spPr>
        <p:txBody>
          <a:bodyPr wrap="square" rtlCol="0">
            <a:spAutoFit/>
          </a:bodyPr>
          <a:lstStyle/>
          <a:p>
            <a:r>
              <a:rPr lang="en-US" sz="1000" dirty="0">
                <a:solidFill>
                  <a:schemeClr val="bg1"/>
                </a:solidFill>
                <a:latin typeface="Barlow Condensed Medium" pitchFamily="2" charset="77"/>
              </a:rPr>
              <a:t>Disability Football Ambassador | Hampshire FA</a:t>
            </a:r>
          </a:p>
        </p:txBody>
      </p:sp>
      <p:pic>
        <p:nvPicPr>
          <p:cNvPr id="5" name="Picture 4">
            <a:extLst>
              <a:ext uri="{FF2B5EF4-FFF2-40B4-BE49-F238E27FC236}">
                <a16:creationId xmlns:a16="http://schemas.microsoft.com/office/drawing/2014/main" id="{7F9B1E5A-77EB-4994-BE1D-9FB1BAC76DA5}"/>
              </a:ext>
            </a:extLst>
          </p:cNvPr>
          <p:cNvPicPr>
            <a:picLocks noChangeAspect="1"/>
          </p:cNvPicPr>
          <p:nvPr/>
        </p:nvPicPr>
        <p:blipFill rotWithShape="1">
          <a:blip r:embed="rId4"/>
          <a:srcRect l="59269" t="50000" r="30207" b="31989"/>
          <a:stretch/>
        </p:blipFill>
        <p:spPr>
          <a:xfrm>
            <a:off x="3196137" y="8455451"/>
            <a:ext cx="1220265" cy="1174804"/>
          </a:xfrm>
          <a:prstGeom prst="rect">
            <a:avLst/>
          </a:prstGeom>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755969"/>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chemeClr val="tx1">
                    <a:lumMod val="85000"/>
                    <a:lumOff val="15000"/>
                  </a:schemeClr>
                </a:solidFill>
                <a:latin typeface="Barlow Condensed" panose="00000506000000000000" pitchFamily="2" charset="0"/>
                <a:hlinkClick r:id="rId3"/>
              </a:rPr>
              <a:t>here</a:t>
            </a:r>
            <a:r>
              <a:rPr lang="en-GB" sz="1600" b="1" dirty="0">
                <a:solidFill>
                  <a:schemeClr val="tx1">
                    <a:lumMod val="85000"/>
                    <a:lumOff val="15000"/>
                  </a:schemeClr>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Friday 24</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February 2023</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Thursday </a:t>
            </a:r>
            <a:r>
              <a:rPr lang="en-GB" sz="1600" b="1">
                <a:solidFill>
                  <a:schemeClr val="tx1">
                    <a:lumMod val="85000"/>
                    <a:lumOff val="15000"/>
                  </a:schemeClr>
                </a:solidFill>
                <a:latin typeface="Barlow Condensed" panose="00000506000000000000" pitchFamily="2" charset="0"/>
              </a:rPr>
              <a:t>2</a:t>
            </a:r>
            <a:r>
              <a:rPr lang="en-GB" sz="1600" b="1" baseline="30000">
                <a:solidFill>
                  <a:schemeClr val="tx1">
                    <a:lumMod val="85000"/>
                    <a:lumOff val="15000"/>
                  </a:schemeClr>
                </a:solidFill>
                <a:latin typeface="Barlow Condensed" panose="00000506000000000000" pitchFamily="2" charset="0"/>
              </a:rPr>
              <a:t>nd</a:t>
            </a:r>
            <a:r>
              <a:rPr lang="en-GB" sz="1600" b="1">
                <a:solidFill>
                  <a:schemeClr val="tx1">
                    <a:lumMod val="85000"/>
                    <a:lumOff val="15000"/>
                  </a:schemeClr>
                </a:solidFill>
                <a:latin typeface="Barlow Condensed" panose="00000506000000000000" pitchFamily="2" charset="0"/>
              </a:rPr>
              <a:t> March </a:t>
            </a:r>
            <a:r>
              <a:rPr lang="en-GB" sz="1600" b="1" dirty="0">
                <a:solidFill>
                  <a:schemeClr val="tx1">
                    <a:lumMod val="85000"/>
                    <a:lumOff val="15000"/>
                  </a:schemeClr>
                </a:solidFill>
                <a:latin typeface="Barlow Condensed" panose="00000506000000000000" pitchFamily="2" charset="0"/>
              </a:rPr>
              <a:t>2023  </a:t>
            </a:r>
            <a:r>
              <a:rPr lang="en-GB" sz="1000" b="1" dirty="0">
                <a:solidFill>
                  <a:schemeClr val="tx1">
                    <a:lumMod val="85000"/>
                    <a:lumOff val="15000"/>
                  </a:schemeClr>
                </a:solidFill>
                <a:latin typeface="Barlow Condensed" panose="00000506000000000000" pitchFamily="2" charset="0"/>
              </a:rPr>
              <a:t>(in person @ Winklebury Football Complex, RG23 8BF)</a:t>
            </a:r>
            <a:endParaRPr lang="en-GB" sz="10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5" y="1831931"/>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872661302"/>
              </p:ext>
            </p:extLst>
          </p:nvPr>
        </p:nvGraphicFramePr>
        <p:xfrm>
          <a:off x="538777" y="4308396"/>
          <a:ext cx="6480000" cy="188400"/>
        </p:xfrm>
        <a:graphic>
          <a:graphicData uri="http://schemas.openxmlformats.org/drawingml/2006/table">
            <a:tbl>
              <a:tblPr firstRow="1" firstCol="1" bandRow="1">
                <a:tableStyleId>{5C22544A-7EE6-4342-B048-85BDC9FD1C3A}</a:tableStyleId>
              </a:tblPr>
              <a:tblGrid>
                <a:gridCol w="6480000">
                  <a:extLst>
                    <a:ext uri="{9D8B030D-6E8A-4147-A177-3AD203B41FA5}">
                      <a16:colId xmlns:a16="http://schemas.microsoft.com/office/drawing/2014/main" val="3789212682"/>
                    </a:ext>
                  </a:extLst>
                </a:gridCol>
              </a:tblGrid>
              <a:tr h="180000">
                <a:tc>
                  <a:txBody>
                    <a:bodyPr/>
                    <a:lstStyle/>
                    <a:p>
                      <a:r>
                        <a:rPr lang="en-GB" sz="1000" dirty="0">
                          <a:solidFill>
                            <a:srgbClr val="D93A27"/>
                          </a:solidFill>
                          <a:effectLst/>
                          <a:latin typeface="Barlow Condensed" panose="00000506000000000000" pitchFamily="2" charset="0"/>
                        </a:rPr>
                        <a:t>Key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414972993"/>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1269518281"/>
              </p:ext>
            </p:extLst>
          </p:nvPr>
        </p:nvGraphicFramePr>
        <p:xfrm>
          <a:off x="538776" y="2377638"/>
          <a:ext cx="6480000" cy="2139732"/>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180000">
                <a:tc>
                  <a:txBody>
                    <a:bodyPr/>
                    <a:lstStyle/>
                    <a:p>
                      <a:pPr>
                        <a:lnSpc>
                          <a:spcPct val="115000"/>
                        </a:lnSpc>
                      </a:pPr>
                      <a:r>
                        <a:rPr lang="en-GB" sz="1000" dirty="0">
                          <a:effectLst/>
                          <a:latin typeface="Barlow Condensed" panose="00000506000000000000" pitchFamily="2" charset="0"/>
                        </a:rPr>
                        <a:t>Job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Disability Football Ambassador </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Male Recreational Football Development Officer and Disability Lead </a:t>
                      </a: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80000">
                <a:tc>
                  <a:txBody>
                    <a:bodyPr/>
                    <a:lstStyle/>
                    <a:p>
                      <a:pPr>
                        <a:lnSpc>
                          <a:spcPct val="115000"/>
                        </a:lnSpc>
                      </a:pPr>
                      <a:r>
                        <a:rPr lang="en-GB" sz="1000" dirty="0">
                          <a:effectLst/>
                          <a:latin typeface="Barlow Condensed" panose="00000506000000000000" pitchFamily="2" charset="0"/>
                        </a:rPr>
                        <a:t>Job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Support 2 and 3-star England Accredited Clubs to apply the key learnings from the Disability Club Training to create their own Disability Football Game Plan. Support the club to implement this Game Plan to provide more club-based opportunities for disabled people to play, coach and/or volunteer.</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180000">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Winklebury Football Complex, Basingstoke, RG23 8BF </a:t>
                      </a:r>
                    </a:p>
                    <a:p>
                      <a:pPr>
                        <a:lnSpc>
                          <a:spcPct val="115000"/>
                        </a:lnSpc>
                      </a:pPr>
                      <a:r>
                        <a:rPr lang="en-GB" sz="900" b="0" i="0" u="none" strike="noStrike" dirty="0">
                          <a:solidFill>
                            <a:srgbClr val="000000"/>
                          </a:solidFill>
                          <a:effectLst/>
                          <a:latin typeface="Barlow Condensed" panose="00000506000000000000" pitchFamily="2" charset="0"/>
                        </a:rPr>
                        <a:t>(mix of office/remote working –including travel to Hampshire FA clubs )</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180000">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ea typeface="Times New Roman" panose="02020603050405020304" pitchFamily="18" charset="0"/>
                          <a:cs typeface="Arial" panose="020B0604020202020204" pitchFamily="34" charset="0"/>
                        </a:rPr>
                        <a:t>50 hours per contract.</a:t>
                      </a:r>
                    </a:p>
                    <a:p>
                      <a:pPr>
                        <a:lnSpc>
                          <a:spcPct val="115000"/>
                        </a:lnSpc>
                      </a:pPr>
                      <a:r>
                        <a:rPr lang="en-GB" sz="1000" dirty="0">
                          <a:effectLst/>
                          <a:latin typeface="Barlow Condensed" panose="00000506000000000000" pitchFamily="2" charset="0"/>
                          <a:ea typeface="Times New Roman" panose="02020603050405020304" pitchFamily="18" charset="0"/>
                          <a:cs typeface="Arial" panose="020B0604020202020204" pitchFamily="34" charset="0"/>
                        </a:rPr>
                        <a:t>Hours of work will vary and may include evenings and weekends</a:t>
                      </a:r>
                    </a:p>
                  </a:txBody>
                  <a:tcPr marL="68580" marR="68580" marT="0" marB="0">
                    <a:solidFill>
                      <a:schemeClr val="accent1">
                        <a:lumMod val="20000"/>
                        <a:lumOff val="80000"/>
                      </a:schemeClr>
                    </a:solidFill>
                  </a:tcPr>
                </a:tc>
                <a:extLst>
                  <a:ext uri="{0D108BD9-81ED-4DB2-BD59-A6C34878D82A}">
                    <a16:rowId xmlns:a16="http://schemas.microsoft.com/office/drawing/2014/main" val="2876565353"/>
                  </a:ext>
                </a:extLst>
              </a:tr>
              <a:tr h="180000">
                <a:tc>
                  <a:txBody>
                    <a:bodyPr/>
                    <a:lstStyle/>
                    <a:p>
                      <a:pPr>
                        <a:lnSpc>
                          <a:spcPct val="115000"/>
                        </a:lnSpc>
                      </a:pPr>
                      <a:r>
                        <a:rPr lang="en-GB" sz="1000" dirty="0">
                          <a:effectLst/>
                          <a:latin typeface="Barlow Condensed" panose="00000506000000000000" pitchFamily="2" charset="0"/>
                        </a:rPr>
                        <a:t>Contract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Casual Worker</a:t>
                      </a: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r h="180000">
                <a:tc>
                  <a:txBody>
                    <a:bodyPr/>
                    <a:lstStyle/>
                    <a:p>
                      <a:pPr>
                        <a:lnSpc>
                          <a:spcPct val="115000"/>
                        </a:lnSpc>
                      </a:pPr>
                      <a:r>
                        <a:rPr lang="en-GB" sz="1000" dirty="0">
                          <a:effectLst/>
                          <a:latin typeface="Barlow Condensed" panose="00000506000000000000" pitchFamily="2" charset="0"/>
                        </a:rPr>
                        <a:t>Salary</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£25ph</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165952431"/>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10" name="TextBox 9">
            <a:extLst>
              <a:ext uri="{FF2B5EF4-FFF2-40B4-BE49-F238E27FC236}">
                <a16:creationId xmlns:a16="http://schemas.microsoft.com/office/drawing/2014/main" id="{E383F1BA-0765-4A78-8D07-224AE10E0189}"/>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graphicFrame>
        <p:nvGraphicFramePr>
          <p:cNvPr id="11" name="Table 10">
            <a:extLst>
              <a:ext uri="{FF2B5EF4-FFF2-40B4-BE49-F238E27FC236}">
                <a16:creationId xmlns:a16="http://schemas.microsoft.com/office/drawing/2014/main" id="{865193F0-AB3E-4743-879D-01F7A045C6CA}"/>
              </a:ext>
            </a:extLst>
          </p:cNvPr>
          <p:cNvGraphicFramePr>
            <a:graphicFrameLocks noGrp="1"/>
          </p:cNvGraphicFramePr>
          <p:nvPr>
            <p:extLst>
              <p:ext uri="{D42A27DB-BD31-4B8C-83A1-F6EECF244321}">
                <p14:modId xmlns:p14="http://schemas.microsoft.com/office/powerpoint/2010/main" val="839693924"/>
              </p:ext>
            </p:extLst>
          </p:nvPr>
        </p:nvGraphicFramePr>
        <p:xfrm>
          <a:off x="538776" y="4535180"/>
          <a:ext cx="6480000" cy="2351318"/>
        </p:xfrm>
        <a:graphic>
          <a:graphicData uri="http://schemas.openxmlformats.org/drawingml/2006/table">
            <a:tbl>
              <a:tblPr firstCol="1" bandRow="1">
                <a:tableStyleId>{5C22544A-7EE6-4342-B048-85BDC9FD1C3A}</a:tableStyleId>
              </a:tblPr>
              <a:tblGrid>
                <a:gridCol w="6480000">
                  <a:extLst>
                    <a:ext uri="{9D8B030D-6E8A-4147-A177-3AD203B41FA5}">
                      <a16:colId xmlns:a16="http://schemas.microsoft.com/office/drawing/2014/main" val="3114431175"/>
                    </a:ext>
                  </a:extLst>
                </a:gridCol>
              </a:tblGrid>
              <a:tr h="208549">
                <a:tc>
                  <a:txBody>
                    <a:bodyPr/>
                    <a:lstStyle/>
                    <a:p>
                      <a:pPr marL="171450" lvl="0" indent="-171450">
                        <a:buFont typeface="Arial" panose="020B0604020202020204" pitchFamily="34" charset="0"/>
                        <a:buChar char="•"/>
                      </a:pPr>
                      <a:r>
                        <a:rPr lang="en-GB" sz="1000" b="0" dirty="0">
                          <a:solidFill>
                            <a:schemeClr val="tx1"/>
                          </a:solidFill>
                          <a:effectLst/>
                          <a:latin typeface="Barlow Condensed" panose="00000506000000000000" pitchFamily="2" charset="0"/>
                          <a:cs typeface="Arial" panose="020B0604020202020204" pitchFamily="34" charset="0"/>
                        </a:rPr>
                        <a:t>Attend the ‘Disability Football Ambassador Training’; scheduled for February 2023.</a:t>
                      </a:r>
                    </a:p>
                    <a:p>
                      <a:pPr marL="171450" lvl="0" indent="-171450">
                        <a:buFont typeface="Arial" panose="020B0604020202020204" pitchFamily="34" charset="0"/>
                        <a:buChar char="•"/>
                      </a:pPr>
                      <a:r>
                        <a:rPr lang="en-GB" sz="1000" b="0" dirty="0">
                          <a:solidFill>
                            <a:schemeClr val="tx1"/>
                          </a:solidFill>
                          <a:effectLst/>
                          <a:latin typeface="Barlow Condensed" panose="00000506000000000000" pitchFamily="2" charset="0"/>
                          <a:cs typeface="Arial" panose="020B0604020202020204" pitchFamily="34" charset="0"/>
                        </a:rPr>
                        <a:t>Engage with selected 2 and 3-star England Football Accredited clubs following their completion of the Disability Friendly Club Training, to support in the creation of a bespoke disability game plan which will outline new club-based opportunities for disabled people which may include new playing provisions, coaching opportunities, and/or volunteering roles.</a:t>
                      </a:r>
                    </a:p>
                    <a:p>
                      <a:pPr marL="171450" lvl="0" indent="-171450">
                        <a:buFont typeface="Arial" panose="020B0604020202020204" pitchFamily="34" charset="0"/>
                        <a:buChar char="•"/>
                      </a:pPr>
                      <a:r>
                        <a:rPr lang="en-GB" sz="1000" b="0" dirty="0">
                          <a:solidFill>
                            <a:schemeClr val="tx1"/>
                          </a:solidFill>
                          <a:effectLst/>
                          <a:latin typeface="Barlow Condensed" panose="00000506000000000000" pitchFamily="2" charset="0"/>
                          <a:cs typeface="Arial" panose="020B0604020202020204" pitchFamily="34" charset="0"/>
                        </a:rPr>
                        <a:t>Drive engagement at every level of clubs to maximise and sustain these opportunities for disabled people.</a:t>
                      </a:r>
                    </a:p>
                    <a:p>
                      <a:pPr marL="171450" lvl="0" indent="-171450">
                        <a:buFont typeface="Arial" panose="020B0604020202020204" pitchFamily="34" charset="0"/>
                        <a:buChar char="•"/>
                      </a:pPr>
                      <a:r>
                        <a:rPr lang="en-GB" sz="1000" b="0" dirty="0">
                          <a:solidFill>
                            <a:schemeClr val="tx1"/>
                          </a:solidFill>
                          <a:effectLst/>
                          <a:latin typeface="Barlow Condensed" panose="00000506000000000000" pitchFamily="2" charset="0"/>
                          <a:cs typeface="Arial" panose="020B0604020202020204" pitchFamily="34" charset="0"/>
                        </a:rPr>
                        <a:t>Support clubs to build and sustain relationships with relevant local partners such as charitable organisations, disability support groups, educational establishments, alongside other key partners to promote the new opportunities.</a:t>
                      </a:r>
                    </a:p>
                    <a:p>
                      <a:pPr marL="171450" lvl="0" indent="-171450">
                        <a:buFont typeface="Arial" panose="020B0604020202020204" pitchFamily="34" charset="0"/>
                        <a:buChar char="•"/>
                      </a:pPr>
                      <a:r>
                        <a:rPr lang="en-GB" sz="1000" b="0" dirty="0">
                          <a:solidFill>
                            <a:schemeClr val="tx1"/>
                          </a:solidFill>
                          <a:effectLst/>
                          <a:latin typeface="Barlow Condensed" panose="00000506000000000000" pitchFamily="2" charset="0"/>
                          <a:cs typeface="Arial" panose="020B0604020202020204" pitchFamily="34" charset="0"/>
                        </a:rPr>
                        <a:t>Help clubs access relevant support including funding and coach development opportunities with support from the County FA. </a:t>
                      </a:r>
                    </a:p>
                    <a:p>
                      <a:pPr marL="171450" lvl="0" indent="-171450">
                        <a:buFont typeface="Arial" panose="020B0604020202020204" pitchFamily="34" charset="0"/>
                        <a:buChar char="•"/>
                      </a:pPr>
                      <a:r>
                        <a:rPr lang="en-GB" sz="1000" b="0" dirty="0">
                          <a:solidFill>
                            <a:schemeClr val="tx1"/>
                          </a:solidFill>
                          <a:effectLst/>
                          <a:latin typeface="Barlow Condensed" panose="00000506000000000000" pitchFamily="2" charset="0"/>
                          <a:cs typeface="Arial" panose="020B0604020202020204" pitchFamily="34" charset="0"/>
                        </a:rPr>
                        <a:t>To collaborate with County FA staff, national FA staff, disability football coach mentors, external partners, and wider members of the grassroots delivery team workforce.</a:t>
                      </a:r>
                    </a:p>
                    <a:p>
                      <a:pPr marL="171450" lvl="0" indent="-171450">
                        <a:buFont typeface="Arial" panose="020B0604020202020204" pitchFamily="34" charset="0"/>
                        <a:buChar char="•"/>
                      </a:pPr>
                      <a:r>
                        <a:rPr lang="en-GB" sz="1000" b="0" dirty="0">
                          <a:solidFill>
                            <a:schemeClr val="tx1"/>
                          </a:solidFill>
                          <a:effectLst/>
                          <a:latin typeface="Barlow Condensed" panose="00000506000000000000" pitchFamily="2" charset="0"/>
                          <a:cs typeface="Arial" panose="020B0604020202020204" pitchFamily="34" charset="0"/>
                        </a:rPr>
                        <a:t>Maintain records of the support being provided to grassroots clubs with the aim of providing clarity on work programmes, development opportunities and sharing of good practice.</a:t>
                      </a:r>
                    </a:p>
                    <a:p>
                      <a:pPr marL="171450" lvl="0" indent="-171450">
                        <a:buFont typeface="Arial" panose="020B0604020202020204" pitchFamily="34" charset="0"/>
                        <a:buChar char="•"/>
                      </a:pPr>
                      <a:endParaRPr lang="en-GB" sz="1000" b="0" dirty="0">
                        <a:solidFill>
                          <a:schemeClr val="tx1"/>
                        </a:solidFill>
                        <a:effectLst/>
                        <a:latin typeface="Barlow Condensed" panose="00000506000000000000" pitchFamily="2" charset="0"/>
                        <a:cs typeface="Arial" panose="020B0604020202020204" pitchFamily="34"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graphicFrame>
        <p:nvGraphicFramePr>
          <p:cNvPr id="12" name="Table 11">
            <a:extLst>
              <a:ext uri="{FF2B5EF4-FFF2-40B4-BE49-F238E27FC236}">
                <a16:creationId xmlns:a16="http://schemas.microsoft.com/office/drawing/2014/main" id="{02085522-0932-4EF5-A094-E7C7D56AFB83}"/>
              </a:ext>
            </a:extLst>
          </p:cNvPr>
          <p:cNvGraphicFramePr>
            <a:graphicFrameLocks noGrp="1"/>
          </p:cNvGraphicFramePr>
          <p:nvPr>
            <p:extLst>
              <p:ext uri="{D42A27DB-BD31-4B8C-83A1-F6EECF244321}">
                <p14:modId xmlns:p14="http://schemas.microsoft.com/office/powerpoint/2010/main" val="1682057921"/>
              </p:ext>
            </p:extLst>
          </p:nvPr>
        </p:nvGraphicFramePr>
        <p:xfrm>
          <a:off x="538777" y="6978230"/>
          <a:ext cx="6480001" cy="2322000"/>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517687">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Ability to build trust and develop effective working relationships within England Football Accredited Clubs.</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Ability to deliver practical support sessions to a range of club Volunteers.  </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Commitment to attend additional training provided as part of this programme.  </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Proficient IT skills in Microsoft Office with experience in organising and leading virtual meetings.</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Flexible in approach with willingness to work evenings and weekends, as well as travel across the County.</a:t>
                      </a:r>
                    </a:p>
                    <a:p>
                      <a:pPr marL="0" lvl="0" indent="0" fontAlgn="base">
                        <a:buFont typeface="Arial" panose="020B0604020202020204" pitchFamily="34" charset="0"/>
                        <a:buNone/>
                      </a:pPr>
                      <a:endParaRPr lang="en-GB" sz="1000" kern="1200" dirty="0">
                        <a:solidFill>
                          <a:schemeClr val="dk1"/>
                        </a:solidFill>
                        <a:effectLst/>
                        <a:latin typeface="Barlow Condensed" panose="00000506000000000000" pitchFamily="2" charset="0"/>
                        <a:ea typeface="+mn-ea"/>
                        <a:cs typeface="+mn-cs"/>
                      </a:endParaRPr>
                    </a:p>
                  </a:txBody>
                  <a:tcPr marL="32659" marR="32659" marT="0" marB="0">
                    <a:solidFill>
                      <a:schemeClr val="accent1">
                        <a:lumMod val="20000"/>
                        <a:lumOff val="80000"/>
                      </a:schemeClr>
                    </a:solidFill>
                  </a:tcPr>
                </a:tc>
                <a:tc>
                  <a:txBody>
                    <a:bodyPr/>
                    <a:lstStyle/>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Can demonstrate a history of success in developing disability grassroots football opportunities.</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Experience of facilitating and engaging with volunteers.</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Experience of engaging with external partners and stakeholders.</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Understanding of how an England Football Accredited Club operates.</a:t>
                      </a:r>
                    </a:p>
                    <a:p>
                      <a:pPr marL="0" lvl="0" indent="0" fontAlgn="base">
                        <a:buFont typeface="Arial" panose="020B0604020202020204" pitchFamily="34" charset="0"/>
                        <a:buNone/>
                      </a:pPr>
                      <a:r>
                        <a:rPr lang="en-GB" sz="1000" kern="1200" dirty="0">
                          <a:solidFill>
                            <a:schemeClr val="dk1"/>
                          </a:solidFill>
                          <a:effectLst/>
                          <a:latin typeface="Barlow Condensed" panose="00000506000000000000" pitchFamily="2" charset="0"/>
                          <a:ea typeface="+mn-ea"/>
                          <a:cs typeface="+mn-cs"/>
                        </a:rPr>
                        <a:t>• An advocate for disability football with an understanding of the challenges and barriers that both players and volunteers can face.</a:t>
                      </a:r>
                    </a:p>
                    <a:p>
                      <a:pPr marL="0" lvl="0" indent="0" fontAlgn="base">
                        <a:buFont typeface="Arial" panose="020B0604020202020204" pitchFamily="34" charset="0"/>
                        <a:buNone/>
                      </a:pPr>
                      <a:endParaRPr lang="en-GB" sz="1000" kern="1200" dirty="0">
                        <a:solidFill>
                          <a:schemeClr val="dk1"/>
                        </a:solidFill>
                        <a:effectLst/>
                        <a:latin typeface="Barlow Condensed" panose="00000506000000000000" pitchFamily="2" charset="0"/>
                        <a:ea typeface="+mn-ea"/>
                        <a:cs typeface="+mn-cs"/>
                      </a:endParaRPr>
                    </a:p>
                    <a:p>
                      <a:pPr marL="0" lvl="0" indent="0" fontAlgn="base">
                        <a:buFont typeface="Arial" panose="020B0604020202020204" pitchFamily="34" charset="0"/>
                        <a:buNone/>
                      </a:pPr>
                      <a:endParaRPr lang="en-GB" sz="1000" kern="1200" dirty="0">
                        <a:solidFill>
                          <a:schemeClr val="dk1"/>
                        </a:solidFill>
                        <a:effectLst/>
                        <a:latin typeface="Barlow Condensed" panose="00000506000000000000" pitchFamily="2" charset="0"/>
                        <a:ea typeface="+mn-ea"/>
                        <a:cs typeface="+mn-cs"/>
                      </a:endParaRP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bl>
          </a:graphicData>
        </a:graphic>
      </p:graphicFrame>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52243" y="11113"/>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455679848"/>
              </p:ext>
            </p:extLst>
          </p:nvPr>
        </p:nvGraphicFramePr>
        <p:xfrm>
          <a:off x="538249" y="2238480"/>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2712561371"/>
              </p:ext>
            </p:extLst>
          </p:nvPr>
        </p:nvGraphicFramePr>
        <p:xfrm>
          <a:off x="538249" y="5136148"/>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Friday 24</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February 2023</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Thursday 2</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nd</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March 2023</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sp>
        <p:nvSpPr>
          <p:cNvPr id="12" name="TextBox 11">
            <a:extLst>
              <a:ext uri="{FF2B5EF4-FFF2-40B4-BE49-F238E27FC236}">
                <a16:creationId xmlns:a16="http://schemas.microsoft.com/office/drawing/2014/main" id="{86CD1A5C-6E37-43A2-9173-19E7D8BFF735}"/>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Disability Football Ambassador </a:t>
            </a:r>
            <a:r>
              <a:rPr lang="en-US" sz="1000" dirty="0">
                <a:solidFill>
                  <a:srgbClr val="061E42"/>
                </a:solidFill>
                <a:latin typeface="Barlow Condensed Medium" pitchFamily="2" charset="77"/>
              </a:rPr>
              <a:t>| Hampshire FA</a:t>
            </a:r>
          </a:p>
        </p:txBody>
      </p:sp>
      <p:graphicFrame>
        <p:nvGraphicFramePr>
          <p:cNvPr id="5" name="Table 4">
            <a:extLst>
              <a:ext uri="{FF2B5EF4-FFF2-40B4-BE49-F238E27FC236}">
                <a16:creationId xmlns:a16="http://schemas.microsoft.com/office/drawing/2014/main" id="{783797B2-81DE-488F-8B96-8513C7A85971}"/>
              </a:ext>
            </a:extLst>
          </p:cNvPr>
          <p:cNvGraphicFramePr>
            <a:graphicFrameLocks noGrp="1"/>
          </p:cNvGraphicFramePr>
          <p:nvPr>
            <p:extLst>
              <p:ext uri="{D42A27DB-BD31-4B8C-83A1-F6EECF244321}">
                <p14:modId xmlns:p14="http://schemas.microsoft.com/office/powerpoint/2010/main" val="1817273347"/>
              </p:ext>
            </p:extLst>
          </p:nvPr>
        </p:nvGraphicFramePr>
        <p:xfrm>
          <a:off x="538249" y="1022234"/>
          <a:ext cx="6480001" cy="1099458"/>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4122200659"/>
                    </a:ext>
                  </a:extLst>
                </a:gridCol>
                <a:gridCol w="2604050">
                  <a:extLst>
                    <a:ext uri="{9D8B030D-6E8A-4147-A177-3AD203B41FA5}">
                      <a16:colId xmlns:a16="http://schemas.microsoft.com/office/drawing/2014/main" val="2555938959"/>
                    </a:ext>
                  </a:extLst>
                </a:gridCol>
                <a:gridCol w="2802710">
                  <a:extLst>
                    <a:ext uri="{9D8B030D-6E8A-4147-A177-3AD203B41FA5}">
                      <a16:colId xmlns:a16="http://schemas.microsoft.com/office/drawing/2014/main" val="2060696984"/>
                    </a:ext>
                  </a:extLst>
                </a:gridCol>
              </a:tblGrid>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Experience of volunteering within a grassroots football club as a Committee Member.</a:t>
                      </a:r>
                    </a:p>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Experience of mentoring others.</a:t>
                      </a:r>
                    </a:p>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Experience of accessing external funding.</a:t>
                      </a:r>
                    </a:p>
                    <a:p>
                      <a:pPr marL="171450" lvl="0" indent="-171450">
                        <a:buFont typeface="Arial" panose="020B0604020202020204" pitchFamily="34" charset="0"/>
                        <a:buChar char="•"/>
                      </a:pPr>
                      <a:endParaRPr lang="en-GB" sz="1000" b="0" kern="1200" dirty="0">
                        <a:solidFill>
                          <a:schemeClr val="dk1"/>
                        </a:solidFill>
                        <a:effectLst/>
                        <a:latin typeface="Barlow Condensed" panose="00000506000000000000" pitchFamily="2" charset="0"/>
                        <a:ea typeface="+mn-ea"/>
                        <a:cs typeface="+mn-cs"/>
                      </a:endParaRPr>
                    </a:p>
                  </a:txBody>
                  <a:tcPr marL="32659" marR="32659" marT="16329" marB="16329">
                    <a:solidFill>
                      <a:schemeClr val="accent1">
                        <a:lumMod val="20000"/>
                        <a:lumOff val="80000"/>
                      </a:schemeClr>
                    </a:solidFill>
                  </a:tcPr>
                </a:tc>
                <a:tc>
                  <a:txBody>
                    <a:bodyPr/>
                    <a:lstStyle/>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Knowledge of The FA’s </a:t>
                      </a:r>
                      <a:r>
                        <a:rPr lang="en-GB" sz="1000" b="0" kern="1200" dirty="0" err="1">
                          <a:solidFill>
                            <a:schemeClr val="dk1"/>
                          </a:solidFill>
                          <a:effectLst/>
                          <a:latin typeface="Barlow Condensed" panose="00000506000000000000" pitchFamily="2" charset="0"/>
                          <a:ea typeface="+mn-ea"/>
                          <a:cs typeface="+mn-cs"/>
                        </a:rPr>
                        <a:t>Gameplan</a:t>
                      </a:r>
                      <a:r>
                        <a:rPr lang="en-GB" sz="1000" b="0" kern="1200" dirty="0">
                          <a:solidFill>
                            <a:schemeClr val="dk1"/>
                          </a:solidFill>
                          <a:effectLst/>
                          <a:latin typeface="Barlow Condensed" panose="00000506000000000000" pitchFamily="2" charset="0"/>
                          <a:ea typeface="+mn-ea"/>
                          <a:cs typeface="+mn-cs"/>
                        </a:rPr>
                        <a:t> for Disability Football; Football Your Way.</a:t>
                      </a:r>
                    </a:p>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Knowledge of the England Football Accreditation Framework.</a:t>
                      </a:r>
                    </a:p>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Knowledge of existing support measures available to England Football Accredited Clubs.</a:t>
                      </a:r>
                    </a:p>
                    <a:p>
                      <a:pPr marL="171450" lvl="0" indent="-171450">
                        <a:buFont typeface="Arial" panose="020B0604020202020204" pitchFamily="34" charset="0"/>
                        <a:buChar char="•"/>
                      </a:pPr>
                      <a:endParaRPr lang="en-GB" sz="1000" b="0" kern="1200" dirty="0">
                        <a:solidFill>
                          <a:schemeClr val="dk1"/>
                        </a:solidFill>
                        <a:effectLst/>
                        <a:latin typeface="Barlow Condensed" panose="00000506000000000000" pitchFamily="2" charset="0"/>
                        <a:ea typeface="+mn-ea"/>
                        <a:cs typeface="+mn-cs"/>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309090621"/>
                  </a:ext>
                </a:extLst>
              </a:tr>
            </a:tbl>
          </a:graphicData>
        </a:graphic>
      </p:graphicFrame>
    </p:spTree>
    <p:extLst>
      <p:ext uri="{BB962C8B-B14F-4D97-AF65-F5344CB8AC3E}">
        <p14:creationId xmlns:p14="http://schemas.microsoft.com/office/powerpoint/2010/main" val="118730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16" name="TextBox 15">
            <a:extLst>
              <a:ext uri="{FF2B5EF4-FFF2-40B4-BE49-F238E27FC236}">
                <a16:creationId xmlns:a16="http://schemas.microsoft.com/office/drawing/2014/main" id="{0830A84D-88EC-4ACB-922C-3D9F874D5948}"/>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CDA11DE99DB94B937A445CAA156CD5" ma:contentTypeVersion="13" ma:contentTypeDescription="Create a new document." ma:contentTypeScope="" ma:versionID="2783a3d9d826f3a44a16c90380899e48">
  <xsd:schema xmlns:xsd="http://www.w3.org/2001/XMLSchema" xmlns:xs="http://www.w3.org/2001/XMLSchema" xmlns:p="http://schemas.microsoft.com/office/2006/metadata/properties" xmlns:ns3="7e49a726-61f7-4a74-94b5-af448e2c077e" xmlns:ns4="722278ec-5f9d-441e-ac96-73e2be1ff118" targetNamespace="http://schemas.microsoft.com/office/2006/metadata/properties" ma:root="true" ma:fieldsID="737e4b7aa4f4103180d5914570a13a9d" ns3:_="" ns4:_="">
    <xsd:import namespace="7e49a726-61f7-4a74-94b5-af448e2c077e"/>
    <xsd:import namespace="722278ec-5f9d-441e-ac96-73e2be1ff1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9a726-61f7-4a74-94b5-af448e2c0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2278ec-5f9d-441e-ac96-73e2be1ff1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62E8-9D9F-4677-A02D-6DA43093C618}">
  <ds:schemaRef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7e49a726-61f7-4a74-94b5-af448e2c077e"/>
    <ds:schemaRef ds:uri="http://www.w3.org/XML/1998/namespace"/>
    <ds:schemaRef ds:uri="http://schemas.microsoft.com/office/infopath/2007/PartnerControls"/>
    <ds:schemaRef ds:uri="722278ec-5f9d-441e-ac96-73e2be1ff118"/>
    <ds:schemaRef ds:uri="http://purl.org/dc/elements/1.1/"/>
  </ds:schemaRefs>
</ds:datastoreItem>
</file>

<file path=customXml/itemProps2.xml><?xml version="1.0" encoding="utf-8"?>
<ds:datastoreItem xmlns:ds="http://schemas.openxmlformats.org/officeDocument/2006/customXml" ds:itemID="{B0B23D16-AFCB-4837-BBFC-A1F62FD2CD59}">
  <ds:schemaRefs>
    <ds:schemaRef ds:uri="http://schemas.microsoft.com/sharepoint/v3/contenttype/forms"/>
  </ds:schemaRefs>
</ds:datastoreItem>
</file>

<file path=customXml/itemProps3.xml><?xml version="1.0" encoding="utf-8"?>
<ds:datastoreItem xmlns:ds="http://schemas.openxmlformats.org/officeDocument/2006/customXml" ds:itemID="{451AAABA-D6A2-43EF-B756-623FA9CF5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9a726-61f7-4a74-94b5-af448e2c077e"/>
    <ds:schemaRef ds:uri="722278ec-5f9d-441e-ac96-73e2be1ff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4650</TotalTime>
  <Words>1593</Words>
  <Application>Microsoft Office PowerPoint</Application>
  <PresentationFormat>Custom</PresentationFormat>
  <Paragraphs>151</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Denis Brzozowski</cp:lastModifiedBy>
  <cp:revision>31</cp:revision>
  <cp:lastPrinted>2022-07-28T14:22:30Z</cp:lastPrinted>
  <dcterms:created xsi:type="dcterms:W3CDTF">2021-09-15T12:59:35Z</dcterms:created>
  <dcterms:modified xsi:type="dcterms:W3CDTF">2023-02-13T11:14:27Z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0x010100A2CDA11DE99DB94B937A445CAA156CD5</vt:lpwstr>
  </property>
</Properties>
</file>