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7" r:id="rId4"/>
    <p:sldId id="258" r:id="rId5"/>
    <p:sldId id="259" r:id="rId6"/>
    <p:sldId id="260" r:id="rId7"/>
    <p:sldId id="261" r:id="rId8"/>
    <p:sldId id="283" r:id="rId9"/>
    <p:sldId id="263" r:id="rId10"/>
    <p:sldId id="264" r:id="rId11"/>
    <p:sldId id="284" r:id="rId12"/>
    <p:sldId id="285" r:id="rId13"/>
    <p:sldId id="269" r:id="rId14"/>
    <p:sldId id="270" r:id="rId15"/>
    <p:sldId id="271" r:id="rId16"/>
    <p:sldId id="272" r:id="rId17"/>
    <p:sldId id="286" r:id="rId18"/>
    <p:sldId id="267" r:id="rId19"/>
    <p:sldId id="287" r:id="rId20"/>
    <p:sldId id="275" r:id="rId21"/>
    <p:sldId id="289" r:id="rId22"/>
    <p:sldId id="288" r:id="rId23"/>
    <p:sldId id="276" r:id="rId24"/>
    <p:sldId id="290"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BF578-DA5A-43C5-8A7E-4ACC5D682C63}" type="doc">
      <dgm:prSet loTypeId="urn:microsoft.com/office/officeart/2005/8/layout/default" loCatId="list" qsTypeId="urn:microsoft.com/office/officeart/2005/8/quickstyle/simple1" qsCatId="simple" csTypeId="urn:microsoft.com/office/officeart/2005/8/colors/accent3_1" csCatId="accent3" phldr="1"/>
      <dgm:spPr/>
    </dgm:pt>
    <dgm:pt modelId="{B00C050E-95F4-4DF5-A8E0-EC54B24F847F}">
      <dgm:prSet phldrT="[Text]" custT="1"/>
      <dgm:spPr/>
      <dgm:t>
        <a:bodyPr/>
        <a:lstStyle/>
        <a:p>
          <a:pPr algn="ctr"/>
          <a:r>
            <a:rPr lang="en-US" sz="2400" dirty="0" smtClean="0">
              <a:latin typeface="Calibri" panose="020F0502020204030204" pitchFamily="34" charset="0"/>
            </a:rPr>
            <a:t>MONEY MULES under 21 have tripled between 2016 and 2019</a:t>
          </a:r>
          <a:endParaRPr lang="en-GB" sz="2400" dirty="0">
            <a:latin typeface="Calibri" panose="020F0502020204030204" pitchFamily="34" charset="0"/>
          </a:endParaRPr>
        </a:p>
      </dgm:t>
    </dgm:pt>
    <dgm:pt modelId="{3951BBCD-E2E6-4208-BAD0-CB3F92344022}" type="parTrans" cxnId="{B7E8E47D-62B5-4B63-BE46-6F91D4DA9887}">
      <dgm:prSet/>
      <dgm:spPr/>
      <dgm:t>
        <a:bodyPr/>
        <a:lstStyle/>
        <a:p>
          <a:pPr algn="ctr"/>
          <a:endParaRPr lang="en-GB">
            <a:latin typeface="Calibri" panose="020F0502020204030204" pitchFamily="34" charset="0"/>
          </a:endParaRPr>
        </a:p>
      </dgm:t>
    </dgm:pt>
    <dgm:pt modelId="{210CD855-D64C-4C8C-BA34-041F79AC199C}" type="sibTrans" cxnId="{B7E8E47D-62B5-4B63-BE46-6F91D4DA9887}">
      <dgm:prSet/>
      <dgm:spPr/>
      <dgm:t>
        <a:bodyPr/>
        <a:lstStyle/>
        <a:p>
          <a:pPr algn="ctr"/>
          <a:endParaRPr lang="en-GB">
            <a:latin typeface="Calibri" panose="020F0502020204030204" pitchFamily="34" charset="0"/>
          </a:endParaRPr>
        </a:p>
      </dgm:t>
    </dgm:pt>
    <dgm:pt modelId="{4CF7A508-EC17-468C-9093-D443FA90E9BE}">
      <dgm:prSet phldrT="[Text]" custT="1"/>
      <dgm:spPr/>
      <dgm:t>
        <a:bodyPr/>
        <a:lstStyle/>
        <a:p>
          <a:pPr algn="ctr"/>
          <a:r>
            <a:rPr lang="en-US" sz="2400" dirty="0" smtClean="0">
              <a:latin typeface="Calibri" panose="020F0502020204030204" pitchFamily="34" charset="0"/>
            </a:rPr>
            <a:t>6 out of 10 teenagers admitted to being tempted to become a MONEY MULE</a:t>
          </a:r>
          <a:endParaRPr lang="en-GB" sz="2400" dirty="0">
            <a:latin typeface="Calibri" panose="020F0502020204030204" pitchFamily="34" charset="0"/>
          </a:endParaRPr>
        </a:p>
      </dgm:t>
    </dgm:pt>
    <dgm:pt modelId="{5BC27857-A9CA-4EFA-9660-25FB7DBA4869}" type="parTrans" cxnId="{5AFB9BA0-737F-43FA-8668-5C306ADEBBDD}">
      <dgm:prSet/>
      <dgm:spPr/>
      <dgm:t>
        <a:bodyPr/>
        <a:lstStyle/>
        <a:p>
          <a:pPr algn="ctr"/>
          <a:endParaRPr lang="en-GB">
            <a:latin typeface="Calibri" panose="020F0502020204030204" pitchFamily="34" charset="0"/>
          </a:endParaRPr>
        </a:p>
      </dgm:t>
    </dgm:pt>
    <dgm:pt modelId="{2BCEA543-8ED4-478C-978B-41B06DAD489D}" type="sibTrans" cxnId="{5AFB9BA0-737F-43FA-8668-5C306ADEBBDD}">
      <dgm:prSet/>
      <dgm:spPr/>
      <dgm:t>
        <a:bodyPr/>
        <a:lstStyle/>
        <a:p>
          <a:pPr algn="ctr"/>
          <a:endParaRPr lang="en-GB">
            <a:latin typeface="Calibri" panose="020F0502020204030204" pitchFamily="34" charset="0"/>
          </a:endParaRPr>
        </a:p>
      </dgm:t>
    </dgm:pt>
    <dgm:pt modelId="{F91E2442-5F80-4517-A392-40D1C3FE39D5}">
      <dgm:prSet phldrT="[Text]" custT="1"/>
      <dgm:spPr/>
      <dgm:t>
        <a:bodyPr/>
        <a:lstStyle/>
        <a:p>
          <a:pPr algn="ctr"/>
          <a:r>
            <a:rPr lang="en-US" sz="2400" dirty="0" smtClean="0">
              <a:latin typeface="Calibri" panose="020F0502020204030204" pitchFamily="34" charset="0"/>
            </a:rPr>
            <a:t>1 in 20 students said that due to COVID-19, they are more likely to consider making easy money, even if it looks suspicious</a:t>
          </a:r>
          <a:endParaRPr lang="en-GB" sz="2400" dirty="0">
            <a:latin typeface="Calibri" panose="020F0502020204030204" pitchFamily="34" charset="0"/>
          </a:endParaRPr>
        </a:p>
      </dgm:t>
    </dgm:pt>
    <dgm:pt modelId="{A6A8F314-094E-4052-A7F7-A7A095FAED4C}" type="parTrans" cxnId="{2B42791D-5982-4FFD-B7D8-762CC19CB608}">
      <dgm:prSet/>
      <dgm:spPr/>
      <dgm:t>
        <a:bodyPr/>
        <a:lstStyle/>
        <a:p>
          <a:pPr algn="ctr"/>
          <a:endParaRPr lang="en-GB">
            <a:latin typeface="Calibri" panose="020F0502020204030204" pitchFamily="34" charset="0"/>
          </a:endParaRPr>
        </a:p>
      </dgm:t>
    </dgm:pt>
    <dgm:pt modelId="{1F8C83CC-8C6C-4FE2-8EA5-E68229AA0C80}" type="sibTrans" cxnId="{2B42791D-5982-4FFD-B7D8-762CC19CB608}">
      <dgm:prSet/>
      <dgm:spPr/>
      <dgm:t>
        <a:bodyPr/>
        <a:lstStyle/>
        <a:p>
          <a:pPr algn="ctr"/>
          <a:endParaRPr lang="en-GB">
            <a:latin typeface="Calibri" panose="020F0502020204030204" pitchFamily="34" charset="0"/>
          </a:endParaRPr>
        </a:p>
      </dgm:t>
    </dgm:pt>
    <dgm:pt modelId="{F50EA2FD-F0B0-48A0-B2D5-A450D222DC3F}" type="pres">
      <dgm:prSet presAssocID="{4C1BF578-DA5A-43C5-8A7E-4ACC5D682C63}" presName="diagram" presStyleCnt="0">
        <dgm:presLayoutVars>
          <dgm:dir/>
          <dgm:resizeHandles val="exact"/>
        </dgm:presLayoutVars>
      </dgm:prSet>
      <dgm:spPr/>
    </dgm:pt>
    <dgm:pt modelId="{B13613F5-7828-4AE1-8B41-A221DBF9EC37}" type="pres">
      <dgm:prSet presAssocID="{B00C050E-95F4-4DF5-A8E0-EC54B24F847F}" presName="node" presStyleLbl="node1" presStyleIdx="0" presStyleCnt="3">
        <dgm:presLayoutVars>
          <dgm:bulletEnabled val="1"/>
        </dgm:presLayoutVars>
      </dgm:prSet>
      <dgm:spPr/>
      <dgm:t>
        <a:bodyPr/>
        <a:lstStyle/>
        <a:p>
          <a:endParaRPr lang="en-GB"/>
        </a:p>
      </dgm:t>
    </dgm:pt>
    <dgm:pt modelId="{E8F10738-2973-454D-A3D8-5D4994754F5E}" type="pres">
      <dgm:prSet presAssocID="{210CD855-D64C-4C8C-BA34-041F79AC199C}" presName="sibTrans" presStyleCnt="0"/>
      <dgm:spPr/>
    </dgm:pt>
    <dgm:pt modelId="{A1DC1A8B-EDF7-4B67-9D90-2286E217B9E2}" type="pres">
      <dgm:prSet presAssocID="{4CF7A508-EC17-468C-9093-D443FA90E9BE}" presName="node" presStyleLbl="node1" presStyleIdx="1" presStyleCnt="3">
        <dgm:presLayoutVars>
          <dgm:bulletEnabled val="1"/>
        </dgm:presLayoutVars>
      </dgm:prSet>
      <dgm:spPr/>
      <dgm:t>
        <a:bodyPr/>
        <a:lstStyle/>
        <a:p>
          <a:endParaRPr lang="en-GB"/>
        </a:p>
      </dgm:t>
    </dgm:pt>
    <dgm:pt modelId="{1E6B8F31-CE4A-4C03-8F16-4DE26BE6BB68}" type="pres">
      <dgm:prSet presAssocID="{2BCEA543-8ED4-478C-978B-41B06DAD489D}" presName="sibTrans" presStyleCnt="0"/>
      <dgm:spPr/>
    </dgm:pt>
    <dgm:pt modelId="{AC704393-1D9D-4577-A76D-665833A88C39}" type="pres">
      <dgm:prSet presAssocID="{F91E2442-5F80-4517-A392-40D1C3FE39D5}" presName="node" presStyleLbl="node1" presStyleIdx="2" presStyleCnt="3">
        <dgm:presLayoutVars>
          <dgm:bulletEnabled val="1"/>
        </dgm:presLayoutVars>
      </dgm:prSet>
      <dgm:spPr/>
      <dgm:t>
        <a:bodyPr/>
        <a:lstStyle/>
        <a:p>
          <a:endParaRPr lang="en-GB"/>
        </a:p>
      </dgm:t>
    </dgm:pt>
  </dgm:ptLst>
  <dgm:cxnLst>
    <dgm:cxn modelId="{9EF7575D-152C-4388-9B56-8AEE2F6480FD}" type="presOf" srcId="{F91E2442-5F80-4517-A392-40D1C3FE39D5}" destId="{AC704393-1D9D-4577-A76D-665833A88C39}" srcOrd="0" destOrd="0" presId="urn:microsoft.com/office/officeart/2005/8/layout/default"/>
    <dgm:cxn modelId="{B7E8E47D-62B5-4B63-BE46-6F91D4DA9887}" srcId="{4C1BF578-DA5A-43C5-8A7E-4ACC5D682C63}" destId="{B00C050E-95F4-4DF5-A8E0-EC54B24F847F}" srcOrd="0" destOrd="0" parTransId="{3951BBCD-E2E6-4208-BAD0-CB3F92344022}" sibTransId="{210CD855-D64C-4C8C-BA34-041F79AC199C}"/>
    <dgm:cxn modelId="{5AFB9BA0-737F-43FA-8668-5C306ADEBBDD}" srcId="{4C1BF578-DA5A-43C5-8A7E-4ACC5D682C63}" destId="{4CF7A508-EC17-468C-9093-D443FA90E9BE}" srcOrd="1" destOrd="0" parTransId="{5BC27857-A9CA-4EFA-9660-25FB7DBA4869}" sibTransId="{2BCEA543-8ED4-478C-978B-41B06DAD489D}"/>
    <dgm:cxn modelId="{898338AA-FB43-427E-896C-AC47D195A65B}" type="presOf" srcId="{B00C050E-95F4-4DF5-A8E0-EC54B24F847F}" destId="{B13613F5-7828-4AE1-8B41-A221DBF9EC37}" srcOrd="0" destOrd="0" presId="urn:microsoft.com/office/officeart/2005/8/layout/default"/>
    <dgm:cxn modelId="{2B42791D-5982-4FFD-B7D8-762CC19CB608}" srcId="{4C1BF578-DA5A-43C5-8A7E-4ACC5D682C63}" destId="{F91E2442-5F80-4517-A392-40D1C3FE39D5}" srcOrd="2" destOrd="0" parTransId="{A6A8F314-094E-4052-A7F7-A7A095FAED4C}" sibTransId="{1F8C83CC-8C6C-4FE2-8EA5-E68229AA0C80}"/>
    <dgm:cxn modelId="{B77C7A6A-B017-46F1-81B3-CA75A98020A0}" type="presOf" srcId="{4C1BF578-DA5A-43C5-8A7E-4ACC5D682C63}" destId="{F50EA2FD-F0B0-48A0-B2D5-A450D222DC3F}" srcOrd="0" destOrd="0" presId="urn:microsoft.com/office/officeart/2005/8/layout/default"/>
    <dgm:cxn modelId="{E6CAD984-8DA8-4BA7-AD4C-7202EEB3EDF6}" type="presOf" srcId="{4CF7A508-EC17-468C-9093-D443FA90E9BE}" destId="{A1DC1A8B-EDF7-4B67-9D90-2286E217B9E2}" srcOrd="0" destOrd="0" presId="urn:microsoft.com/office/officeart/2005/8/layout/default"/>
    <dgm:cxn modelId="{4CD8AD07-63D8-4CE0-941A-AF40704BA4B1}" type="presParOf" srcId="{F50EA2FD-F0B0-48A0-B2D5-A450D222DC3F}" destId="{B13613F5-7828-4AE1-8B41-A221DBF9EC37}" srcOrd="0" destOrd="0" presId="urn:microsoft.com/office/officeart/2005/8/layout/default"/>
    <dgm:cxn modelId="{AD926F3D-622C-4309-833D-DBA002CF37DA}" type="presParOf" srcId="{F50EA2FD-F0B0-48A0-B2D5-A450D222DC3F}" destId="{E8F10738-2973-454D-A3D8-5D4994754F5E}" srcOrd="1" destOrd="0" presId="urn:microsoft.com/office/officeart/2005/8/layout/default"/>
    <dgm:cxn modelId="{5287155D-8F56-4A7D-9C08-F68552E1C2ED}" type="presParOf" srcId="{F50EA2FD-F0B0-48A0-B2D5-A450D222DC3F}" destId="{A1DC1A8B-EDF7-4B67-9D90-2286E217B9E2}" srcOrd="2" destOrd="0" presId="urn:microsoft.com/office/officeart/2005/8/layout/default"/>
    <dgm:cxn modelId="{F98D79B4-DD79-48E3-AC29-E0B13CC1EAB3}" type="presParOf" srcId="{F50EA2FD-F0B0-48A0-B2D5-A450D222DC3F}" destId="{1E6B8F31-CE4A-4C03-8F16-4DE26BE6BB68}" srcOrd="3" destOrd="0" presId="urn:microsoft.com/office/officeart/2005/8/layout/default"/>
    <dgm:cxn modelId="{6093B038-D0AD-475C-A5AC-AE516A5414E3}" type="presParOf" srcId="{F50EA2FD-F0B0-48A0-B2D5-A450D222DC3F}" destId="{AC704393-1D9D-4577-A76D-665833A88C3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83D23F-CC62-47B5-8723-4F8ED31DE0B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CAF5BC5-1106-4D2F-89DE-846AACA7889F}">
      <dgm:prSet phldrT="[Text]"/>
      <dgm:spPr>
        <a:solidFill>
          <a:schemeClr val="accent1">
            <a:lumMod val="50000"/>
          </a:schemeClr>
        </a:solidFill>
      </dgm:spPr>
      <dgm:t>
        <a:bodyPr/>
        <a:lstStyle/>
        <a:p>
          <a:r>
            <a:rPr lang="en-US" b="1" dirty="0" smtClean="0">
              <a:latin typeface="Calibri" panose="020F0502020204030204" pitchFamily="34" charset="0"/>
            </a:rPr>
            <a:t>The money that is being used by criminals will go towards:</a:t>
          </a:r>
          <a:endParaRPr lang="en-GB" b="1" dirty="0">
            <a:latin typeface="Calibri" panose="020F0502020204030204" pitchFamily="34" charset="0"/>
          </a:endParaRPr>
        </a:p>
      </dgm:t>
    </dgm:pt>
    <dgm:pt modelId="{CD371F95-14B5-4041-95BC-4ECA0BA764EC}" type="parTrans" cxnId="{2DAE35C6-7C81-4943-B1C1-5D2AB0BFB963}">
      <dgm:prSet/>
      <dgm:spPr/>
      <dgm:t>
        <a:bodyPr/>
        <a:lstStyle/>
        <a:p>
          <a:endParaRPr lang="en-GB"/>
        </a:p>
      </dgm:t>
    </dgm:pt>
    <dgm:pt modelId="{F1FA3B69-102D-4178-82C0-4CF4C99E5DB0}" type="sibTrans" cxnId="{2DAE35C6-7C81-4943-B1C1-5D2AB0BFB963}">
      <dgm:prSet/>
      <dgm:spPr/>
      <dgm:t>
        <a:bodyPr/>
        <a:lstStyle/>
        <a:p>
          <a:endParaRPr lang="en-GB"/>
        </a:p>
      </dgm:t>
    </dgm:pt>
    <dgm:pt modelId="{39F24D84-ED34-47D8-AF05-B7EA5E20770F}">
      <dgm:prSet phldrT="[Text]" custT="1"/>
      <dgm:spPr>
        <a:solidFill>
          <a:schemeClr val="accent1">
            <a:lumMod val="40000"/>
            <a:lumOff val="60000"/>
          </a:schemeClr>
        </a:solidFill>
      </dgm:spPr>
      <dgm:t>
        <a:bodyPr/>
        <a:lstStyle/>
        <a:p>
          <a:r>
            <a:rPr lang="en-GB" sz="1800" b="1" dirty="0" smtClean="0">
              <a:solidFill>
                <a:schemeClr val="tx1"/>
              </a:solidFill>
              <a:latin typeface="Calibri" panose="020F0502020204030204" pitchFamily="34" charset="0"/>
            </a:rPr>
            <a:t>Drugs</a:t>
          </a:r>
          <a:endParaRPr lang="en-GB" sz="1800" b="1" dirty="0">
            <a:solidFill>
              <a:schemeClr val="tx1"/>
            </a:solidFill>
            <a:latin typeface="Calibri" panose="020F0502020204030204" pitchFamily="34" charset="0"/>
          </a:endParaRPr>
        </a:p>
      </dgm:t>
    </dgm:pt>
    <dgm:pt modelId="{E6A01C26-9A50-49F2-A316-3E4F253A0BCD}" type="parTrans" cxnId="{80D8B4C6-9595-4B6E-AC50-37375A985DE3}">
      <dgm:prSet/>
      <dgm:spPr/>
      <dgm:t>
        <a:bodyPr/>
        <a:lstStyle/>
        <a:p>
          <a:endParaRPr lang="en-GB"/>
        </a:p>
      </dgm:t>
    </dgm:pt>
    <dgm:pt modelId="{312B4D4D-4CF8-440E-BC42-6D36579ADF5A}" type="sibTrans" cxnId="{80D8B4C6-9595-4B6E-AC50-37375A985DE3}">
      <dgm:prSet/>
      <dgm:spPr/>
      <dgm:t>
        <a:bodyPr/>
        <a:lstStyle/>
        <a:p>
          <a:endParaRPr lang="en-GB"/>
        </a:p>
      </dgm:t>
    </dgm:pt>
    <dgm:pt modelId="{88BA9AC4-F38C-4CBA-A4E8-D90B58B4FEF5}">
      <dgm:prSet phldrT="[Text]" custT="1"/>
      <dgm:spPr>
        <a:solidFill>
          <a:schemeClr val="bg1">
            <a:lumMod val="65000"/>
          </a:schemeClr>
        </a:solidFill>
      </dgm:spPr>
      <dgm:t>
        <a:bodyPr/>
        <a:lstStyle/>
        <a:p>
          <a:r>
            <a:rPr lang="en-GB" sz="1800" b="1" dirty="0" smtClean="0">
              <a:solidFill>
                <a:schemeClr val="tx1"/>
              </a:solidFill>
              <a:latin typeface="Calibri" panose="020F0502020204030204" pitchFamily="34" charset="0"/>
            </a:rPr>
            <a:t>Guns</a:t>
          </a:r>
          <a:endParaRPr lang="en-GB" sz="1800" b="1" dirty="0">
            <a:solidFill>
              <a:schemeClr val="tx1"/>
            </a:solidFill>
            <a:latin typeface="Calibri" panose="020F0502020204030204" pitchFamily="34" charset="0"/>
          </a:endParaRPr>
        </a:p>
      </dgm:t>
    </dgm:pt>
    <dgm:pt modelId="{F4E8F2C4-AB7C-4B1D-AB7E-E8A138269116}" type="parTrans" cxnId="{07FDBFEC-6940-47D5-8098-BCFA84C81C62}">
      <dgm:prSet/>
      <dgm:spPr/>
      <dgm:t>
        <a:bodyPr/>
        <a:lstStyle/>
        <a:p>
          <a:endParaRPr lang="en-GB"/>
        </a:p>
      </dgm:t>
    </dgm:pt>
    <dgm:pt modelId="{8DE18EA9-FC3A-4256-964A-BD8DCE0883C1}" type="sibTrans" cxnId="{07FDBFEC-6940-47D5-8098-BCFA84C81C62}">
      <dgm:prSet/>
      <dgm:spPr/>
      <dgm:t>
        <a:bodyPr/>
        <a:lstStyle/>
        <a:p>
          <a:endParaRPr lang="en-GB"/>
        </a:p>
      </dgm:t>
    </dgm:pt>
    <dgm:pt modelId="{E001DF5D-28E8-4297-BEDB-00E3F9859872}">
      <dgm:prSet phldrT="[Text]" custT="1"/>
      <dgm:spPr>
        <a:solidFill>
          <a:schemeClr val="accent4">
            <a:lumMod val="60000"/>
            <a:lumOff val="40000"/>
          </a:schemeClr>
        </a:solidFill>
      </dgm:spPr>
      <dgm:t>
        <a:bodyPr/>
        <a:lstStyle/>
        <a:p>
          <a:pPr algn="ctr"/>
          <a:r>
            <a:rPr lang="en-GB" sz="1600" b="1" dirty="0" smtClean="0">
              <a:solidFill>
                <a:schemeClr val="tx1"/>
              </a:solidFill>
              <a:latin typeface="Calibri" panose="020F0502020204030204" pitchFamily="34" charset="0"/>
            </a:rPr>
            <a:t>Child Criminal Exploitation</a:t>
          </a:r>
          <a:endParaRPr lang="en-GB" sz="1600" b="1" dirty="0">
            <a:solidFill>
              <a:schemeClr val="tx1"/>
            </a:solidFill>
            <a:latin typeface="Calibri" panose="020F0502020204030204" pitchFamily="34" charset="0"/>
          </a:endParaRPr>
        </a:p>
      </dgm:t>
    </dgm:pt>
    <dgm:pt modelId="{6C52848D-DC4D-4958-8BF2-5E54EB7C5D35}" type="parTrans" cxnId="{21D88DBB-F597-43B5-8333-DCE5E980F4EC}">
      <dgm:prSet/>
      <dgm:spPr/>
      <dgm:t>
        <a:bodyPr/>
        <a:lstStyle/>
        <a:p>
          <a:endParaRPr lang="en-GB"/>
        </a:p>
      </dgm:t>
    </dgm:pt>
    <dgm:pt modelId="{3D3FCEFE-FA18-4D4C-8A70-A04AAE57390A}" type="sibTrans" cxnId="{21D88DBB-F597-43B5-8333-DCE5E980F4EC}">
      <dgm:prSet/>
      <dgm:spPr/>
      <dgm:t>
        <a:bodyPr/>
        <a:lstStyle/>
        <a:p>
          <a:endParaRPr lang="en-GB"/>
        </a:p>
      </dgm:t>
    </dgm:pt>
    <dgm:pt modelId="{DBC403FC-F488-4349-967E-19D2241B1D7D}">
      <dgm:prSet phldrT="[Text]" custT="1"/>
      <dgm:spPr/>
      <dgm:t>
        <a:bodyPr/>
        <a:lstStyle/>
        <a:p>
          <a:r>
            <a:rPr lang="en-GB" sz="1800" b="1" dirty="0" smtClean="0">
              <a:solidFill>
                <a:schemeClr val="tx1"/>
              </a:solidFill>
              <a:latin typeface="Calibri" panose="020F0502020204030204" pitchFamily="34" charset="0"/>
            </a:rPr>
            <a:t>Cyber Crime</a:t>
          </a:r>
          <a:endParaRPr lang="en-GB" sz="1800" b="1" dirty="0">
            <a:solidFill>
              <a:schemeClr val="tx1"/>
            </a:solidFill>
            <a:latin typeface="Calibri" panose="020F0502020204030204" pitchFamily="34" charset="0"/>
          </a:endParaRPr>
        </a:p>
      </dgm:t>
    </dgm:pt>
    <dgm:pt modelId="{14C57ABE-AAB2-4BDD-B462-ABFCD714A34E}" type="parTrans" cxnId="{24701EE9-5A87-4163-9F38-C99D7AABF58D}">
      <dgm:prSet/>
      <dgm:spPr/>
      <dgm:t>
        <a:bodyPr/>
        <a:lstStyle/>
        <a:p>
          <a:endParaRPr lang="en-GB"/>
        </a:p>
      </dgm:t>
    </dgm:pt>
    <dgm:pt modelId="{AB247E4B-C00A-4635-950D-A5B235E3E75F}" type="sibTrans" cxnId="{24701EE9-5A87-4163-9F38-C99D7AABF58D}">
      <dgm:prSet/>
      <dgm:spPr/>
      <dgm:t>
        <a:bodyPr/>
        <a:lstStyle/>
        <a:p>
          <a:endParaRPr lang="en-GB"/>
        </a:p>
      </dgm:t>
    </dgm:pt>
    <dgm:pt modelId="{4A4894E2-D63A-44AB-9208-EEBA80DC91C5}">
      <dgm:prSet custT="1"/>
      <dgm:spPr>
        <a:solidFill>
          <a:schemeClr val="accent5">
            <a:lumMod val="60000"/>
            <a:lumOff val="40000"/>
          </a:schemeClr>
        </a:solidFill>
      </dgm:spPr>
      <dgm:t>
        <a:bodyPr/>
        <a:lstStyle/>
        <a:p>
          <a:r>
            <a:rPr lang="en-GB" sz="1800" b="1" dirty="0" smtClean="0">
              <a:solidFill>
                <a:schemeClr val="tx1"/>
              </a:solidFill>
              <a:latin typeface="Calibri" panose="020F0502020204030204" pitchFamily="34" charset="0"/>
            </a:rPr>
            <a:t>Terrorism</a:t>
          </a:r>
          <a:endParaRPr lang="en-GB" sz="1800" b="1" dirty="0">
            <a:solidFill>
              <a:schemeClr val="tx1"/>
            </a:solidFill>
            <a:latin typeface="Calibri" panose="020F0502020204030204" pitchFamily="34" charset="0"/>
          </a:endParaRPr>
        </a:p>
      </dgm:t>
    </dgm:pt>
    <dgm:pt modelId="{BE000A34-1B44-4638-B9BE-60F6CF2C916F}" type="parTrans" cxnId="{BFC05259-E7AE-4BF8-B87C-50790444800B}">
      <dgm:prSet/>
      <dgm:spPr/>
      <dgm:t>
        <a:bodyPr/>
        <a:lstStyle/>
        <a:p>
          <a:endParaRPr lang="en-GB"/>
        </a:p>
      </dgm:t>
    </dgm:pt>
    <dgm:pt modelId="{680E4F02-B855-4B8C-9F3C-54A33C898068}" type="sibTrans" cxnId="{BFC05259-E7AE-4BF8-B87C-50790444800B}">
      <dgm:prSet/>
      <dgm:spPr/>
      <dgm:t>
        <a:bodyPr/>
        <a:lstStyle/>
        <a:p>
          <a:endParaRPr lang="en-GB"/>
        </a:p>
      </dgm:t>
    </dgm:pt>
    <dgm:pt modelId="{D4A963B9-7242-41B0-A20B-24D551380F89}" type="pres">
      <dgm:prSet presAssocID="{C883D23F-CC62-47B5-8723-4F8ED31DE0B9}" presName="Name0" presStyleCnt="0">
        <dgm:presLayoutVars>
          <dgm:chMax val="1"/>
          <dgm:dir/>
          <dgm:animLvl val="ctr"/>
          <dgm:resizeHandles val="exact"/>
        </dgm:presLayoutVars>
      </dgm:prSet>
      <dgm:spPr/>
      <dgm:t>
        <a:bodyPr/>
        <a:lstStyle/>
        <a:p>
          <a:endParaRPr lang="en-GB"/>
        </a:p>
      </dgm:t>
    </dgm:pt>
    <dgm:pt modelId="{E7160FF3-0688-46A0-80B7-6AC768DC45AD}" type="pres">
      <dgm:prSet presAssocID="{5CAF5BC5-1106-4D2F-89DE-846AACA7889F}" presName="centerShape" presStyleLbl="node0" presStyleIdx="0" presStyleCnt="1"/>
      <dgm:spPr/>
      <dgm:t>
        <a:bodyPr/>
        <a:lstStyle/>
        <a:p>
          <a:endParaRPr lang="en-GB"/>
        </a:p>
      </dgm:t>
    </dgm:pt>
    <dgm:pt modelId="{66B015D3-2CA9-41EB-9C72-BE575F21DC1C}" type="pres">
      <dgm:prSet presAssocID="{39F24D84-ED34-47D8-AF05-B7EA5E20770F}" presName="node" presStyleLbl="node1" presStyleIdx="0" presStyleCnt="5">
        <dgm:presLayoutVars>
          <dgm:bulletEnabled val="1"/>
        </dgm:presLayoutVars>
      </dgm:prSet>
      <dgm:spPr/>
      <dgm:t>
        <a:bodyPr/>
        <a:lstStyle/>
        <a:p>
          <a:endParaRPr lang="en-GB"/>
        </a:p>
      </dgm:t>
    </dgm:pt>
    <dgm:pt modelId="{CC260158-8BC0-48FC-B1EC-A36C55BC1A26}" type="pres">
      <dgm:prSet presAssocID="{39F24D84-ED34-47D8-AF05-B7EA5E20770F}" presName="dummy" presStyleCnt="0"/>
      <dgm:spPr/>
    </dgm:pt>
    <dgm:pt modelId="{4734B4D5-2490-4A39-9350-FC592B24A5B8}" type="pres">
      <dgm:prSet presAssocID="{312B4D4D-4CF8-440E-BC42-6D36579ADF5A}" presName="sibTrans" presStyleLbl="sibTrans2D1" presStyleIdx="0" presStyleCnt="5"/>
      <dgm:spPr/>
      <dgm:t>
        <a:bodyPr/>
        <a:lstStyle/>
        <a:p>
          <a:endParaRPr lang="en-GB"/>
        </a:p>
      </dgm:t>
    </dgm:pt>
    <dgm:pt modelId="{EC75701E-97A4-4CA5-B561-44E596BFD29D}" type="pres">
      <dgm:prSet presAssocID="{88BA9AC4-F38C-4CBA-A4E8-D90B58B4FEF5}" presName="node" presStyleLbl="node1" presStyleIdx="1" presStyleCnt="5">
        <dgm:presLayoutVars>
          <dgm:bulletEnabled val="1"/>
        </dgm:presLayoutVars>
      </dgm:prSet>
      <dgm:spPr/>
      <dgm:t>
        <a:bodyPr/>
        <a:lstStyle/>
        <a:p>
          <a:endParaRPr lang="en-GB"/>
        </a:p>
      </dgm:t>
    </dgm:pt>
    <dgm:pt modelId="{08B5529B-4BCD-45C7-8FDE-C1E2C8950937}" type="pres">
      <dgm:prSet presAssocID="{88BA9AC4-F38C-4CBA-A4E8-D90B58B4FEF5}" presName="dummy" presStyleCnt="0"/>
      <dgm:spPr/>
    </dgm:pt>
    <dgm:pt modelId="{916E6DB0-62BA-4688-909C-77BDAC5EAE7A}" type="pres">
      <dgm:prSet presAssocID="{8DE18EA9-FC3A-4256-964A-BD8DCE0883C1}" presName="sibTrans" presStyleLbl="sibTrans2D1" presStyleIdx="1" presStyleCnt="5"/>
      <dgm:spPr/>
      <dgm:t>
        <a:bodyPr/>
        <a:lstStyle/>
        <a:p>
          <a:endParaRPr lang="en-GB"/>
        </a:p>
      </dgm:t>
    </dgm:pt>
    <dgm:pt modelId="{66C0C269-CF4C-40E8-B533-E311F02DAB18}" type="pres">
      <dgm:prSet presAssocID="{E001DF5D-28E8-4297-BEDB-00E3F9859872}" presName="node" presStyleLbl="node1" presStyleIdx="2" presStyleCnt="5">
        <dgm:presLayoutVars>
          <dgm:bulletEnabled val="1"/>
        </dgm:presLayoutVars>
      </dgm:prSet>
      <dgm:spPr/>
      <dgm:t>
        <a:bodyPr/>
        <a:lstStyle/>
        <a:p>
          <a:endParaRPr lang="en-GB"/>
        </a:p>
      </dgm:t>
    </dgm:pt>
    <dgm:pt modelId="{C5D032C4-299A-4545-8A98-E90AFE897DD5}" type="pres">
      <dgm:prSet presAssocID="{E001DF5D-28E8-4297-BEDB-00E3F9859872}" presName="dummy" presStyleCnt="0"/>
      <dgm:spPr/>
    </dgm:pt>
    <dgm:pt modelId="{111D80C8-CF34-4261-B2F2-C6C242A1F29F}" type="pres">
      <dgm:prSet presAssocID="{3D3FCEFE-FA18-4D4C-8A70-A04AAE57390A}" presName="sibTrans" presStyleLbl="sibTrans2D1" presStyleIdx="2" presStyleCnt="5"/>
      <dgm:spPr/>
      <dgm:t>
        <a:bodyPr/>
        <a:lstStyle/>
        <a:p>
          <a:endParaRPr lang="en-GB"/>
        </a:p>
      </dgm:t>
    </dgm:pt>
    <dgm:pt modelId="{8EFF7080-2355-4C85-9570-A33DC5081E8E}" type="pres">
      <dgm:prSet presAssocID="{DBC403FC-F488-4349-967E-19D2241B1D7D}" presName="node" presStyleLbl="node1" presStyleIdx="3" presStyleCnt="5">
        <dgm:presLayoutVars>
          <dgm:bulletEnabled val="1"/>
        </dgm:presLayoutVars>
      </dgm:prSet>
      <dgm:spPr/>
      <dgm:t>
        <a:bodyPr/>
        <a:lstStyle/>
        <a:p>
          <a:endParaRPr lang="en-GB"/>
        </a:p>
      </dgm:t>
    </dgm:pt>
    <dgm:pt modelId="{6B6388A5-F53F-4017-996C-C8B1B6186AC7}" type="pres">
      <dgm:prSet presAssocID="{DBC403FC-F488-4349-967E-19D2241B1D7D}" presName="dummy" presStyleCnt="0"/>
      <dgm:spPr/>
    </dgm:pt>
    <dgm:pt modelId="{668FCE9E-982C-468D-A1E5-7325D7AAA821}" type="pres">
      <dgm:prSet presAssocID="{AB247E4B-C00A-4635-950D-A5B235E3E75F}" presName="sibTrans" presStyleLbl="sibTrans2D1" presStyleIdx="3" presStyleCnt="5"/>
      <dgm:spPr/>
      <dgm:t>
        <a:bodyPr/>
        <a:lstStyle/>
        <a:p>
          <a:endParaRPr lang="en-GB"/>
        </a:p>
      </dgm:t>
    </dgm:pt>
    <dgm:pt modelId="{ABC924FD-656C-4844-BA9A-F716B651DE4B}" type="pres">
      <dgm:prSet presAssocID="{4A4894E2-D63A-44AB-9208-EEBA80DC91C5}" presName="node" presStyleLbl="node1" presStyleIdx="4" presStyleCnt="5">
        <dgm:presLayoutVars>
          <dgm:bulletEnabled val="1"/>
        </dgm:presLayoutVars>
      </dgm:prSet>
      <dgm:spPr/>
      <dgm:t>
        <a:bodyPr/>
        <a:lstStyle/>
        <a:p>
          <a:endParaRPr lang="en-GB"/>
        </a:p>
      </dgm:t>
    </dgm:pt>
    <dgm:pt modelId="{4B58DC28-58AC-44D6-A4F2-2C2DF411648E}" type="pres">
      <dgm:prSet presAssocID="{4A4894E2-D63A-44AB-9208-EEBA80DC91C5}" presName="dummy" presStyleCnt="0"/>
      <dgm:spPr/>
    </dgm:pt>
    <dgm:pt modelId="{EC9D46BC-EBC5-4F0E-B4C5-0185E4F9A24C}" type="pres">
      <dgm:prSet presAssocID="{680E4F02-B855-4B8C-9F3C-54A33C898068}" presName="sibTrans" presStyleLbl="sibTrans2D1" presStyleIdx="4" presStyleCnt="5"/>
      <dgm:spPr/>
      <dgm:t>
        <a:bodyPr/>
        <a:lstStyle/>
        <a:p>
          <a:endParaRPr lang="en-GB"/>
        </a:p>
      </dgm:t>
    </dgm:pt>
  </dgm:ptLst>
  <dgm:cxnLst>
    <dgm:cxn modelId="{BFC05259-E7AE-4BF8-B87C-50790444800B}" srcId="{5CAF5BC5-1106-4D2F-89DE-846AACA7889F}" destId="{4A4894E2-D63A-44AB-9208-EEBA80DC91C5}" srcOrd="4" destOrd="0" parTransId="{BE000A34-1B44-4638-B9BE-60F6CF2C916F}" sibTransId="{680E4F02-B855-4B8C-9F3C-54A33C898068}"/>
    <dgm:cxn modelId="{50CA3595-8D1A-4446-BDF1-07972CA29B8D}" type="presOf" srcId="{AB247E4B-C00A-4635-950D-A5B235E3E75F}" destId="{668FCE9E-982C-468D-A1E5-7325D7AAA821}" srcOrd="0" destOrd="0" presId="urn:microsoft.com/office/officeart/2005/8/layout/radial6"/>
    <dgm:cxn modelId="{3E1AFF1C-14C5-45A6-AE63-ACE1D98D0EFA}" type="presOf" srcId="{8DE18EA9-FC3A-4256-964A-BD8DCE0883C1}" destId="{916E6DB0-62BA-4688-909C-77BDAC5EAE7A}" srcOrd="0" destOrd="0" presId="urn:microsoft.com/office/officeart/2005/8/layout/radial6"/>
    <dgm:cxn modelId="{D91455CB-1B0A-4676-BCDF-99C747AA6508}" type="presOf" srcId="{C883D23F-CC62-47B5-8723-4F8ED31DE0B9}" destId="{D4A963B9-7242-41B0-A20B-24D551380F89}" srcOrd="0" destOrd="0" presId="urn:microsoft.com/office/officeart/2005/8/layout/radial6"/>
    <dgm:cxn modelId="{C00205D2-83F8-4D70-8575-25102ADF5AE8}" type="presOf" srcId="{88BA9AC4-F38C-4CBA-A4E8-D90B58B4FEF5}" destId="{EC75701E-97A4-4CA5-B561-44E596BFD29D}" srcOrd="0" destOrd="0" presId="urn:microsoft.com/office/officeart/2005/8/layout/radial6"/>
    <dgm:cxn modelId="{24701EE9-5A87-4163-9F38-C99D7AABF58D}" srcId="{5CAF5BC5-1106-4D2F-89DE-846AACA7889F}" destId="{DBC403FC-F488-4349-967E-19D2241B1D7D}" srcOrd="3" destOrd="0" parTransId="{14C57ABE-AAB2-4BDD-B462-ABFCD714A34E}" sibTransId="{AB247E4B-C00A-4635-950D-A5B235E3E75F}"/>
    <dgm:cxn modelId="{07FDBFEC-6940-47D5-8098-BCFA84C81C62}" srcId="{5CAF5BC5-1106-4D2F-89DE-846AACA7889F}" destId="{88BA9AC4-F38C-4CBA-A4E8-D90B58B4FEF5}" srcOrd="1" destOrd="0" parTransId="{F4E8F2C4-AB7C-4B1D-AB7E-E8A138269116}" sibTransId="{8DE18EA9-FC3A-4256-964A-BD8DCE0883C1}"/>
    <dgm:cxn modelId="{16711A62-79B8-4D6A-BBD6-20E38DD741E9}" type="presOf" srcId="{312B4D4D-4CF8-440E-BC42-6D36579ADF5A}" destId="{4734B4D5-2490-4A39-9350-FC592B24A5B8}" srcOrd="0" destOrd="0" presId="urn:microsoft.com/office/officeart/2005/8/layout/radial6"/>
    <dgm:cxn modelId="{9B4D68F1-962F-443D-AE43-683567739453}" type="presOf" srcId="{3D3FCEFE-FA18-4D4C-8A70-A04AAE57390A}" destId="{111D80C8-CF34-4261-B2F2-C6C242A1F29F}" srcOrd="0" destOrd="0" presId="urn:microsoft.com/office/officeart/2005/8/layout/radial6"/>
    <dgm:cxn modelId="{CF3D4335-9BD8-44C7-8EEC-66C1F0EA55B7}" type="presOf" srcId="{E001DF5D-28E8-4297-BEDB-00E3F9859872}" destId="{66C0C269-CF4C-40E8-B533-E311F02DAB18}" srcOrd="0" destOrd="0" presId="urn:microsoft.com/office/officeart/2005/8/layout/radial6"/>
    <dgm:cxn modelId="{1A97082E-98BC-4360-8153-BBCB86B98F20}" type="presOf" srcId="{680E4F02-B855-4B8C-9F3C-54A33C898068}" destId="{EC9D46BC-EBC5-4F0E-B4C5-0185E4F9A24C}" srcOrd="0" destOrd="0" presId="urn:microsoft.com/office/officeart/2005/8/layout/radial6"/>
    <dgm:cxn modelId="{80D8B4C6-9595-4B6E-AC50-37375A985DE3}" srcId="{5CAF5BC5-1106-4D2F-89DE-846AACA7889F}" destId="{39F24D84-ED34-47D8-AF05-B7EA5E20770F}" srcOrd="0" destOrd="0" parTransId="{E6A01C26-9A50-49F2-A316-3E4F253A0BCD}" sibTransId="{312B4D4D-4CF8-440E-BC42-6D36579ADF5A}"/>
    <dgm:cxn modelId="{01224999-AE15-4BBB-B7E4-9C1B6ACA0A7C}" type="presOf" srcId="{5CAF5BC5-1106-4D2F-89DE-846AACA7889F}" destId="{E7160FF3-0688-46A0-80B7-6AC768DC45AD}" srcOrd="0" destOrd="0" presId="urn:microsoft.com/office/officeart/2005/8/layout/radial6"/>
    <dgm:cxn modelId="{2DAE35C6-7C81-4943-B1C1-5D2AB0BFB963}" srcId="{C883D23F-CC62-47B5-8723-4F8ED31DE0B9}" destId="{5CAF5BC5-1106-4D2F-89DE-846AACA7889F}" srcOrd="0" destOrd="0" parTransId="{CD371F95-14B5-4041-95BC-4ECA0BA764EC}" sibTransId="{F1FA3B69-102D-4178-82C0-4CF4C99E5DB0}"/>
    <dgm:cxn modelId="{50FF5424-64D0-4195-8F9C-C86ACFDC608A}" type="presOf" srcId="{DBC403FC-F488-4349-967E-19D2241B1D7D}" destId="{8EFF7080-2355-4C85-9570-A33DC5081E8E}" srcOrd="0" destOrd="0" presId="urn:microsoft.com/office/officeart/2005/8/layout/radial6"/>
    <dgm:cxn modelId="{21D88DBB-F597-43B5-8333-DCE5E980F4EC}" srcId="{5CAF5BC5-1106-4D2F-89DE-846AACA7889F}" destId="{E001DF5D-28E8-4297-BEDB-00E3F9859872}" srcOrd="2" destOrd="0" parTransId="{6C52848D-DC4D-4958-8BF2-5E54EB7C5D35}" sibTransId="{3D3FCEFE-FA18-4D4C-8A70-A04AAE57390A}"/>
    <dgm:cxn modelId="{AB1350F1-26BD-45F7-B43C-E9F5EA1AE290}" type="presOf" srcId="{4A4894E2-D63A-44AB-9208-EEBA80DC91C5}" destId="{ABC924FD-656C-4844-BA9A-F716B651DE4B}" srcOrd="0" destOrd="0" presId="urn:microsoft.com/office/officeart/2005/8/layout/radial6"/>
    <dgm:cxn modelId="{0D747B7E-3188-46EA-98D4-8FEF0D1FD6E2}" type="presOf" srcId="{39F24D84-ED34-47D8-AF05-B7EA5E20770F}" destId="{66B015D3-2CA9-41EB-9C72-BE575F21DC1C}" srcOrd="0" destOrd="0" presId="urn:microsoft.com/office/officeart/2005/8/layout/radial6"/>
    <dgm:cxn modelId="{CE3BFD96-47F9-4FD5-8261-16014103A754}" type="presParOf" srcId="{D4A963B9-7242-41B0-A20B-24D551380F89}" destId="{E7160FF3-0688-46A0-80B7-6AC768DC45AD}" srcOrd="0" destOrd="0" presId="urn:microsoft.com/office/officeart/2005/8/layout/radial6"/>
    <dgm:cxn modelId="{D8CE55F6-8E01-4E78-97AD-894DAFB42883}" type="presParOf" srcId="{D4A963B9-7242-41B0-A20B-24D551380F89}" destId="{66B015D3-2CA9-41EB-9C72-BE575F21DC1C}" srcOrd="1" destOrd="0" presId="urn:microsoft.com/office/officeart/2005/8/layout/radial6"/>
    <dgm:cxn modelId="{88107B22-354E-4F3D-880F-765C152ED85A}" type="presParOf" srcId="{D4A963B9-7242-41B0-A20B-24D551380F89}" destId="{CC260158-8BC0-48FC-B1EC-A36C55BC1A26}" srcOrd="2" destOrd="0" presId="urn:microsoft.com/office/officeart/2005/8/layout/radial6"/>
    <dgm:cxn modelId="{2CD5555F-7E1D-4196-A148-A4536193E9C3}" type="presParOf" srcId="{D4A963B9-7242-41B0-A20B-24D551380F89}" destId="{4734B4D5-2490-4A39-9350-FC592B24A5B8}" srcOrd="3" destOrd="0" presId="urn:microsoft.com/office/officeart/2005/8/layout/radial6"/>
    <dgm:cxn modelId="{5945D8D7-8BBF-43A3-A165-A263A1000561}" type="presParOf" srcId="{D4A963B9-7242-41B0-A20B-24D551380F89}" destId="{EC75701E-97A4-4CA5-B561-44E596BFD29D}" srcOrd="4" destOrd="0" presId="urn:microsoft.com/office/officeart/2005/8/layout/radial6"/>
    <dgm:cxn modelId="{A187B03D-58B6-4E8C-8E9A-74890448701D}" type="presParOf" srcId="{D4A963B9-7242-41B0-A20B-24D551380F89}" destId="{08B5529B-4BCD-45C7-8FDE-C1E2C8950937}" srcOrd="5" destOrd="0" presId="urn:microsoft.com/office/officeart/2005/8/layout/radial6"/>
    <dgm:cxn modelId="{CEF602DB-EEE7-435E-8674-937ACCF9E495}" type="presParOf" srcId="{D4A963B9-7242-41B0-A20B-24D551380F89}" destId="{916E6DB0-62BA-4688-909C-77BDAC5EAE7A}" srcOrd="6" destOrd="0" presId="urn:microsoft.com/office/officeart/2005/8/layout/radial6"/>
    <dgm:cxn modelId="{97B3B910-41AB-4CBF-ACBE-9BADF6522F54}" type="presParOf" srcId="{D4A963B9-7242-41B0-A20B-24D551380F89}" destId="{66C0C269-CF4C-40E8-B533-E311F02DAB18}" srcOrd="7" destOrd="0" presId="urn:microsoft.com/office/officeart/2005/8/layout/radial6"/>
    <dgm:cxn modelId="{A0437F7C-5A56-4BEC-9C0D-66522F04C427}" type="presParOf" srcId="{D4A963B9-7242-41B0-A20B-24D551380F89}" destId="{C5D032C4-299A-4545-8A98-E90AFE897DD5}" srcOrd="8" destOrd="0" presId="urn:microsoft.com/office/officeart/2005/8/layout/radial6"/>
    <dgm:cxn modelId="{52709B26-3DF0-407A-89FB-24FCEC0B40FC}" type="presParOf" srcId="{D4A963B9-7242-41B0-A20B-24D551380F89}" destId="{111D80C8-CF34-4261-B2F2-C6C242A1F29F}" srcOrd="9" destOrd="0" presId="urn:microsoft.com/office/officeart/2005/8/layout/radial6"/>
    <dgm:cxn modelId="{782CE924-5DE3-4001-8CB4-A0EFFD413043}" type="presParOf" srcId="{D4A963B9-7242-41B0-A20B-24D551380F89}" destId="{8EFF7080-2355-4C85-9570-A33DC5081E8E}" srcOrd="10" destOrd="0" presId="urn:microsoft.com/office/officeart/2005/8/layout/radial6"/>
    <dgm:cxn modelId="{4A3E8785-4AC7-4552-9FD6-C7440C6E38E8}" type="presParOf" srcId="{D4A963B9-7242-41B0-A20B-24D551380F89}" destId="{6B6388A5-F53F-4017-996C-C8B1B6186AC7}" srcOrd="11" destOrd="0" presId="urn:microsoft.com/office/officeart/2005/8/layout/radial6"/>
    <dgm:cxn modelId="{E52AAA03-3705-4426-A22D-AF957627B883}" type="presParOf" srcId="{D4A963B9-7242-41B0-A20B-24D551380F89}" destId="{668FCE9E-982C-468D-A1E5-7325D7AAA821}" srcOrd="12" destOrd="0" presId="urn:microsoft.com/office/officeart/2005/8/layout/radial6"/>
    <dgm:cxn modelId="{A35FEE18-A73D-4AEB-9D49-686A33D35F55}" type="presParOf" srcId="{D4A963B9-7242-41B0-A20B-24D551380F89}" destId="{ABC924FD-656C-4844-BA9A-F716B651DE4B}" srcOrd="13" destOrd="0" presId="urn:microsoft.com/office/officeart/2005/8/layout/radial6"/>
    <dgm:cxn modelId="{3E29CA93-A08D-4E52-8C1D-4A2716E391BA}" type="presParOf" srcId="{D4A963B9-7242-41B0-A20B-24D551380F89}" destId="{4B58DC28-58AC-44D6-A4F2-2C2DF411648E}" srcOrd="14" destOrd="0" presId="urn:microsoft.com/office/officeart/2005/8/layout/radial6"/>
    <dgm:cxn modelId="{EB20A8EB-69B1-46BD-9826-AED8D712A5D9}" type="presParOf" srcId="{D4A963B9-7242-41B0-A20B-24D551380F89}" destId="{EC9D46BC-EBC5-4F0E-B4C5-0185E4F9A24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613F5-7828-4AE1-8B41-A221DBF9EC37}">
      <dsp:nvSpPr>
        <dsp:cNvPr id="0" name=""/>
        <dsp:cNvSpPr/>
      </dsp:nvSpPr>
      <dsp:spPr>
        <a:xfrm>
          <a:off x="936" y="219140"/>
          <a:ext cx="3651149" cy="21906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MONEY MULES under 21 have tripled between 2016 and 2019</a:t>
          </a:r>
          <a:endParaRPr lang="en-GB" sz="2400" kern="1200" dirty="0">
            <a:latin typeface="Calibri" panose="020F0502020204030204" pitchFamily="34" charset="0"/>
          </a:endParaRPr>
        </a:p>
      </dsp:txBody>
      <dsp:txXfrm>
        <a:off x="936" y="219140"/>
        <a:ext cx="3651149" cy="2190689"/>
      </dsp:txXfrm>
    </dsp:sp>
    <dsp:sp modelId="{A1DC1A8B-EDF7-4B67-9D90-2286E217B9E2}">
      <dsp:nvSpPr>
        <dsp:cNvPr id="0" name=""/>
        <dsp:cNvSpPr/>
      </dsp:nvSpPr>
      <dsp:spPr>
        <a:xfrm>
          <a:off x="4017200" y="219140"/>
          <a:ext cx="3651149" cy="21906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6 out of 10 teenagers admitted to being tempted to become a MONEY MULE</a:t>
          </a:r>
          <a:endParaRPr lang="en-GB" sz="2400" kern="1200" dirty="0">
            <a:latin typeface="Calibri" panose="020F0502020204030204" pitchFamily="34" charset="0"/>
          </a:endParaRPr>
        </a:p>
      </dsp:txBody>
      <dsp:txXfrm>
        <a:off x="4017200" y="219140"/>
        <a:ext cx="3651149" cy="2190689"/>
      </dsp:txXfrm>
    </dsp:sp>
    <dsp:sp modelId="{AC704393-1D9D-4577-A76D-665833A88C39}">
      <dsp:nvSpPr>
        <dsp:cNvPr id="0" name=""/>
        <dsp:cNvSpPr/>
      </dsp:nvSpPr>
      <dsp:spPr>
        <a:xfrm>
          <a:off x="2009068" y="2774944"/>
          <a:ext cx="3651149" cy="21906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1 in 20 students said that due to COVID-19, they are more likely to consider making easy money, even if it looks suspicious</a:t>
          </a:r>
          <a:endParaRPr lang="en-GB" sz="2400" kern="1200" dirty="0">
            <a:latin typeface="Calibri" panose="020F0502020204030204" pitchFamily="34" charset="0"/>
          </a:endParaRPr>
        </a:p>
      </dsp:txBody>
      <dsp:txXfrm>
        <a:off x="2009068" y="2774944"/>
        <a:ext cx="3651149" cy="2190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D46BC-EBC5-4F0E-B4C5-0185E4F9A24C}">
      <dsp:nvSpPr>
        <dsp:cNvPr id="0" name=""/>
        <dsp:cNvSpPr/>
      </dsp:nvSpPr>
      <dsp:spPr>
        <a:xfrm>
          <a:off x="1906485" y="700940"/>
          <a:ext cx="4683972" cy="4683972"/>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8FCE9E-982C-468D-A1E5-7325D7AAA821}">
      <dsp:nvSpPr>
        <dsp:cNvPr id="0" name=""/>
        <dsp:cNvSpPr/>
      </dsp:nvSpPr>
      <dsp:spPr>
        <a:xfrm>
          <a:off x="1906485" y="700940"/>
          <a:ext cx="4683972" cy="4683972"/>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1D80C8-CF34-4261-B2F2-C6C242A1F29F}">
      <dsp:nvSpPr>
        <dsp:cNvPr id="0" name=""/>
        <dsp:cNvSpPr/>
      </dsp:nvSpPr>
      <dsp:spPr>
        <a:xfrm>
          <a:off x="1906485" y="700940"/>
          <a:ext cx="4683972" cy="4683972"/>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6E6DB0-62BA-4688-909C-77BDAC5EAE7A}">
      <dsp:nvSpPr>
        <dsp:cNvPr id="0" name=""/>
        <dsp:cNvSpPr/>
      </dsp:nvSpPr>
      <dsp:spPr>
        <a:xfrm>
          <a:off x="1906485" y="700940"/>
          <a:ext cx="4683972" cy="4683972"/>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4B4D5-2490-4A39-9350-FC592B24A5B8}">
      <dsp:nvSpPr>
        <dsp:cNvPr id="0" name=""/>
        <dsp:cNvSpPr/>
      </dsp:nvSpPr>
      <dsp:spPr>
        <a:xfrm>
          <a:off x="1906485" y="700940"/>
          <a:ext cx="4683972" cy="4683972"/>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160FF3-0688-46A0-80B7-6AC768DC45AD}">
      <dsp:nvSpPr>
        <dsp:cNvPr id="0" name=""/>
        <dsp:cNvSpPr/>
      </dsp:nvSpPr>
      <dsp:spPr>
        <a:xfrm>
          <a:off x="3169758" y="1964213"/>
          <a:ext cx="2157427" cy="2157427"/>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Calibri" panose="020F0502020204030204" pitchFamily="34" charset="0"/>
            </a:rPr>
            <a:t>The money that is being used by criminals will go towards:</a:t>
          </a:r>
          <a:endParaRPr lang="en-GB" sz="2100" b="1" kern="1200" dirty="0">
            <a:latin typeface="Calibri" panose="020F0502020204030204" pitchFamily="34" charset="0"/>
          </a:endParaRPr>
        </a:p>
      </dsp:txBody>
      <dsp:txXfrm>
        <a:off x="3485706" y="2280161"/>
        <a:ext cx="1525531" cy="1525531"/>
      </dsp:txXfrm>
    </dsp:sp>
    <dsp:sp modelId="{66B015D3-2CA9-41EB-9C72-BE575F21DC1C}">
      <dsp:nvSpPr>
        <dsp:cNvPr id="0" name=""/>
        <dsp:cNvSpPr/>
      </dsp:nvSpPr>
      <dsp:spPr>
        <a:xfrm>
          <a:off x="3493372" y="208"/>
          <a:ext cx="1510199" cy="151019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Calibri" panose="020F0502020204030204" pitchFamily="34" charset="0"/>
            </a:rPr>
            <a:t>Drugs</a:t>
          </a:r>
          <a:endParaRPr lang="en-GB" sz="1800" b="1" kern="1200" dirty="0">
            <a:solidFill>
              <a:schemeClr val="tx1"/>
            </a:solidFill>
            <a:latin typeface="Calibri" panose="020F0502020204030204" pitchFamily="34" charset="0"/>
          </a:endParaRPr>
        </a:p>
      </dsp:txBody>
      <dsp:txXfrm>
        <a:off x="3714536" y="221372"/>
        <a:ext cx="1067871" cy="1067871"/>
      </dsp:txXfrm>
    </dsp:sp>
    <dsp:sp modelId="{EC75701E-97A4-4CA5-B561-44E596BFD29D}">
      <dsp:nvSpPr>
        <dsp:cNvPr id="0" name=""/>
        <dsp:cNvSpPr/>
      </dsp:nvSpPr>
      <dsp:spPr>
        <a:xfrm>
          <a:off x="5669027" y="1580914"/>
          <a:ext cx="1510199" cy="1510199"/>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Calibri" panose="020F0502020204030204" pitchFamily="34" charset="0"/>
            </a:rPr>
            <a:t>Guns</a:t>
          </a:r>
          <a:endParaRPr lang="en-GB" sz="1800" b="1" kern="1200" dirty="0">
            <a:solidFill>
              <a:schemeClr val="tx1"/>
            </a:solidFill>
            <a:latin typeface="Calibri" panose="020F0502020204030204" pitchFamily="34" charset="0"/>
          </a:endParaRPr>
        </a:p>
      </dsp:txBody>
      <dsp:txXfrm>
        <a:off x="5890191" y="1802078"/>
        <a:ext cx="1067871" cy="1067871"/>
      </dsp:txXfrm>
    </dsp:sp>
    <dsp:sp modelId="{66C0C269-CF4C-40E8-B533-E311F02DAB18}">
      <dsp:nvSpPr>
        <dsp:cNvPr id="0" name=""/>
        <dsp:cNvSpPr/>
      </dsp:nvSpPr>
      <dsp:spPr>
        <a:xfrm>
          <a:off x="4838001" y="4138550"/>
          <a:ext cx="1510199" cy="1510199"/>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tx1"/>
              </a:solidFill>
              <a:latin typeface="Calibri" panose="020F0502020204030204" pitchFamily="34" charset="0"/>
            </a:rPr>
            <a:t>Child Criminal Exploitation</a:t>
          </a:r>
          <a:endParaRPr lang="en-GB" sz="1600" b="1" kern="1200" dirty="0">
            <a:solidFill>
              <a:schemeClr val="tx1"/>
            </a:solidFill>
            <a:latin typeface="Calibri" panose="020F0502020204030204" pitchFamily="34" charset="0"/>
          </a:endParaRPr>
        </a:p>
      </dsp:txBody>
      <dsp:txXfrm>
        <a:off x="5059165" y="4359714"/>
        <a:ext cx="1067871" cy="1067871"/>
      </dsp:txXfrm>
    </dsp:sp>
    <dsp:sp modelId="{8EFF7080-2355-4C85-9570-A33DC5081E8E}">
      <dsp:nvSpPr>
        <dsp:cNvPr id="0" name=""/>
        <dsp:cNvSpPr/>
      </dsp:nvSpPr>
      <dsp:spPr>
        <a:xfrm>
          <a:off x="2148743" y="4138550"/>
          <a:ext cx="1510199" cy="15101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Calibri" panose="020F0502020204030204" pitchFamily="34" charset="0"/>
            </a:rPr>
            <a:t>Cyber Crime</a:t>
          </a:r>
          <a:endParaRPr lang="en-GB" sz="1800" b="1" kern="1200" dirty="0">
            <a:solidFill>
              <a:schemeClr val="tx1"/>
            </a:solidFill>
            <a:latin typeface="Calibri" panose="020F0502020204030204" pitchFamily="34" charset="0"/>
          </a:endParaRPr>
        </a:p>
      </dsp:txBody>
      <dsp:txXfrm>
        <a:off x="2369907" y="4359714"/>
        <a:ext cx="1067871" cy="1067871"/>
      </dsp:txXfrm>
    </dsp:sp>
    <dsp:sp modelId="{ABC924FD-656C-4844-BA9A-F716B651DE4B}">
      <dsp:nvSpPr>
        <dsp:cNvPr id="0" name=""/>
        <dsp:cNvSpPr/>
      </dsp:nvSpPr>
      <dsp:spPr>
        <a:xfrm>
          <a:off x="1317717" y="1580914"/>
          <a:ext cx="1510199" cy="1510199"/>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Calibri" panose="020F0502020204030204" pitchFamily="34" charset="0"/>
            </a:rPr>
            <a:t>Terrorism</a:t>
          </a:r>
          <a:endParaRPr lang="en-GB" sz="1800" b="1" kern="1200" dirty="0">
            <a:solidFill>
              <a:schemeClr val="tx1"/>
            </a:solidFill>
            <a:latin typeface="Calibri" panose="020F0502020204030204" pitchFamily="34" charset="0"/>
          </a:endParaRPr>
        </a:p>
      </dsp:txBody>
      <dsp:txXfrm>
        <a:off x="1538881" y="1802078"/>
        <a:ext cx="1067871" cy="10678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8A4144-F979-4C2B-B003-AC67C8167D8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5EA08-A123-4E2F-86A9-94C3A71AD27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8A4144-F979-4C2B-B003-AC67C8167D80}" type="datetimeFigureOut">
              <a:rPr lang="en-GB" smtClean="0"/>
              <a:t>09/04/2021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8A4144-F979-4C2B-B003-AC67C8167D80}" type="datetimeFigureOut">
              <a:rPr lang="en-GB" smtClean="0"/>
              <a:t>09/04/2021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A4144-F979-4C2B-B003-AC67C8167D80}" type="datetimeFigureOut">
              <a:rPr lang="en-GB" smtClean="0"/>
              <a:t>09/04/2021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38A4144-F979-4C2B-B003-AC67C8167D80}" type="datetimeFigureOut">
              <a:rPr lang="en-GB" smtClean="0"/>
              <a:t>09/04/2021</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BE5EA08-A123-4E2F-86A9-94C3A71AD27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A4144-F979-4C2B-B003-AC67C8167D8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38A4144-F979-4C2B-B003-AC67C8167D80}" type="datetimeFigureOut">
              <a:rPr lang="en-GB" smtClean="0"/>
              <a:t>09/04/2021</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BE5EA08-A123-4E2F-86A9-94C3A71AD27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actionfraud.police.uk/" TargetMode="External"/><Relationship Id="rId7" Type="http://schemas.openxmlformats.org/officeDocument/2006/relationships/hyperlink" Target="http://www.takefive-stopfraud.org.uk/" TargetMode="External"/><Relationship Id="rId2" Type="http://schemas.openxmlformats.org/officeDocument/2006/relationships/hyperlink" Target="http://www.cyberaware.gov.uk/" TargetMode="External"/><Relationship Id="rId1" Type="http://schemas.openxmlformats.org/officeDocument/2006/relationships/slideLayout" Target="../slideLayouts/slideLayout2.xml"/><Relationship Id="rId6" Type="http://schemas.openxmlformats.org/officeDocument/2006/relationships/hyperlink" Target="http://www.moneymules.co.uk/" TargetMode="External"/><Relationship Id="rId5" Type="http://schemas.openxmlformats.org/officeDocument/2006/relationships/hyperlink" Target="http://www.barclayslifeskills.com/" TargetMode="External"/><Relationship Id="rId4" Type="http://schemas.openxmlformats.org/officeDocument/2006/relationships/hyperlink" Target="http://www.victimsupport.org.uk/"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
        <p:nvSpPr>
          <p:cNvPr id="2" name="Title 1"/>
          <p:cNvSpPr>
            <a:spLocks noGrp="1"/>
          </p:cNvSpPr>
          <p:nvPr>
            <p:ph type="ctrTitle"/>
          </p:nvPr>
        </p:nvSpPr>
        <p:spPr>
          <a:xfrm>
            <a:off x="755576" y="836712"/>
            <a:ext cx="7772400" cy="1470025"/>
          </a:xfrm>
        </p:spPr>
        <p:txBody>
          <a:bodyPr>
            <a:noAutofit/>
          </a:bodyPr>
          <a:lstStyle/>
          <a:p>
            <a:pPr algn="ctr"/>
            <a:r>
              <a:rPr lang="en-GB" sz="6000" dirty="0" smtClean="0">
                <a:latin typeface="Calibri" panose="020F0502020204030204" pitchFamily="34" charset="0"/>
              </a:rPr>
              <a:t>Let’s Talk</a:t>
            </a:r>
            <a:br>
              <a:rPr lang="en-GB" sz="6000" dirty="0" smtClean="0">
                <a:latin typeface="Calibri" panose="020F0502020204030204" pitchFamily="34" charset="0"/>
              </a:rPr>
            </a:br>
            <a:r>
              <a:rPr lang="en-GB" sz="6000" dirty="0" smtClean="0">
                <a:latin typeface="Calibri" panose="020F0502020204030204" pitchFamily="34" charset="0"/>
              </a:rPr>
              <a:t> MONEY MULES…</a:t>
            </a:r>
            <a:endParaRPr lang="en-GB" sz="6000" dirty="0">
              <a:latin typeface="Calibri" panose="020F0502020204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780928"/>
            <a:ext cx="406821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042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53" y="5328632"/>
            <a:ext cx="8919955" cy="548640"/>
          </a:xfrm>
        </p:spPr>
        <p:txBody>
          <a:bodyPr>
            <a:noAutofit/>
          </a:bodyPr>
          <a:lstStyle/>
          <a:p>
            <a:pPr algn="ctr"/>
            <a:r>
              <a:rPr lang="en-GB" sz="44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Do these images look familiar?</a:t>
            </a:r>
            <a:endParaRPr lang="en-GB" sz="44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65920" y="116632"/>
            <a:ext cx="6412160" cy="480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814" y="5857725"/>
            <a:ext cx="854694" cy="864096"/>
          </a:xfrm>
          <a:prstGeom prst="rect">
            <a:avLst/>
          </a:prstGeom>
        </p:spPr>
      </p:pic>
    </p:spTree>
    <p:extLst>
      <p:ext uri="{BB962C8B-B14F-4D97-AF65-F5344CB8AC3E}">
        <p14:creationId xmlns:p14="http://schemas.microsoft.com/office/powerpoint/2010/main" val="3807351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332657"/>
            <a:ext cx="8713787" cy="2016224"/>
          </a:xfrm>
        </p:spPr>
        <p:txBody>
          <a:bodyPr>
            <a:normAutofit/>
          </a:bodyPr>
          <a:lstStyle/>
          <a:p>
            <a:pPr marL="0" indent="0" algn="ctr">
              <a:buNone/>
            </a:pPr>
            <a:r>
              <a:rPr lang="en-US" sz="2800" b="0" dirty="0" smtClean="0">
                <a:latin typeface="Calibri" panose="020F0502020204030204" pitchFamily="34" charset="0"/>
              </a:rPr>
              <a:t>These images are a variety of adverts to recruit MONEY MULES</a:t>
            </a:r>
          </a:p>
          <a:p>
            <a:pPr marL="0" indent="0" algn="ctr">
              <a:lnSpc>
                <a:spcPct val="150000"/>
              </a:lnSpc>
              <a:buNone/>
            </a:pPr>
            <a:r>
              <a:rPr lang="en-US" sz="2800" b="0" dirty="0" smtClean="0">
                <a:latin typeface="Calibri" panose="020F0502020204030204" pitchFamily="34" charset="0"/>
              </a:rPr>
              <a:t>Look at the language used:</a:t>
            </a:r>
          </a:p>
          <a:p>
            <a:pPr marL="0" indent="0" algn="ctr">
              <a:buNone/>
            </a:pPr>
            <a:endParaRPr lang="en-US" sz="2800" b="0" dirty="0" smtClean="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
        <p:nvSpPr>
          <p:cNvPr id="2" name="Rounded Rectangular Callout 1"/>
          <p:cNvSpPr/>
          <p:nvPr/>
        </p:nvSpPr>
        <p:spPr>
          <a:xfrm>
            <a:off x="2804225" y="2348880"/>
            <a:ext cx="3463541" cy="576064"/>
          </a:xfrm>
          <a:prstGeom prst="wedgeRoundRectCallout">
            <a:avLst>
              <a:gd name="adj1" fmla="val -68418"/>
              <a:gd name="adj2" fmla="val -56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908659" y="2399208"/>
            <a:ext cx="3254674" cy="461665"/>
          </a:xfrm>
          <a:prstGeom prst="rect">
            <a:avLst/>
          </a:prstGeom>
        </p:spPr>
        <p:txBody>
          <a:bodyPr wrap="none">
            <a:spAutoFit/>
          </a:bodyPr>
          <a:lstStyle/>
          <a:p>
            <a:pPr algn="ctr"/>
            <a:r>
              <a:rPr lang="en-US" sz="2400" b="1" dirty="0">
                <a:latin typeface="Calibri" panose="020F0502020204030204" pitchFamily="34" charset="0"/>
              </a:rPr>
              <a:t>"</a:t>
            </a:r>
            <a:r>
              <a:rPr lang="en-US" sz="2400" b="1" dirty="0" err="1">
                <a:latin typeface="Calibri" panose="020F0502020204030204" pitchFamily="34" charset="0"/>
              </a:rPr>
              <a:t>wanna</a:t>
            </a:r>
            <a:r>
              <a:rPr lang="en-US" sz="2400" b="1" dirty="0">
                <a:latin typeface="Calibri" panose="020F0502020204030204" pitchFamily="34" charset="0"/>
              </a:rPr>
              <a:t> make money..."</a:t>
            </a:r>
          </a:p>
        </p:txBody>
      </p:sp>
      <p:sp>
        <p:nvSpPr>
          <p:cNvPr id="6" name="Rounded Rectangular Callout 5"/>
          <p:cNvSpPr/>
          <p:nvPr/>
        </p:nvSpPr>
        <p:spPr>
          <a:xfrm>
            <a:off x="2123728" y="3155429"/>
            <a:ext cx="4824535" cy="576064"/>
          </a:xfrm>
          <a:prstGeom prst="wedgeRoundRectCallout">
            <a:avLst>
              <a:gd name="adj1" fmla="val 65786"/>
              <a:gd name="adj2" fmla="val 52580"/>
              <a:gd name="adj3" fmla="val 16667"/>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04353" y="3212628"/>
            <a:ext cx="4263283" cy="461665"/>
          </a:xfrm>
          <a:prstGeom prst="rect">
            <a:avLst/>
          </a:prstGeom>
        </p:spPr>
        <p:txBody>
          <a:bodyPr wrap="none">
            <a:spAutoFit/>
          </a:bodyPr>
          <a:lstStyle/>
          <a:p>
            <a:pPr algn="ctr"/>
            <a:r>
              <a:rPr lang="en-US" sz="2400" b="1" dirty="0">
                <a:latin typeface="Calibri" panose="020F0502020204030204" pitchFamily="34" charset="0"/>
              </a:rPr>
              <a:t>"...interested in making money"</a:t>
            </a:r>
          </a:p>
        </p:txBody>
      </p:sp>
      <p:sp>
        <p:nvSpPr>
          <p:cNvPr id="8" name="Rounded Rectangular Callout 7"/>
          <p:cNvSpPr/>
          <p:nvPr/>
        </p:nvSpPr>
        <p:spPr>
          <a:xfrm>
            <a:off x="1619672" y="4070201"/>
            <a:ext cx="5976664" cy="576064"/>
          </a:xfrm>
          <a:prstGeom prst="wedgeRoundRectCallout">
            <a:avLst>
              <a:gd name="adj1" fmla="val -63332"/>
              <a:gd name="adj2" fmla="val -331"/>
              <a:gd name="adj3" fmla="val 16667"/>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rPr>
              <a:t>"Who </a:t>
            </a:r>
            <a:r>
              <a:rPr lang="en-US" sz="2400" b="1" dirty="0" err="1">
                <a:solidFill>
                  <a:schemeClr val="tx1"/>
                </a:solidFill>
                <a:latin typeface="Calibri" panose="020F0502020204030204" pitchFamily="34" charset="0"/>
              </a:rPr>
              <a:t>wanna</a:t>
            </a:r>
            <a:r>
              <a:rPr lang="en-US" sz="2400" b="1" dirty="0">
                <a:solidFill>
                  <a:schemeClr val="tx1"/>
                </a:solidFill>
                <a:latin typeface="Calibri" panose="020F0502020204030204" pitchFamily="34" charset="0"/>
              </a:rPr>
              <a:t> make big money </a:t>
            </a:r>
            <a:r>
              <a:rPr lang="en-US" sz="2400" b="1" dirty="0" smtClean="0">
                <a:solidFill>
                  <a:schemeClr val="tx1"/>
                </a:solidFill>
                <a:latin typeface="Calibri" panose="020F0502020204030204" pitchFamily="34" charset="0"/>
              </a:rPr>
              <a:t>ASAP??"</a:t>
            </a:r>
            <a:endParaRPr lang="en-GB" sz="2400" b="1" dirty="0">
              <a:solidFill>
                <a:schemeClr val="tx1"/>
              </a:solidFill>
              <a:latin typeface="Calibri" panose="020F0502020204030204" pitchFamily="34" charset="0"/>
            </a:endParaRPr>
          </a:p>
        </p:txBody>
      </p:sp>
      <p:sp>
        <p:nvSpPr>
          <p:cNvPr id="9" name="AutoShape 2" descr="Someone Is Typing Indicator: Everything You've Wanted to Kn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97561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48680"/>
            <a:ext cx="9144000" cy="1656184"/>
          </a:xfrm>
        </p:spPr>
        <p:txBody>
          <a:bodyPr>
            <a:noAutofit/>
          </a:bodyPr>
          <a:lstStyle/>
          <a:p>
            <a:pPr marL="0" indent="0" algn="ctr">
              <a:lnSpc>
                <a:spcPct val="150000"/>
              </a:lnSpc>
              <a:buNone/>
            </a:pPr>
            <a:r>
              <a:rPr lang="en-US" sz="2800" b="0" dirty="0" smtClean="0">
                <a:latin typeface="Calibri" panose="020F0502020204030204" pitchFamily="34" charset="0"/>
              </a:rPr>
              <a:t>Let's look at a conversation between a</a:t>
            </a:r>
          </a:p>
          <a:p>
            <a:pPr marL="0" indent="0" algn="ctr">
              <a:lnSpc>
                <a:spcPct val="150000"/>
              </a:lnSpc>
              <a:buNone/>
            </a:pPr>
            <a:r>
              <a:rPr lang="en-US" sz="2800" b="0" dirty="0" smtClean="0">
                <a:latin typeface="Calibri" panose="020F0502020204030204" pitchFamily="34" charset="0"/>
              </a:rPr>
              <a:t> MONEY MULE recruiter and a Year 8</a:t>
            </a:r>
          </a:p>
          <a:p>
            <a:pPr marL="0" indent="0" algn="ctr">
              <a:lnSpc>
                <a:spcPct val="150000"/>
              </a:lnSpc>
              <a:buNone/>
            </a:pPr>
            <a:r>
              <a:rPr lang="en-US" sz="2800" b="0" dirty="0" smtClean="0">
                <a:latin typeface="Calibri" panose="020F0502020204030204" pitchFamily="34" charset="0"/>
              </a:rPr>
              <a:t> student named Brad...</a:t>
            </a:r>
            <a:endParaRPr lang="en-GB" sz="2800" b="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852936"/>
            <a:ext cx="3537993" cy="199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44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Someone Is Typing Indicator: Everything You've Wanted to Kn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Someone Is Typing Indicator: Everything You've Wanted to Kn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4435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Tree>
    <p:extLst>
      <p:ext uri="{BB962C8B-B14F-4D97-AF65-F5344CB8AC3E}">
        <p14:creationId xmlns:p14="http://schemas.microsoft.com/office/powerpoint/2010/main" val="3153115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8338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1289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784976" cy="548640"/>
          </a:xfrm>
        </p:spPr>
        <p:txBody>
          <a:bodyPr>
            <a:noAutofit/>
          </a:bodyPr>
          <a:lstStyle/>
          <a:p>
            <a:pPr algn="ctr"/>
            <a:r>
              <a:rPr lang="en-GB" sz="4400" dirty="0" smtClean="0">
                <a:latin typeface="Calibri" panose="020F0502020204030204" pitchFamily="34" charset="0"/>
              </a:rPr>
              <a:t>What MONEY MULES are “guaranteed”</a:t>
            </a:r>
            <a:endParaRPr lang="en-GB" sz="4400" dirty="0">
              <a:latin typeface="Calibri" panose="020F0502020204030204" pitchFamily="34" charset="0"/>
            </a:endParaRPr>
          </a:p>
        </p:txBody>
      </p:sp>
      <p:sp>
        <p:nvSpPr>
          <p:cNvPr id="3" name="Content Placeholder 2"/>
          <p:cNvSpPr>
            <a:spLocks noGrp="1"/>
          </p:cNvSpPr>
          <p:nvPr>
            <p:ph idx="1"/>
          </p:nvPr>
        </p:nvSpPr>
        <p:spPr>
          <a:xfrm>
            <a:off x="539552" y="1988840"/>
            <a:ext cx="4320480" cy="2808312"/>
          </a:xfrm>
        </p:spPr>
        <p:txBody>
          <a:bodyPr>
            <a:noAutofit/>
          </a:bodyPr>
          <a:lstStyle/>
          <a:p>
            <a:pPr marL="457200" indent="-457200">
              <a:buFont typeface="Wingdings" panose="05000000000000000000" pitchFamily="2" charset="2"/>
              <a:buChar char="ü"/>
            </a:pPr>
            <a:r>
              <a:rPr lang="en-US" sz="2800" b="0" dirty="0" smtClean="0">
                <a:latin typeface="Calibri" panose="020F0502020204030204" pitchFamily="34" charset="0"/>
              </a:rPr>
              <a:t>Same day cash</a:t>
            </a:r>
          </a:p>
          <a:p>
            <a:pPr marL="457200" indent="-457200">
              <a:buFont typeface="Wingdings" panose="05000000000000000000" pitchFamily="2" charset="2"/>
              <a:buChar char="ü"/>
            </a:pPr>
            <a:endParaRPr lang="en-US" sz="2800" b="0" dirty="0" smtClean="0">
              <a:latin typeface="Calibri" panose="020F0502020204030204" pitchFamily="34" charset="0"/>
            </a:endParaRPr>
          </a:p>
          <a:p>
            <a:pPr marL="457200" indent="-457200">
              <a:buFont typeface="Wingdings" panose="05000000000000000000" pitchFamily="2" charset="2"/>
              <a:buChar char="ü"/>
            </a:pPr>
            <a:r>
              <a:rPr lang="en-US" sz="2800" b="0" dirty="0" smtClean="0">
                <a:latin typeface="Calibri" panose="020F0502020204030204" pitchFamily="34" charset="0"/>
              </a:rPr>
              <a:t>Small amount of work</a:t>
            </a:r>
          </a:p>
          <a:p>
            <a:pPr marL="457200" indent="-457200">
              <a:buFont typeface="Wingdings" panose="05000000000000000000" pitchFamily="2" charset="2"/>
              <a:buChar char="ü"/>
            </a:pPr>
            <a:endParaRPr lang="en-US" sz="2800" b="0" dirty="0" smtClean="0">
              <a:latin typeface="Calibri" panose="020F0502020204030204" pitchFamily="34" charset="0"/>
            </a:endParaRPr>
          </a:p>
          <a:p>
            <a:pPr marL="457200" indent="-457200">
              <a:buFont typeface="Wingdings" panose="05000000000000000000" pitchFamily="2" charset="2"/>
              <a:buChar char="ü"/>
            </a:pPr>
            <a:r>
              <a:rPr lang="en-US" sz="2800" b="0" dirty="0" smtClean="0">
                <a:latin typeface="Calibri" panose="020F0502020204030204" pitchFamily="34" charset="0"/>
              </a:rPr>
              <a:t>Large amounts of money </a:t>
            </a:r>
            <a:endParaRPr lang="en-GB" sz="2800" b="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
        <p:nvSpPr>
          <p:cNvPr id="5" name="AutoShape 2" descr="QuiqTax | Taxes Done Online by a Tax Professio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56792"/>
            <a:ext cx="3177282" cy="331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633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568952" cy="548640"/>
          </a:xfrm>
        </p:spPr>
        <p:txBody>
          <a:bodyPr>
            <a:noAutofit/>
          </a:bodyPr>
          <a:lstStyle/>
          <a:p>
            <a:pPr algn="ctr"/>
            <a:r>
              <a:rPr lang="en-US" sz="4400" dirty="0" smtClean="0">
                <a:latin typeface="Calibri" panose="020F0502020204030204" pitchFamily="34" charset="0"/>
              </a:rPr>
              <a:t>What criminals may ask MONEY MULES to do...</a:t>
            </a:r>
            <a:endParaRPr lang="en-GB" sz="4400" dirty="0">
              <a:latin typeface="Calibri" panose="020F0502020204030204" pitchFamily="34" charset="0"/>
            </a:endParaRPr>
          </a:p>
        </p:txBody>
      </p:sp>
      <p:sp>
        <p:nvSpPr>
          <p:cNvPr id="6" name="Content Placeholder 5"/>
          <p:cNvSpPr>
            <a:spLocks noGrp="1"/>
          </p:cNvSpPr>
          <p:nvPr>
            <p:ph idx="1"/>
          </p:nvPr>
        </p:nvSpPr>
        <p:spPr>
          <a:xfrm>
            <a:off x="395536" y="1556792"/>
            <a:ext cx="8208912" cy="3530308"/>
          </a:xfrm>
        </p:spPr>
        <p:txBody>
          <a:bodyPr>
            <a:noAutofit/>
          </a:bodyPr>
          <a:lstStyle/>
          <a:p>
            <a:pPr marL="285750" indent="-285750">
              <a:buFont typeface="Arial" panose="020B0604020202020204" pitchFamily="34" charset="0"/>
              <a:buChar char="•"/>
            </a:pPr>
            <a:r>
              <a:rPr lang="en-US" sz="2000" b="0" dirty="0" smtClean="0">
                <a:latin typeface="Calibri" panose="020F0502020204030204" pitchFamily="34" charset="0"/>
              </a:rPr>
              <a:t>Sell or allow your bank account to be controlled by a criminal</a:t>
            </a:r>
          </a:p>
          <a:p>
            <a:pPr marL="285750" indent="-285750">
              <a:buFont typeface="Arial" panose="020B0604020202020204" pitchFamily="34" charset="0"/>
              <a:buChar char="•"/>
            </a:pPr>
            <a:r>
              <a:rPr lang="en-US" sz="2000" b="0" dirty="0" smtClean="0">
                <a:latin typeface="Calibri" panose="020F0502020204030204" pitchFamily="34" charset="0"/>
              </a:rPr>
              <a:t>Receive funds into your bank account before transferring it to another account</a:t>
            </a:r>
          </a:p>
          <a:p>
            <a:pPr marL="285750" indent="-285750">
              <a:buFont typeface="Arial" panose="020B0604020202020204" pitchFamily="34" charset="0"/>
              <a:buChar char="•"/>
            </a:pPr>
            <a:r>
              <a:rPr lang="en-US" sz="2000" b="0" dirty="0" smtClean="0">
                <a:latin typeface="Calibri" panose="020F0502020204030204" pitchFamily="34" charset="0"/>
              </a:rPr>
              <a:t>Asking you to open an account using fake details or your own identity</a:t>
            </a:r>
          </a:p>
          <a:p>
            <a:pPr marL="285750" indent="-285750">
              <a:buFont typeface="Arial" panose="020B0604020202020204" pitchFamily="34" charset="0"/>
              <a:buChar char="•"/>
            </a:pPr>
            <a:r>
              <a:rPr lang="en-US" sz="2000" b="0" dirty="0" smtClean="0">
                <a:latin typeface="Calibri" panose="020F0502020204030204" pitchFamily="34" charset="0"/>
              </a:rPr>
              <a:t>Ask you to accept deliveries for items that were purchased using stolen bank details</a:t>
            </a:r>
          </a:p>
          <a:p>
            <a:pPr marL="285750" indent="-285750">
              <a:buFont typeface="Arial" panose="020B0604020202020204" pitchFamily="34" charset="0"/>
              <a:buChar char="•"/>
            </a:pPr>
            <a:r>
              <a:rPr lang="en-US" sz="2000" b="0" dirty="0" smtClean="0">
                <a:latin typeface="Calibri" panose="020F0502020204030204" pitchFamily="34" charset="0"/>
              </a:rPr>
              <a:t>Collect stolen funds via ATM cash outs​</a:t>
            </a:r>
          </a:p>
          <a:p>
            <a:pPr marL="285750" indent="-285750">
              <a:buFont typeface="Arial" panose="020B0604020202020204" pitchFamily="34" charset="0"/>
              <a:buChar char="•"/>
            </a:pPr>
            <a:r>
              <a:rPr lang="en-US" sz="2000" b="0" dirty="0" smtClean="0">
                <a:latin typeface="Calibri" panose="020F0502020204030204" pitchFamily="34" charset="0"/>
              </a:rPr>
              <a:t>Convert cash to virtual funds - Bitcoin/Cryptocurrency</a:t>
            </a:r>
            <a:endParaRPr lang="en-GB" sz="2000" b="0" dirty="0">
              <a:latin typeface="Calibri" panose="020F050202020403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256" y="3903756"/>
            <a:ext cx="2665744" cy="295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6166023"/>
            <a:ext cx="576064" cy="5760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332" y="836712"/>
            <a:ext cx="489794" cy="407998"/>
          </a:xfrm>
          <a:prstGeom prst="rect">
            <a:avLst/>
          </a:prstGeom>
        </p:spPr>
      </p:pic>
    </p:spTree>
    <p:extLst>
      <p:ext uri="{BB962C8B-B14F-4D97-AF65-F5344CB8AC3E}">
        <p14:creationId xmlns:p14="http://schemas.microsoft.com/office/powerpoint/2010/main" val="3365409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6712"/>
            <a:ext cx="9144000" cy="1656184"/>
          </a:xfrm>
        </p:spPr>
        <p:txBody>
          <a:bodyPr>
            <a:noAutofit/>
          </a:bodyPr>
          <a:lstStyle/>
          <a:p>
            <a:pPr marL="0" indent="0" algn="ctr">
              <a:lnSpc>
                <a:spcPct val="150000"/>
              </a:lnSpc>
              <a:buNone/>
            </a:pPr>
            <a:r>
              <a:rPr lang="en-US" sz="2800" b="0" dirty="0" smtClean="0">
                <a:latin typeface="Calibri" panose="020F0502020204030204" pitchFamily="34" charset="0"/>
              </a:rPr>
              <a:t>Now let’s look at a conversation</a:t>
            </a:r>
          </a:p>
          <a:p>
            <a:pPr marL="0" indent="0" algn="ctr">
              <a:lnSpc>
                <a:spcPct val="150000"/>
              </a:lnSpc>
              <a:buNone/>
            </a:pPr>
            <a:r>
              <a:rPr lang="en-US" sz="2800" b="0" dirty="0" smtClean="0">
                <a:latin typeface="Calibri" panose="020F0502020204030204" pitchFamily="34" charset="0"/>
              </a:rPr>
              <a:t>Between Brad and his friend Jamie…</a:t>
            </a:r>
            <a:endParaRPr lang="en-GB" sz="2800" b="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636912"/>
            <a:ext cx="3537993" cy="199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54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smtClean="0">
                <a:latin typeface="Calibri" panose="020F0502020204030204" pitchFamily="34" charset="0"/>
              </a:rPr>
              <a:t>SYMBOL GUIDE</a:t>
            </a:r>
            <a:endParaRPr lang="en-GB" sz="440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
        <p:nvSpPr>
          <p:cNvPr id="7" name="Content Placeholder 6"/>
          <p:cNvSpPr>
            <a:spLocks noGrp="1"/>
          </p:cNvSpPr>
          <p:nvPr>
            <p:ph idx="1"/>
          </p:nvPr>
        </p:nvSpPr>
        <p:spPr>
          <a:xfrm>
            <a:off x="827584" y="1268760"/>
            <a:ext cx="7520940" cy="3579849"/>
          </a:xfrm>
        </p:spPr>
        <p:txBody>
          <a:bodyPr>
            <a:normAutofit/>
          </a:bodyPr>
          <a:lstStyle/>
          <a:p>
            <a:r>
              <a:rPr lang="en-GB" sz="2400" b="0" dirty="0" smtClean="0">
                <a:latin typeface="Calibri" panose="020F0502020204030204" pitchFamily="34" charset="0"/>
              </a:rPr>
              <a:t>If you see the           symbol, the slide will have lots of useful information </a:t>
            </a:r>
          </a:p>
          <a:p>
            <a:endParaRPr lang="en-GB" sz="2400" b="0" dirty="0">
              <a:latin typeface="Calibri" panose="020F0502020204030204" pitchFamily="34" charset="0"/>
            </a:endParaRPr>
          </a:p>
          <a:p>
            <a:r>
              <a:rPr lang="en-GB" sz="2400" b="0" dirty="0" smtClean="0">
                <a:latin typeface="Calibri" panose="020F0502020204030204" pitchFamily="34" charset="0"/>
              </a:rPr>
              <a:t>If you see the           symbol, the slide will have a fact or definition</a:t>
            </a:r>
          </a:p>
          <a:p>
            <a:endParaRPr lang="en-GB" sz="2400" b="0" dirty="0">
              <a:latin typeface="Calibri" panose="020F0502020204030204" pitchFamily="34" charset="0"/>
            </a:endParaRPr>
          </a:p>
          <a:p>
            <a:r>
              <a:rPr lang="en-GB" sz="2400" b="0" dirty="0" smtClean="0">
                <a:latin typeface="Calibri" panose="020F0502020204030204" pitchFamily="34" charset="0"/>
              </a:rPr>
              <a:t>If you see the          symbol, look out for the warning!</a:t>
            </a:r>
            <a:endParaRPr lang="en-GB" sz="2400" b="0" dirty="0">
              <a:latin typeface="Calibri" panose="020F05020202040302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468" y="1259948"/>
            <a:ext cx="500357"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5253" y="2517012"/>
            <a:ext cx="498572" cy="50405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3468" y="3885164"/>
            <a:ext cx="489794" cy="407998"/>
          </a:xfrm>
          <a:prstGeom prst="rect">
            <a:avLst/>
          </a:prstGeom>
        </p:spPr>
      </p:pic>
    </p:spTree>
    <p:extLst>
      <p:ext uri="{BB962C8B-B14F-4D97-AF65-F5344CB8AC3E}">
        <p14:creationId xmlns:p14="http://schemas.microsoft.com/office/powerpoint/2010/main" val="310072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0075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2335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5917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1591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548640"/>
          </a:xfrm>
        </p:spPr>
        <p:txBody>
          <a:bodyPr>
            <a:noAutofit/>
          </a:bodyPr>
          <a:lstStyle/>
          <a:p>
            <a:pPr algn="ctr"/>
            <a:r>
              <a:rPr lang="en-US" sz="4400" dirty="0" smtClean="0">
                <a:latin typeface="Calibri" panose="020F0502020204030204" pitchFamily="34" charset="0"/>
              </a:rPr>
              <a:t>What criminals may ask MONEY MULES to do...</a:t>
            </a:r>
            <a:endParaRPr lang="en-GB" sz="4400" dirty="0">
              <a:latin typeface="Calibri" panose="020F0502020204030204" pitchFamily="34" charset="0"/>
            </a:endParaRPr>
          </a:p>
        </p:txBody>
      </p:sp>
      <p:sp>
        <p:nvSpPr>
          <p:cNvPr id="3" name="Content Placeholder 2"/>
          <p:cNvSpPr>
            <a:spLocks noGrp="1"/>
          </p:cNvSpPr>
          <p:nvPr>
            <p:ph idx="1"/>
          </p:nvPr>
        </p:nvSpPr>
        <p:spPr>
          <a:xfrm>
            <a:off x="467544" y="1556792"/>
            <a:ext cx="8136904" cy="3384376"/>
          </a:xfrm>
        </p:spPr>
        <p:txBody>
          <a:bodyPr>
            <a:noAutofit/>
          </a:bodyPr>
          <a:lstStyle/>
          <a:p>
            <a:pPr marL="0" indent="0">
              <a:buNone/>
            </a:pPr>
            <a:r>
              <a:rPr lang="en-US" sz="2400" b="0" dirty="0" smtClean="0">
                <a:latin typeface="Calibri" panose="020F0502020204030204" pitchFamily="34" charset="0"/>
              </a:rPr>
              <a:t>Whilst it is important to recognise that criminals may contact you to help them - your friends may do this too!</a:t>
            </a:r>
          </a:p>
          <a:p>
            <a:pPr marL="0" indent="0">
              <a:buNone/>
            </a:pPr>
            <a:endParaRPr lang="en-US" sz="2400" b="0" dirty="0" smtClean="0">
              <a:latin typeface="Calibri" panose="020F0502020204030204" pitchFamily="34" charset="0"/>
            </a:endParaRPr>
          </a:p>
          <a:p>
            <a:pPr marL="0" indent="0">
              <a:buNone/>
            </a:pPr>
            <a:r>
              <a:rPr lang="en-US" sz="2400" b="0" dirty="0" smtClean="0">
                <a:latin typeface="Calibri" panose="020F0502020204030204" pitchFamily="34" charset="0"/>
              </a:rPr>
              <a:t>If a friend has recently become a MONEY MULE, they may ask you for your details.</a:t>
            </a:r>
          </a:p>
          <a:p>
            <a:pPr marL="0" indent="0">
              <a:buNone/>
            </a:pPr>
            <a:endParaRPr lang="en-US" sz="2400" b="0" dirty="0" smtClean="0">
              <a:latin typeface="Calibri" panose="020F0502020204030204" pitchFamily="34" charset="0"/>
            </a:endParaRPr>
          </a:p>
          <a:p>
            <a:pPr marL="0" indent="0">
              <a:buNone/>
            </a:pPr>
            <a:r>
              <a:rPr lang="en-US" sz="2400" b="0" dirty="0" smtClean="0">
                <a:latin typeface="Calibri" panose="020F0502020204030204" pitchFamily="34" charset="0"/>
              </a:rPr>
              <a:t>Just because someone you know is doing it, does not make it right</a:t>
            </a:r>
            <a:endParaRPr lang="en-GB" sz="2400" b="0" dirty="0">
              <a:latin typeface="Calibri" panose="020F0502020204030204"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38" y="4554040"/>
            <a:ext cx="2303962" cy="23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6166023"/>
            <a:ext cx="576064" cy="5760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554040"/>
            <a:ext cx="489794" cy="407998"/>
          </a:xfrm>
          <a:prstGeom prst="rect">
            <a:avLst/>
          </a:prstGeom>
        </p:spPr>
      </p:pic>
    </p:spTree>
    <p:extLst>
      <p:ext uri="{BB962C8B-B14F-4D97-AF65-F5344CB8AC3E}">
        <p14:creationId xmlns:p14="http://schemas.microsoft.com/office/powerpoint/2010/main" val="255959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52" y="476672"/>
            <a:ext cx="8280920" cy="548640"/>
          </a:xfrm>
        </p:spPr>
        <p:txBody>
          <a:bodyPr>
            <a:noAutofit/>
          </a:bodyPr>
          <a:lstStyle/>
          <a:p>
            <a:pPr algn="ctr"/>
            <a:r>
              <a:rPr lang="en-US" sz="4400" dirty="0" smtClean="0">
                <a:latin typeface="Calibri" panose="020F0502020204030204" pitchFamily="34" charset="0"/>
              </a:rPr>
              <a:t>​What MONEY MULES actually get in return...</a:t>
            </a:r>
            <a:endParaRPr lang="en-GB" sz="4400" dirty="0">
              <a:latin typeface="Calibri" panose="020F0502020204030204" pitchFamily="34" charset="0"/>
            </a:endParaRPr>
          </a:p>
        </p:txBody>
      </p:sp>
      <p:sp>
        <p:nvSpPr>
          <p:cNvPr id="3" name="Content Placeholder 2"/>
          <p:cNvSpPr>
            <a:spLocks noGrp="1"/>
          </p:cNvSpPr>
          <p:nvPr>
            <p:ph idx="1"/>
          </p:nvPr>
        </p:nvSpPr>
        <p:spPr>
          <a:xfrm>
            <a:off x="395536" y="1700808"/>
            <a:ext cx="8496944" cy="3240360"/>
          </a:xfrm>
        </p:spPr>
        <p:txBody>
          <a:bodyPr>
            <a:noAutofit/>
          </a:bodyPr>
          <a:lstStyle/>
          <a:p>
            <a:pPr marL="0" indent="0" algn="ctr">
              <a:buNone/>
            </a:pPr>
            <a:r>
              <a:rPr lang="en-US" sz="2000" b="0" dirty="0" smtClean="0">
                <a:latin typeface="Calibri" panose="020F0502020204030204" pitchFamily="34" charset="0"/>
              </a:rPr>
              <a:t>Bank account closed - </a:t>
            </a:r>
            <a:r>
              <a:rPr lang="en-US" sz="2000" b="0" u="sng" dirty="0" smtClean="0">
                <a:solidFill>
                  <a:srgbClr val="0070C0"/>
                </a:solidFill>
                <a:latin typeface="Calibri" panose="020F0502020204030204" pitchFamily="34" charset="0"/>
              </a:rPr>
              <a:t>NO</a:t>
            </a:r>
            <a:r>
              <a:rPr lang="en-US" sz="2000" b="0" dirty="0" smtClean="0">
                <a:latin typeface="Calibri" panose="020F0502020204030204" pitchFamily="34" charset="0"/>
              </a:rPr>
              <a:t> access to cash!</a:t>
            </a:r>
          </a:p>
          <a:p>
            <a:pPr marL="0" indent="0" algn="ctr">
              <a:buNone/>
            </a:pPr>
            <a:r>
              <a:rPr lang="en-US" sz="2000" b="0" dirty="0" smtClean="0">
                <a:latin typeface="Calibri" panose="020F0502020204030204" pitchFamily="34" charset="0"/>
              </a:rPr>
              <a:t>Fraud Marker against their name - Untrustworthy to </a:t>
            </a:r>
            <a:r>
              <a:rPr lang="en-US" sz="2000" b="0" u="sng" dirty="0" smtClean="0">
                <a:solidFill>
                  <a:srgbClr val="0070C0"/>
                </a:solidFill>
                <a:latin typeface="Calibri" panose="020F0502020204030204" pitchFamily="34" charset="0"/>
              </a:rPr>
              <a:t>ALL</a:t>
            </a:r>
          </a:p>
          <a:p>
            <a:pPr marL="0" indent="0" algn="ctr">
              <a:buNone/>
            </a:pPr>
            <a:r>
              <a:rPr lang="en-US" sz="2000" b="0" dirty="0" smtClean="0">
                <a:latin typeface="Calibri" panose="020F0502020204030204" pitchFamily="34" charset="0"/>
              </a:rPr>
              <a:t>Risk having their bank accounts emptied by the criminal - </a:t>
            </a:r>
            <a:r>
              <a:rPr lang="en-US" sz="2000" b="0" u="sng" dirty="0" smtClean="0">
                <a:solidFill>
                  <a:srgbClr val="0070C0"/>
                </a:solidFill>
                <a:latin typeface="Calibri" panose="020F0502020204030204" pitchFamily="34" charset="0"/>
              </a:rPr>
              <a:t>NO</a:t>
            </a:r>
            <a:r>
              <a:rPr lang="en-US" sz="2000" b="0" dirty="0" smtClean="0">
                <a:latin typeface="Calibri" panose="020F0502020204030204" pitchFamily="34" charset="0"/>
              </a:rPr>
              <a:t> money</a:t>
            </a:r>
          </a:p>
          <a:p>
            <a:pPr marL="0" indent="0" algn="ctr">
              <a:buNone/>
            </a:pPr>
            <a:r>
              <a:rPr lang="en-US" sz="2000" b="0" dirty="0" smtClean="0">
                <a:latin typeface="Calibri" panose="020F0502020204030204" pitchFamily="34" charset="0"/>
              </a:rPr>
              <a:t>Problems applying for ANY credit - </a:t>
            </a:r>
            <a:r>
              <a:rPr lang="en-US" sz="2000" b="0" u="sng" dirty="0" smtClean="0">
                <a:solidFill>
                  <a:srgbClr val="0070C0"/>
                </a:solidFill>
                <a:latin typeface="Calibri" panose="020F0502020204030204" pitchFamily="34" charset="0"/>
              </a:rPr>
              <a:t>NO</a:t>
            </a:r>
            <a:r>
              <a:rPr lang="en-US" sz="2000" b="0" dirty="0" smtClean="0">
                <a:latin typeface="Calibri" panose="020F0502020204030204" pitchFamily="34" charset="0"/>
              </a:rPr>
              <a:t> gaming account, </a:t>
            </a:r>
            <a:r>
              <a:rPr lang="en-US" sz="2000" b="0" u="sng" dirty="0" smtClean="0">
                <a:solidFill>
                  <a:srgbClr val="0070C0"/>
                </a:solidFill>
                <a:latin typeface="Calibri" panose="020F0502020204030204" pitchFamily="34" charset="0"/>
              </a:rPr>
              <a:t>NO</a:t>
            </a:r>
            <a:r>
              <a:rPr lang="en-US" sz="2000" b="0" dirty="0" smtClean="0">
                <a:latin typeface="Calibri" panose="020F0502020204030204" pitchFamily="34" charset="0"/>
              </a:rPr>
              <a:t> mobile phone</a:t>
            </a:r>
          </a:p>
          <a:p>
            <a:pPr marL="0" indent="0" algn="ctr">
              <a:buNone/>
            </a:pPr>
            <a:r>
              <a:rPr lang="en-US" sz="2000" b="0" dirty="0" smtClean="0">
                <a:latin typeface="Calibri" panose="020F0502020204030204" pitchFamily="34" charset="0"/>
              </a:rPr>
              <a:t>Criminal record that </a:t>
            </a:r>
            <a:r>
              <a:rPr lang="en-US" sz="2000" b="0" u="sng" dirty="0" smtClean="0">
                <a:solidFill>
                  <a:srgbClr val="0070C0"/>
                </a:solidFill>
                <a:latin typeface="Calibri" panose="020F0502020204030204" pitchFamily="34" charset="0"/>
              </a:rPr>
              <a:t>STOPS</a:t>
            </a:r>
            <a:r>
              <a:rPr lang="en-US" sz="2000" b="0" dirty="0" smtClean="0">
                <a:latin typeface="Calibri" panose="020F0502020204030204" pitchFamily="34" charset="0"/>
              </a:rPr>
              <a:t> any chance of a dream job!</a:t>
            </a:r>
          </a:p>
          <a:p>
            <a:pPr marL="0" indent="0" algn="ctr">
              <a:buNone/>
            </a:pPr>
            <a:r>
              <a:rPr lang="en-US" sz="2000" b="0" dirty="0" smtClean="0">
                <a:latin typeface="Calibri" panose="020F0502020204030204" pitchFamily="34" charset="0"/>
              </a:rPr>
              <a:t>Loans taken out in your name that you will struggle to prove was </a:t>
            </a:r>
            <a:r>
              <a:rPr lang="en-US" sz="2000" b="0" u="sng" dirty="0" smtClean="0">
                <a:solidFill>
                  <a:srgbClr val="0070C0"/>
                </a:solidFill>
                <a:latin typeface="Calibri" panose="020F0502020204030204" pitchFamily="34" charset="0"/>
              </a:rPr>
              <a:t>NOT</a:t>
            </a:r>
            <a:r>
              <a:rPr lang="en-US" sz="2000" b="0" dirty="0" smtClean="0">
                <a:latin typeface="Calibri" panose="020F0502020204030204" pitchFamily="34" charset="0"/>
              </a:rPr>
              <a:t> you!</a:t>
            </a:r>
          </a:p>
          <a:p>
            <a:pPr marL="0" indent="0" algn="ctr">
              <a:buNone/>
            </a:pPr>
            <a:r>
              <a:rPr lang="en-US" sz="2000" b="0" dirty="0" smtClean="0">
                <a:latin typeface="Calibri" panose="020F0502020204030204" pitchFamily="34" charset="0"/>
              </a:rPr>
              <a:t>and in some cases...</a:t>
            </a:r>
          </a:p>
          <a:p>
            <a:pPr marL="0" indent="0" algn="ctr">
              <a:buNone/>
            </a:pPr>
            <a:r>
              <a:rPr lang="en-US" sz="2000" b="0" dirty="0" smtClean="0">
                <a:latin typeface="Calibri" panose="020F0502020204030204" pitchFamily="34" charset="0"/>
              </a:rPr>
              <a:t>A </a:t>
            </a:r>
            <a:r>
              <a:rPr lang="en-US" sz="2000" b="0" u="sng" dirty="0" smtClean="0">
                <a:solidFill>
                  <a:srgbClr val="0070C0"/>
                </a:solidFill>
                <a:latin typeface="Calibri" panose="020F0502020204030204" pitchFamily="34" charset="0"/>
              </a:rPr>
              <a:t>PRISON SENTENCE</a:t>
            </a:r>
            <a:r>
              <a:rPr lang="en-US" sz="2000" b="0" dirty="0" smtClean="0">
                <a:latin typeface="Calibri" panose="020F0502020204030204" pitchFamily="34" charset="0"/>
              </a:rPr>
              <a:t> FOR UP TO 14 YEARS</a:t>
            </a:r>
            <a:endParaRPr lang="en-GB" sz="2000" b="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836712"/>
            <a:ext cx="489794" cy="407998"/>
          </a:xfrm>
          <a:prstGeom prst="rect">
            <a:avLst/>
          </a:prstGeom>
        </p:spPr>
      </p:pic>
    </p:spTree>
    <p:extLst>
      <p:ext uri="{BB962C8B-B14F-4D97-AF65-F5344CB8AC3E}">
        <p14:creationId xmlns:p14="http://schemas.microsoft.com/office/powerpoint/2010/main" val="4049977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2276872"/>
            <a:ext cx="4104456" cy="2848368"/>
          </a:xfrm>
        </p:spPr>
        <p:txBody>
          <a:bodyPr>
            <a:noAutofit/>
          </a:bodyPr>
          <a:lstStyle/>
          <a:p>
            <a:pPr marL="0" indent="0" algn="just">
              <a:buNone/>
            </a:pPr>
            <a:r>
              <a:rPr lang="en-US" sz="1800" b="0" dirty="0" smtClean="0">
                <a:latin typeface="Calibri" panose="020F0502020204030204" pitchFamily="34" charset="0"/>
              </a:rPr>
              <a:t>You can also contact the Police or other organisations who can provide assistance:</a:t>
            </a:r>
          </a:p>
          <a:p>
            <a:pPr algn="just">
              <a:buFont typeface="Arial" panose="020B0604020202020204" pitchFamily="34" charset="0"/>
              <a:buChar char="•"/>
            </a:pPr>
            <a:r>
              <a:rPr lang="en-US" sz="1800" b="0" dirty="0" smtClean="0">
                <a:latin typeface="Calibri" panose="020F0502020204030204" pitchFamily="34" charset="0"/>
              </a:rPr>
              <a:t>In a non-emergency contact the police on 101.</a:t>
            </a:r>
          </a:p>
          <a:p>
            <a:pPr algn="just">
              <a:buFont typeface="Arial" panose="020B0604020202020204" pitchFamily="34" charset="0"/>
              <a:buChar char="•"/>
            </a:pPr>
            <a:r>
              <a:rPr lang="en-US" sz="1800" b="0" dirty="0" smtClean="0">
                <a:latin typeface="Calibri" panose="020F0502020204030204" pitchFamily="34" charset="0"/>
              </a:rPr>
              <a:t>If a crime is in progress or there is a danger to life call 999.</a:t>
            </a:r>
          </a:p>
          <a:p>
            <a:pPr algn="just">
              <a:buFont typeface="Arial" panose="020B0604020202020204" pitchFamily="34" charset="0"/>
              <a:buChar char="•"/>
            </a:pPr>
            <a:r>
              <a:rPr lang="en-US" sz="1800" b="0" dirty="0" smtClean="0">
                <a:latin typeface="Calibri" panose="020F0502020204030204" pitchFamily="34" charset="0"/>
              </a:rPr>
              <a:t>You can speak to Greater Manchester Police online via Live Chat</a:t>
            </a:r>
            <a:endParaRPr lang="en-US" sz="2400" b="0" dirty="0" smtClean="0">
              <a:latin typeface="Calibri" panose="020F0502020204030204" pitchFamily="34" charset="0"/>
            </a:endParaRPr>
          </a:p>
        </p:txBody>
      </p:sp>
      <p:sp>
        <p:nvSpPr>
          <p:cNvPr id="6" name="Content Placeholder 5"/>
          <p:cNvSpPr>
            <a:spLocks noGrp="1"/>
          </p:cNvSpPr>
          <p:nvPr>
            <p:ph sz="half" idx="2"/>
          </p:nvPr>
        </p:nvSpPr>
        <p:spPr>
          <a:xfrm>
            <a:off x="4722862" y="2276872"/>
            <a:ext cx="3888432" cy="2848368"/>
          </a:xfrm>
        </p:spPr>
        <p:txBody>
          <a:bodyPr>
            <a:normAutofit/>
          </a:bodyPr>
          <a:lstStyle/>
          <a:p>
            <a:pPr marL="0" indent="0" algn="just"/>
            <a:r>
              <a:rPr lang="en-US" sz="1800" b="0" dirty="0">
                <a:latin typeface="Calibri" panose="020F0502020204030204" pitchFamily="34" charset="0"/>
              </a:rPr>
              <a:t>If you would rather not contact the police you can call -</a:t>
            </a:r>
          </a:p>
          <a:p>
            <a:pPr marL="457200" indent="-457200" algn="just">
              <a:buFont typeface="Arial" panose="020B0604020202020204" pitchFamily="34" charset="0"/>
              <a:buChar char="•"/>
            </a:pPr>
            <a:r>
              <a:rPr lang="en-US" sz="1800" b="0" dirty="0" err="1" smtClean="0">
                <a:latin typeface="Calibri" panose="020F0502020204030204" pitchFamily="34" charset="0"/>
              </a:rPr>
              <a:t>Crimestoppers</a:t>
            </a:r>
            <a:r>
              <a:rPr lang="en-US" sz="1800" b="0" dirty="0" smtClean="0">
                <a:latin typeface="Calibri" panose="020F0502020204030204" pitchFamily="34" charset="0"/>
              </a:rPr>
              <a:t> – </a:t>
            </a:r>
            <a:r>
              <a:rPr lang="en-US" sz="1800" b="0" dirty="0">
                <a:latin typeface="Calibri" panose="020F0502020204030204" pitchFamily="34" charset="0"/>
              </a:rPr>
              <a:t>0800 555 </a:t>
            </a:r>
            <a:r>
              <a:rPr lang="en-US" sz="1800" b="0" dirty="0" smtClean="0">
                <a:latin typeface="Calibri" panose="020F0502020204030204" pitchFamily="34" charset="0"/>
              </a:rPr>
              <a:t>111 - you </a:t>
            </a:r>
            <a:r>
              <a:rPr lang="en-US" sz="1800" b="0" dirty="0">
                <a:latin typeface="Calibri" panose="020F0502020204030204" pitchFamily="34" charset="0"/>
              </a:rPr>
              <a:t>can speak to </a:t>
            </a:r>
            <a:r>
              <a:rPr lang="en-US" sz="1800" b="0" dirty="0" err="1">
                <a:latin typeface="Calibri" panose="020F0502020204030204" pitchFamily="34" charset="0"/>
              </a:rPr>
              <a:t>Crimestoppers</a:t>
            </a:r>
            <a:r>
              <a:rPr lang="en-US" sz="1800" b="0" dirty="0">
                <a:latin typeface="Calibri" panose="020F0502020204030204" pitchFamily="34" charset="0"/>
              </a:rPr>
              <a:t> </a:t>
            </a:r>
            <a:r>
              <a:rPr lang="en-US" sz="1800" b="0" dirty="0" smtClean="0">
                <a:latin typeface="Calibri" panose="020F0502020204030204" pitchFamily="34" charset="0"/>
              </a:rPr>
              <a:t>anonymously</a:t>
            </a:r>
            <a:endParaRPr lang="en-US" sz="1800" b="0" dirty="0">
              <a:latin typeface="Calibri" panose="020F0502020204030204" pitchFamily="34" charset="0"/>
            </a:endParaRPr>
          </a:p>
          <a:p>
            <a:pPr marL="457200" indent="-457200" algn="just">
              <a:buFont typeface="Arial" panose="020B0604020202020204" pitchFamily="34" charset="0"/>
              <a:buChar char="•"/>
            </a:pPr>
            <a:r>
              <a:rPr lang="en-US" sz="1800" b="0" dirty="0" err="1" smtClean="0">
                <a:latin typeface="Calibri" panose="020F0502020204030204" pitchFamily="34" charset="0"/>
              </a:rPr>
              <a:t>Childline</a:t>
            </a:r>
            <a:r>
              <a:rPr lang="en-US" sz="1800" b="0" dirty="0" smtClean="0">
                <a:latin typeface="Calibri" panose="020F0502020204030204" pitchFamily="34" charset="0"/>
              </a:rPr>
              <a:t> </a:t>
            </a:r>
            <a:r>
              <a:rPr lang="en-US" sz="1800" b="0" dirty="0">
                <a:latin typeface="Calibri" panose="020F0502020204030204" pitchFamily="34" charset="0"/>
              </a:rPr>
              <a:t>– 0800 111</a:t>
            </a:r>
          </a:p>
          <a:p>
            <a:pPr marL="457200" indent="-457200" algn="just">
              <a:buFont typeface="Arial" panose="020B0604020202020204" pitchFamily="34" charset="0"/>
              <a:buChar char="•"/>
            </a:pPr>
            <a:r>
              <a:rPr lang="en-US" sz="1800" b="0" dirty="0" smtClean="0">
                <a:latin typeface="Calibri" panose="020F0502020204030204" pitchFamily="34" charset="0"/>
              </a:rPr>
              <a:t>NSPCC </a:t>
            </a:r>
            <a:r>
              <a:rPr lang="en-US" sz="1800" b="0" dirty="0">
                <a:latin typeface="Calibri" panose="020F0502020204030204" pitchFamily="34" charset="0"/>
              </a:rPr>
              <a:t>– 0808 800 </a:t>
            </a:r>
            <a:r>
              <a:rPr lang="en-US" sz="1800" b="0" dirty="0" smtClean="0">
                <a:latin typeface="Calibri" panose="020F0502020204030204" pitchFamily="34" charset="0"/>
              </a:rPr>
              <a:t>5000</a:t>
            </a:r>
            <a:endParaRPr lang="en-US" sz="1800" b="0" dirty="0">
              <a:latin typeface="Calibri" panose="020F0502020204030204" pitchFamily="34" charset="0"/>
            </a:endParaRPr>
          </a:p>
        </p:txBody>
      </p:sp>
      <p:sp>
        <p:nvSpPr>
          <p:cNvPr id="5" name="Title 4"/>
          <p:cNvSpPr>
            <a:spLocks noGrp="1"/>
          </p:cNvSpPr>
          <p:nvPr>
            <p:ph type="title"/>
          </p:nvPr>
        </p:nvSpPr>
        <p:spPr>
          <a:xfrm>
            <a:off x="251520" y="365760"/>
            <a:ext cx="8712968" cy="1551072"/>
          </a:xfrm>
        </p:spPr>
        <p:txBody>
          <a:bodyPr/>
          <a:lstStyle/>
          <a:p>
            <a:pPr algn="just"/>
            <a:r>
              <a:rPr lang="en-US" sz="2400" cap="none" dirty="0">
                <a:latin typeface="Calibri" panose="020F0502020204030204" pitchFamily="34" charset="0"/>
              </a:rPr>
              <a:t>I</a:t>
            </a:r>
            <a:r>
              <a:rPr lang="en-US" sz="2400" cap="none" dirty="0" smtClean="0">
                <a:latin typeface="Calibri" panose="020F0502020204030204" pitchFamily="34" charset="0"/>
              </a:rPr>
              <a:t>f you are worried that you have been targeted as part of this crime, you should speak to an adult that you trust. You should also contact your bank as soon as possible, they have specialist teams who will be able to help you.</a:t>
            </a:r>
            <a:endParaRPr lang="en-GB" sz="2400" cap="non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879903"/>
            <a:ext cx="854694" cy="864096"/>
          </a:xfrm>
          <a:prstGeom prst="rect">
            <a:avLst/>
          </a:prstGeom>
        </p:spPr>
      </p:pic>
    </p:spTree>
    <p:extLst>
      <p:ext uri="{BB962C8B-B14F-4D97-AF65-F5344CB8AC3E}">
        <p14:creationId xmlns:p14="http://schemas.microsoft.com/office/powerpoint/2010/main" val="393828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smtClean="0">
                <a:latin typeface="Calibri" panose="020F0502020204030204" pitchFamily="34" charset="0"/>
              </a:rPr>
              <a:t>Where to find support </a:t>
            </a:r>
            <a:endParaRPr lang="en-GB" sz="4400" dirty="0">
              <a:latin typeface="Calibri" panose="020F0502020204030204" pitchFamily="34" charset="0"/>
            </a:endParaRPr>
          </a:p>
        </p:txBody>
      </p:sp>
      <p:sp>
        <p:nvSpPr>
          <p:cNvPr id="3" name="Content Placeholder 2"/>
          <p:cNvSpPr>
            <a:spLocks noGrp="1"/>
          </p:cNvSpPr>
          <p:nvPr>
            <p:ph idx="1"/>
          </p:nvPr>
        </p:nvSpPr>
        <p:spPr>
          <a:xfrm>
            <a:off x="467544" y="1052736"/>
            <a:ext cx="8424936" cy="3912548"/>
          </a:xfrm>
        </p:spPr>
        <p:txBody>
          <a:bodyPr>
            <a:noAutofit/>
          </a:bodyPr>
          <a:lstStyle/>
          <a:p>
            <a:pPr marL="0" indent="0">
              <a:buNone/>
            </a:pPr>
            <a:r>
              <a:rPr lang="en-US" sz="1800" b="0" dirty="0" smtClean="0">
                <a:latin typeface="Calibri" panose="020F0502020204030204" pitchFamily="34" charset="0"/>
              </a:rPr>
              <a:t>It is important to ensure that everyone knows where they can seek help and further advice, both now and in the future. </a:t>
            </a:r>
          </a:p>
          <a:p>
            <a:pPr marL="0" indent="0">
              <a:buNone/>
            </a:pPr>
            <a:endParaRPr lang="en-US" sz="1800" b="0" dirty="0" smtClean="0">
              <a:latin typeface="Calibri" panose="020F0502020204030204" pitchFamily="34" charset="0"/>
            </a:endParaRPr>
          </a:p>
          <a:p>
            <a:pPr marL="0" indent="0">
              <a:buNone/>
            </a:pPr>
            <a:r>
              <a:rPr lang="en-US" sz="1800" b="0" dirty="0" smtClean="0">
                <a:latin typeface="Calibri" panose="020F0502020204030204" pitchFamily="34" charset="0"/>
              </a:rPr>
              <a:t>Anyone wishing to seek further guidance on the issue of fraud and cybercrime can visit: </a:t>
            </a:r>
          </a:p>
          <a:p>
            <a:pPr marL="0" indent="0" algn="ctr"/>
            <a:r>
              <a:rPr lang="en-US" sz="2000" b="0" dirty="0" smtClean="0">
                <a:latin typeface="Calibri" panose="020F0502020204030204" pitchFamily="34" charset="0"/>
                <a:hlinkClick r:id="rId2"/>
              </a:rPr>
              <a:t>www.cyberaware.gov.uk</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hlinkClick r:id="rId3"/>
              </a:rPr>
              <a:t>www.actionfraud.police.uk</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hlinkClick r:id="rId4"/>
              </a:rPr>
              <a:t>www.victimsupport.org.uk</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hlinkClick r:id="rId5"/>
              </a:rPr>
              <a:t>www.barclayslifeskills.com</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hlinkClick r:id="rId6"/>
              </a:rPr>
              <a:t>www.moneymules.co.uk</a:t>
            </a:r>
            <a:endParaRPr lang="en-US" sz="2000" b="0" dirty="0">
              <a:latin typeface="Calibri" panose="020F0502020204030204" pitchFamily="34" charset="0"/>
            </a:endParaRPr>
          </a:p>
          <a:p>
            <a:pPr marL="0" indent="0" algn="ctr"/>
            <a:r>
              <a:rPr lang="en-US" sz="2000" b="0" dirty="0" smtClean="0">
                <a:latin typeface="Calibri" panose="020F0502020204030204" pitchFamily="34" charset="0"/>
                <a:hlinkClick r:id="rId7"/>
              </a:rPr>
              <a:t>www.takefive-stopfraud.org.uk</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rPr>
              <a:t> </a:t>
            </a:r>
          </a:p>
          <a:p>
            <a:pPr marL="0" indent="0" algn="ctr"/>
            <a:endParaRPr lang="en-GB" sz="2400" b="0" dirty="0">
              <a:latin typeface="Calibri" panose="020F0502020204030204" pitchFamily="34"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2280" y="5877272"/>
            <a:ext cx="854694" cy="864096"/>
          </a:xfrm>
          <a:prstGeom prst="rect">
            <a:avLst/>
          </a:prstGeom>
        </p:spPr>
      </p:pic>
    </p:spTree>
    <p:extLst>
      <p:ext uri="{BB962C8B-B14F-4D97-AF65-F5344CB8AC3E}">
        <p14:creationId xmlns:p14="http://schemas.microsoft.com/office/powerpoint/2010/main" val="2853868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smtClean="0">
                <a:latin typeface="Calibri" panose="020F0502020204030204" pitchFamily="34" charset="0"/>
              </a:rPr>
              <a:t>Today’s </a:t>
            </a:r>
            <a:r>
              <a:rPr lang="en-GB" sz="4400" dirty="0" smtClean="0">
                <a:latin typeface="Calibri" panose="020F0502020204030204" pitchFamily="34" charset="0"/>
              </a:rPr>
              <a:t>SESSION</a:t>
            </a:r>
            <a:r>
              <a:rPr lang="en-GB" sz="4400" dirty="0" smtClean="0">
                <a:latin typeface="Calibri" panose="020F0502020204030204" pitchFamily="34" charset="0"/>
              </a:rPr>
              <a:t> </a:t>
            </a:r>
            <a:endParaRPr lang="en-GB" sz="4400" dirty="0">
              <a:latin typeface="Calibri" panose="020F0502020204030204" pitchFamily="34" charset="0"/>
            </a:endParaRPr>
          </a:p>
        </p:txBody>
      </p:sp>
      <p:sp>
        <p:nvSpPr>
          <p:cNvPr id="3" name="Content Placeholder 2"/>
          <p:cNvSpPr>
            <a:spLocks noGrp="1"/>
          </p:cNvSpPr>
          <p:nvPr>
            <p:ph idx="1"/>
          </p:nvPr>
        </p:nvSpPr>
        <p:spPr>
          <a:xfrm>
            <a:off x="251520" y="1412776"/>
            <a:ext cx="8568952" cy="3528392"/>
          </a:xfrm>
        </p:spPr>
        <p:txBody>
          <a:bodyPr>
            <a:noAutofit/>
          </a:bodyPr>
          <a:lstStyle/>
          <a:p>
            <a:pPr marL="0" indent="0">
              <a:buNone/>
            </a:pPr>
            <a:r>
              <a:rPr lang="en-US" sz="2400" b="1" dirty="0" smtClean="0">
                <a:latin typeface="Calibri" panose="020F0502020204030204" pitchFamily="34" charset="0"/>
              </a:rPr>
              <a:t>LEARNING OBJECTIVE:</a:t>
            </a:r>
          </a:p>
          <a:p>
            <a:pPr marL="0" indent="0">
              <a:buNone/>
            </a:pPr>
            <a:r>
              <a:rPr lang="en-US" sz="2400" b="0" dirty="0" smtClean="0">
                <a:latin typeface="Calibri" panose="020F0502020204030204" pitchFamily="34" charset="0"/>
              </a:rPr>
              <a:t>In this </a:t>
            </a:r>
            <a:r>
              <a:rPr lang="en-US" sz="2400" b="0" dirty="0" smtClean="0">
                <a:latin typeface="Calibri" panose="020F0502020204030204" pitchFamily="34" charset="0"/>
              </a:rPr>
              <a:t>session, </a:t>
            </a:r>
            <a:r>
              <a:rPr lang="en-US" sz="2400" b="0" dirty="0" smtClean="0">
                <a:latin typeface="Calibri" panose="020F0502020204030204" pitchFamily="34" charset="0"/>
              </a:rPr>
              <a:t>we are exploring MONEY MULES</a:t>
            </a:r>
          </a:p>
          <a:p>
            <a:pPr marL="0" indent="0">
              <a:buNone/>
            </a:pPr>
            <a:r>
              <a:rPr lang="en-US" sz="2400" b="1" dirty="0" smtClean="0">
                <a:latin typeface="Calibri" panose="020F0502020204030204" pitchFamily="34" charset="0"/>
              </a:rPr>
              <a:t>LEARNING OUTCOMES:​</a:t>
            </a:r>
          </a:p>
          <a:p>
            <a:pPr marL="0" indent="0">
              <a:buNone/>
            </a:pPr>
            <a:r>
              <a:rPr lang="en-US" sz="2400" b="0" dirty="0" smtClean="0">
                <a:latin typeface="Calibri" panose="020F0502020204030204" pitchFamily="34" charset="0"/>
              </a:rPr>
              <a:t>By the end of the </a:t>
            </a:r>
            <a:r>
              <a:rPr lang="en-US" sz="2400" b="0" dirty="0" smtClean="0">
                <a:latin typeface="Calibri" panose="020F0502020204030204" pitchFamily="34" charset="0"/>
              </a:rPr>
              <a:t>session, </a:t>
            </a:r>
            <a:r>
              <a:rPr lang="en-US" sz="2400" b="0" dirty="0" smtClean="0">
                <a:latin typeface="Calibri" panose="020F0502020204030204" pitchFamily="34" charset="0"/>
              </a:rPr>
              <a:t>you will be able to:</a:t>
            </a:r>
          </a:p>
          <a:p>
            <a:pPr lvl="3"/>
            <a:r>
              <a:rPr lang="en-US" sz="2400" dirty="0" smtClean="0">
                <a:latin typeface="Calibri" panose="020F0502020204030204" pitchFamily="34" charset="0"/>
              </a:rPr>
              <a:t>define the term MONEY MULE</a:t>
            </a:r>
          </a:p>
          <a:p>
            <a:pPr lvl="3"/>
            <a:r>
              <a:rPr lang="en-US" sz="2400" dirty="0" smtClean="0">
                <a:latin typeface="Calibri" panose="020F0502020204030204" pitchFamily="34" charset="0"/>
              </a:rPr>
              <a:t>understand how becoming a MONEY MULE can impact you</a:t>
            </a:r>
          </a:p>
          <a:p>
            <a:pPr lvl="3"/>
            <a:r>
              <a:rPr lang="en-US" sz="2400" dirty="0" smtClean="0">
                <a:latin typeface="Calibri" panose="020F0502020204030204" pitchFamily="34" charset="0"/>
              </a:rPr>
              <a:t>protect yourself and others to prevent criminals from taking advantage!</a:t>
            </a:r>
            <a:endParaRPr lang="en-GB" sz="240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Tree>
    <p:extLst>
      <p:ext uri="{BB962C8B-B14F-4D97-AF65-F5344CB8AC3E}">
        <p14:creationId xmlns:p14="http://schemas.microsoft.com/office/powerpoint/2010/main" val="1465242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smtClean="0">
                <a:latin typeface="Calibri" panose="020F0502020204030204" pitchFamily="34" charset="0"/>
              </a:rPr>
              <a:t>What is a money mule?</a:t>
            </a:r>
            <a:endParaRPr lang="en-GB" sz="4400" dirty="0">
              <a:latin typeface="Calibri" panose="020F0502020204030204" pitchFamily="34" charset="0"/>
            </a:endParaRPr>
          </a:p>
        </p:txBody>
      </p:sp>
      <p:sp>
        <p:nvSpPr>
          <p:cNvPr id="3" name="Content Placeholder 2"/>
          <p:cNvSpPr>
            <a:spLocks noGrp="1"/>
          </p:cNvSpPr>
          <p:nvPr>
            <p:ph idx="1"/>
          </p:nvPr>
        </p:nvSpPr>
        <p:spPr/>
        <p:txBody>
          <a:bodyPr>
            <a:normAutofit fontScale="92500"/>
          </a:bodyPr>
          <a:lstStyle/>
          <a:p>
            <a:pPr marL="0" indent="0" algn="ctr">
              <a:buNone/>
            </a:pPr>
            <a:endParaRPr lang="en-US" sz="4000" dirty="0" smtClean="0">
              <a:latin typeface="Calibri" panose="020F0502020204030204" pitchFamily="34" charset="0"/>
            </a:endParaRPr>
          </a:p>
          <a:p>
            <a:pPr marL="0" indent="0" algn="ctr">
              <a:buNone/>
            </a:pPr>
            <a:r>
              <a:rPr lang="en-US" sz="4000" b="0" dirty="0" smtClean="0">
                <a:latin typeface="Calibri" panose="020F0502020204030204" pitchFamily="34" charset="0"/>
              </a:rPr>
              <a:t>A MONEY MULE is:</a:t>
            </a:r>
          </a:p>
          <a:p>
            <a:pPr marL="0" indent="0" algn="ctr">
              <a:buNone/>
            </a:pPr>
            <a:endParaRPr lang="en-US" sz="3200" dirty="0" smtClean="0">
              <a:solidFill>
                <a:srgbClr val="0070C0"/>
              </a:solidFill>
              <a:latin typeface="Calibri" panose="020F0502020204030204" pitchFamily="34" charset="0"/>
            </a:endParaRPr>
          </a:p>
          <a:p>
            <a:pPr marL="0" indent="0" algn="ctr">
              <a:buNone/>
            </a:pPr>
            <a:r>
              <a:rPr lang="en-US" sz="3200" b="1" i="1" dirty="0" smtClean="0">
                <a:solidFill>
                  <a:srgbClr val="0070C0"/>
                </a:solidFill>
                <a:latin typeface="Calibri" panose="020F0502020204030204" pitchFamily="34" charset="0"/>
              </a:rPr>
              <a:t> “…someone who allows criminals or fraudsters to ‘launder’ or transfer money through their bank account in return for cash”</a:t>
            </a:r>
            <a:endParaRPr lang="en-GB" sz="3200" b="1" i="1" dirty="0">
              <a:solidFill>
                <a:srgbClr val="0070C0"/>
              </a:solidFill>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8814" y="5877272"/>
            <a:ext cx="854694" cy="864096"/>
          </a:xfrm>
          <a:prstGeom prst="rect">
            <a:avLst/>
          </a:prstGeom>
        </p:spPr>
      </p:pic>
    </p:spTree>
    <p:extLst>
      <p:ext uri="{BB962C8B-B14F-4D97-AF65-F5344CB8AC3E}">
        <p14:creationId xmlns:p14="http://schemas.microsoft.com/office/powerpoint/2010/main" val="1604877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smtClean="0">
                <a:latin typeface="Calibri" panose="020F0502020204030204" pitchFamily="34" charset="0"/>
              </a:rPr>
              <a:t>Did you know…</a:t>
            </a:r>
            <a:endParaRPr lang="en-GB" sz="4400"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4232828673"/>
              </p:ext>
            </p:extLst>
          </p:nvPr>
        </p:nvGraphicFramePr>
        <p:xfrm>
          <a:off x="755576" y="1268413"/>
          <a:ext cx="7669287" cy="51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8814" y="5877272"/>
            <a:ext cx="854694" cy="864096"/>
          </a:xfrm>
          <a:prstGeom prst="rect">
            <a:avLst/>
          </a:prstGeom>
        </p:spPr>
      </p:pic>
    </p:spTree>
    <p:extLst>
      <p:ext uri="{BB962C8B-B14F-4D97-AF65-F5344CB8AC3E}">
        <p14:creationId xmlns:p14="http://schemas.microsoft.com/office/powerpoint/2010/main" val="3609979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9689" y="620688"/>
            <a:ext cx="7521575" cy="3579812"/>
          </a:xfrm>
        </p:spPr>
        <p:txBody>
          <a:bodyPr>
            <a:noAutofit/>
          </a:bodyPr>
          <a:lstStyle/>
          <a:p>
            <a:pPr marL="0" indent="0" algn="ctr">
              <a:buNone/>
            </a:pPr>
            <a:r>
              <a:rPr lang="en-US" sz="2400" b="0" dirty="0" smtClean="0">
                <a:latin typeface="Calibri" panose="020F0502020204030204" pitchFamily="34" charset="0"/>
              </a:rPr>
              <a:t>Criminals may ask you to receive money into your bank account and transfer it into another account, keeping some of the cash for yourself. If you let this happen, you’re a MONEY MULE. You’re involved in money laundering, which is a crime!</a:t>
            </a:r>
          </a:p>
          <a:p>
            <a:pPr marL="0" indent="0" algn="ctr">
              <a:buNone/>
            </a:pPr>
            <a:endParaRPr lang="en-US" sz="2400" b="0" dirty="0" smtClean="0">
              <a:latin typeface="Calibri" panose="020F0502020204030204" pitchFamily="34" charset="0"/>
            </a:endParaRPr>
          </a:p>
          <a:p>
            <a:pPr marL="0" indent="0" algn="ctr">
              <a:buNone/>
            </a:pPr>
            <a:r>
              <a:rPr lang="en-US" sz="2400" b="0" dirty="0" smtClean="0">
                <a:latin typeface="Calibri" panose="020F0502020204030204" pitchFamily="34" charset="0"/>
              </a:rPr>
              <a:t>You might be approached by criminals online or in person. They might post what looks like a genuine job ad, then ask for your bank details.</a:t>
            </a:r>
            <a:endParaRPr lang="en-GB" sz="2400" b="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99803"/>
            <a:ext cx="489794" cy="407998"/>
          </a:xfrm>
          <a:prstGeom prst="rect">
            <a:avLst/>
          </a:prstGeom>
        </p:spPr>
      </p:pic>
    </p:spTree>
    <p:extLst>
      <p:ext uri="{BB962C8B-B14F-4D97-AF65-F5344CB8AC3E}">
        <p14:creationId xmlns:p14="http://schemas.microsoft.com/office/powerpoint/2010/main" val="2405982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28663"/>
            <a:ext cx="8229600" cy="5400675"/>
          </a:xfrm>
        </p:spPr>
        <p:txBody>
          <a:bodyPr>
            <a:normAutofit/>
          </a:bodyPr>
          <a:lstStyle/>
          <a:p>
            <a:pPr marL="0" indent="0" algn="ctr">
              <a:buNone/>
            </a:pPr>
            <a:r>
              <a:rPr lang="en-US" sz="2400" b="0" dirty="0" smtClean="0">
                <a:latin typeface="Calibri" panose="020F0502020204030204" pitchFamily="34" charset="0"/>
              </a:rPr>
              <a:t>Once you become a money mule, it can be hard to stop. You could be attacked or threatened with violence if you don’t continue to let your account be used.</a:t>
            </a:r>
          </a:p>
          <a:p>
            <a:pPr marL="0" indent="0" algn="ctr">
              <a:buNone/>
            </a:pPr>
            <a:endParaRPr lang="en-US" sz="2400" b="0" dirty="0" smtClean="0">
              <a:latin typeface="Calibri" panose="020F0502020204030204" pitchFamily="34" charset="0"/>
            </a:endParaRPr>
          </a:p>
          <a:p>
            <a:pPr marL="0" indent="0" algn="ctr">
              <a:buNone/>
            </a:pPr>
            <a:r>
              <a:rPr lang="en-US" sz="2400" b="0" dirty="0" smtClean="0">
                <a:latin typeface="Calibri" panose="020F0502020204030204" pitchFamily="34" charset="0"/>
              </a:rPr>
              <a:t> Don’t Be Fooled by offers of quick cash.</a:t>
            </a:r>
          </a:p>
          <a:p>
            <a:pPr marL="0" indent="0" algn="ctr">
              <a:buNone/>
            </a:pPr>
            <a:endParaRPr lang="en-US" sz="2400" b="0" dirty="0" smtClean="0">
              <a:latin typeface="Calibri" panose="020F0502020204030204" pitchFamily="34" charset="0"/>
            </a:endParaRPr>
          </a:p>
          <a:p>
            <a:pPr marL="0" indent="0" algn="ctr">
              <a:buNone/>
            </a:pPr>
            <a:r>
              <a:rPr lang="en-US" sz="2400" b="0" dirty="0" smtClean="0">
                <a:latin typeface="Calibri" panose="020F0502020204030204" pitchFamily="34" charset="0"/>
              </a:rPr>
              <a:t>Criminals need MONEY MULES to launder the profits of their crimes. MULES will usually be unaware of where the money comes from – fraud, scams and other serious crime – or where it goes!</a:t>
            </a:r>
            <a:endParaRPr lang="en-GB" sz="2400" b="0" dirty="0">
              <a:latin typeface="Calibri" panose="020F0502020204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134" y="2420888"/>
            <a:ext cx="489794" cy="40799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Tree>
    <p:extLst>
      <p:ext uri="{BB962C8B-B14F-4D97-AF65-F5344CB8AC3E}">
        <p14:creationId xmlns:p14="http://schemas.microsoft.com/office/powerpoint/2010/main" val="134060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5760"/>
            <a:ext cx="8496944" cy="548640"/>
          </a:xfrm>
        </p:spPr>
        <p:txBody>
          <a:bodyPr>
            <a:noAutofit/>
          </a:bodyPr>
          <a:lstStyle/>
          <a:p>
            <a:pPr algn="ctr"/>
            <a:r>
              <a:rPr lang="en-US" sz="4400" dirty="0" smtClean="0">
                <a:latin typeface="Calibri" panose="020F0502020204030204" pitchFamily="34" charset="0"/>
              </a:rPr>
              <a:t>Where does the money go?​</a:t>
            </a:r>
            <a:endParaRPr lang="en-GB" sz="440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8814" y="5877272"/>
            <a:ext cx="854694" cy="864096"/>
          </a:xfrm>
          <a:prstGeom prst="rect">
            <a:avLst/>
          </a:prstGeom>
        </p:spPr>
      </p:pic>
      <p:graphicFrame>
        <p:nvGraphicFramePr>
          <p:cNvPr id="3" name="Diagram 2"/>
          <p:cNvGraphicFramePr/>
          <p:nvPr>
            <p:extLst>
              <p:ext uri="{D42A27DB-BD31-4B8C-83A1-F6EECF244321}">
                <p14:modId xmlns:p14="http://schemas.microsoft.com/office/powerpoint/2010/main" val="2119455494"/>
              </p:ext>
            </p:extLst>
          </p:nvPr>
        </p:nvGraphicFramePr>
        <p:xfrm>
          <a:off x="323528" y="908720"/>
          <a:ext cx="849694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793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1560" y="836712"/>
            <a:ext cx="7992888" cy="3456384"/>
          </a:xfrm>
        </p:spPr>
        <p:txBody>
          <a:bodyPr>
            <a:normAutofit fontScale="85000" lnSpcReduction="20000"/>
          </a:bodyPr>
          <a:lstStyle/>
          <a:p>
            <a:pPr marL="0" indent="0" algn="just">
              <a:buNone/>
            </a:pPr>
            <a:r>
              <a:rPr lang="en-US" sz="2800" b="0" dirty="0" smtClean="0">
                <a:latin typeface="Calibri" panose="020F0502020204030204" pitchFamily="34" charset="0"/>
              </a:rPr>
              <a:t>You may have your own personal bank account but this does NOT mean other people can use it! You will be breaching your contract with your bank!</a:t>
            </a:r>
          </a:p>
          <a:p>
            <a:pPr marL="0" indent="0" algn="just">
              <a:buNone/>
            </a:pPr>
            <a:endParaRPr lang="en-US" sz="2800" b="0" dirty="0" smtClean="0">
              <a:latin typeface="Calibri" panose="020F0502020204030204" pitchFamily="34" charset="0"/>
            </a:endParaRPr>
          </a:p>
          <a:p>
            <a:pPr marL="0" indent="0" algn="just">
              <a:buNone/>
            </a:pPr>
            <a:r>
              <a:rPr lang="en-US" sz="2800" b="0" dirty="0" smtClean="0">
                <a:latin typeface="Calibri" panose="020F0502020204030204" pitchFamily="34" charset="0"/>
              </a:rPr>
              <a:t>ANYONE at any age is AT RISK of becoming a MONEY MULE</a:t>
            </a:r>
          </a:p>
          <a:p>
            <a:pPr marL="0" indent="0" algn="just">
              <a:buNone/>
            </a:pPr>
            <a:endParaRPr lang="en-US" sz="2800" b="0" dirty="0" smtClean="0">
              <a:latin typeface="Calibri" panose="020F0502020204030204" pitchFamily="34" charset="0"/>
            </a:endParaRPr>
          </a:p>
          <a:p>
            <a:pPr marL="0" indent="0" algn="just">
              <a:buNone/>
            </a:pPr>
            <a:r>
              <a:rPr lang="en-US" sz="2800" b="0" dirty="0" smtClean="0">
                <a:latin typeface="Calibri" panose="020F0502020204030204" pitchFamily="34" charset="0"/>
              </a:rPr>
              <a:t>If you have a bank account, YOU are responsible for what transactions are carried out - nobody else! Age is not a factor if the law is broken!</a:t>
            </a:r>
            <a:endParaRPr lang="en-GB" sz="2800" b="0" dirty="0">
              <a:latin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212976"/>
            <a:ext cx="489794" cy="4079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Tree>
    <p:extLst>
      <p:ext uri="{BB962C8B-B14F-4D97-AF65-F5344CB8AC3E}">
        <p14:creationId xmlns:p14="http://schemas.microsoft.com/office/powerpoint/2010/main" val="4009653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642</TotalTime>
  <Words>949</Words>
  <Application>Microsoft Office PowerPoint</Application>
  <PresentationFormat>On-screen Show (4:3)</PresentationFormat>
  <Paragraphs>103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Angles</vt:lpstr>
      <vt:lpstr>Let’s Talk  MONEY MULES…</vt:lpstr>
      <vt:lpstr>SYMBOL GUIDE</vt:lpstr>
      <vt:lpstr>Today’s SESSION </vt:lpstr>
      <vt:lpstr>What is a money mule?</vt:lpstr>
      <vt:lpstr>Did you know…</vt:lpstr>
      <vt:lpstr>PowerPoint Presentation</vt:lpstr>
      <vt:lpstr>PowerPoint Presentation</vt:lpstr>
      <vt:lpstr>Where does the money go?​</vt:lpstr>
      <vt:lpstr>PowerPoint Presentation</vt:lpstr>
      <vt:lpstr>Do these images look familiar?</vt:lpstr>
      <vt:lpstr>PowerPoint Presentation</vt:lpstr>
      <vt:lpstr>PowerPoint Presentation</vt:lpstr>
      <vt:lpstr>PowerPoint Presentation</vt:lpstr>
      <vt:lpstr>PowerPoint Presentation</vt:lpstr>
      <vt:lpstr>PowerPoint Presentation</vt:lpstr>
      <vt:lpstr>PowerPoint Presentation</vt:lpstr>
      <vt:lpstr>What MONEY MULES are “guaranteed”</vt:lpstr>
      <vt:lpstr>What criminals may ask MONEY MULES to do...</vt:lpstr>
      <vt:lpstr>PowerPoint Presentation</vt:lpstr>
      <vt:lpstr>PowerPoint Presentation</vt:lpstr>
      <vt:lpstr>PowerPoint Presentation</vt:lpstr>
      <vt:lpstr>PowerPoint Presentation</vt:lpstr>
      <vt:lpstr>PowerPoint Presentation</vt:lpstr>
      <vt:lpstr>What criminals may ask MONEY MULES to do...</vt:lpstr>
      <vt:lpstr>​What MONEY MULES actually get in return...</vt:lpstr>
      <vt:lpstr>If you are worried that you have been targeted as part of this crime, you should speak to an adult that you trust. You should also contact your bank as soon as possible, they have specialist teams who will be able to help you.</vt:lpstr>
      <vt:lpstr>Where to find support </vt:lpstr>
    </vt:vector>
  </TitlesOfParts>
  <Company>Greater Manchester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MONEY MULES…</dc:title>
  <dc:creator>Zoe Croft</dc:creator>
  <cp:lastModifiedBy>Emma Potts</cp:lastModifiedBy>
  <cp:revision>42</cp:revision>
  <dcterms:created xsi:type="dcterms:W3CDTF">2021-03-29T12:12:44Z</dcterms:created>
  <dcterms:modified xsi:type="dcterms:W3CDTF">2021-04-09T12:11:32Z</dcterms:modified>
</cp:coreProperties>
</file>