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  <p:sldMasterId id="2147483686" r:id="rId5"/>
    <p:sldMasterId id="2147483680" r:id="rId6"/>
    <p:sldMasterId id="2147483693" r:id="rId7"/>
    <p:sldMasterId id="2147483691" r:id="rId8"/>
    <p:sldMasterId id="2147483674" r:id="rId9"/>
    <p:sldMasterId id="2147483682" r:id="rId10"/>
    <p:sldMasterId id="2147483656" r:id="rId11"/>
    <p:sldMasterId id="2147483684" r:id="rId12"/>
    <p:sldMasterId id="2147483662" r:id="rId13"/>
  </p:sldMasterIdLst>
  <p:notesMasterIdLst>
    <p:notesMasterId r:id="rId41"/>
  </p:notesMasterIdLst>
  <p:sldIdLst>
    <p:sldId id="688" r:id="rId14"/>
    <p:sldId id="689" r:id="rId15"/>
    <p:sldId id="679" r:id="rId16"/>
    <p:sldId id="258" r:id="rId17"/>
    <p:sldId id="259" r:id="rId18"/>
    <p:sldId id="257" r:id="rId19"/>
    <p:sldId id="289" r:id="rId20"/>
    <p:sldId id="290" r:id="rId21"/>
    <p:sldId id="291" r:id="rId22"/>
    <p:sldId id="292" r:id="rId23"/>
    <p:sldId id="280" r:id="rId24"/>
    <p:sldId id="269" r:id="rId25"/>
    <p:sldId id="270" r:id="rId26"/>
    <p:sldId id="272" r:id="rId27"/>
    <p:sldId id="275" r:id="rId28"/>
    <p:sldId id="273" r:id="rId29"/>
    <p:sldId id="274" r:id="rId30"/>
    <p:sldId id="286" r:id="rId31"/>
    <p:sldId id="287" r:id="rId32"/>
    <p:sldId id="288" r:id="rId33"/>
    <p:sldId id="277" r:id="rId34"/>
    <p:sldId id="279" r:id="rId35"/>
    <p:sldId id="281" r:id="rId36"/>
    <p:sldId id="691" r:id="rId37"/>
    <p:sldId id="284" r:id="rId38"/>
    <p:sldId id="692" r:id="rId39"/>
    <p:sldId id="28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0" Type="http://schemas.openxmlformats.org/officeDocument/2006/relationships/slide" Target="slides/slide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4CC28-CEF3-E247-8387-511C772780C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D679F-4765-034C-9759-CA9E2CCFF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14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We’d like to</a:t>
            </a:r>
            <a:r>
              <a:rPr lang="en-GB" baseline="0"/>
              <a:t> make this into a small animation to move into the following slide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D679F-4765-034C-9759-CA9E2CCFFE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0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</a:t>
            </a:r>
            <a:r>
              <a:rPr lang="en-GB" baseline="0"/>
              <a:t> could be the outcome of the animation to show how using the </a:t>
            </a:r>
            <a:r>
              <a:rPr lang="en-GB" baseline="0" err="1"/>
              <a:t>Matchday</a:t>
            </a:r>
            <a:r>
              <a:rPr lang="en-GB" baseline="0"/>
              <a:t> App helps to keep everything in one place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D679F-4765-034C-9759-CA9E2CCFFE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42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We’ve added a URL as well as</a:t>
            </a:r>
            <a:r>
              <a:rPr lang="en-GB" baseline="0"/>
              <a:t> a QR code to make sure desktop and mobile/tablet users can assess the page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D679F-4765-034C-9759-CA9E2CCFFE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8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D679F-4765-034C-9759-CA9E2CCFFE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4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821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3821" y="392689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933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70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817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281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028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821" y="2189747"/>
            <a:ext cx="6104021" cy="132021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3821" y="3926891"/>
            <a:ext cx="472640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165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6046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030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874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20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821" y="2189747"/>
            <a:ext cx="6104021" cy="132021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3821" y="3926891"/>
            <a:ext cx="472640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721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4134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0691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8850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35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488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403"/>
            <a:ext cx="5384800" cy="4525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78">
                <a:solidFill>
                  <a:srgbClr val="011E41"/>
                </a:solidFill>
              </a:defRPr>
            </a:lvl1pPr>
            <a:lvl2pPr marL="584164" indent="0" algn="l">
              <a:buNone/>
              <a:defRPr sz="3066">
                <a:solidFill>
                  <a:srgbClr val="011E41"/>
                </a:solidFill>
              </a:defRPr>
            </a:lvl2pPr>
            <a:lvl3pPr marL="1168329" indent="0" algn="l">
              <a:buNone/>
              <a:defRPr sz="2555">
                <a:solidFill>
                  <a:srgbClr val="011E41"/>
                </a:solidFill>
              </a:defRPr>
            </a:lvl3pPr>
            <a:lvl4pPr algn="l">
              <a:defRPr sz="2300">
                <a:solidFill>
                  <a:srgbClr val="011E41"/>
                </a:solidFill>
              </a:defRPr>
            </a:lvl4pPr>
            <a:lvl5pPr algn="l">
              <a:defRPr sz="2300">
                <a:solidFill>
                  <a:srgbClr val="011E41"/>
                </a:solidFill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403"/>
            <a:ext cx="5384800" cy="4525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78"/>
            </a:lvl1pPr>
            <a:lvl2pPr marL="0" indent="0">
              <a:buNone/>
              <a:defRPr sz="3578">
                <a:solidFill>
                  <a:srgbClr val="011E41"/>
                </a:solidFill>
              </a:defRPr>
            </a:lvl2pPr>
            <a:lvl3pPr marL="0" indent="0">
              <a:buNone/>
              <a:defRPr sz="3066">
                <a:solidFill>
                  <a:srgbClr val="011E41"/>
                </a:solidFill>
              </a:defRPr>
            </a:lvl3pPr>
            <a:lvl4pPr marL="0" indent="0">
              <a:buNone/>
              <a:defRPr sz="2555">
                <a:solidFill>
                  <a:srgbClr val="011E41"/>
                </a:solidFill>
              </a:defRPr>
            </a:lvl4pPr>
            <a:lvl5pPr marL="0" indent="0">
              <a:buNone/>
              <a:defRPr sz="2300">
                <a:solidFill>
                  <a:srgbClr val="011E41"/>
                </a:solidFill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623392" y="484787"/>
            <a:ext cx="10945216" cy="1104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89" b="1" i="0">
                <a:solidFill>
                  <a:srgbClr val="011E41"/>
                </a:solidFill>
                <a:latin typeface="FS Jack"/>
              </a:defRPr>
            </a:lvl1pPr>
            <a:lvl2pPr marL="584164" indent="0" algn="l">
              <a:buNone/>
              <a:defRPr sz="3066"/>
            </a:lvl2pPr>
            <a:lvl3pPr marL="1168329" indent="0" algn="l">
              <a:buNone/>
              <a:defRPr sz="2555"/>
            </a:lvl3pPr>
            <a:lvl4pPr algn="l">
              <a:defRPr sz="2300"/>
            </a:lvl4pPr>
            <a:lvl5pPr algn="l"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2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55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176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56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13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821" y="2189747"/>
            <a:ext cx="6104021" cy="132021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3821" y="3926891"/>
            <a:ext cx="472640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250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821" y="2189747"/>
            <a:ext cx="6104021" cy="132021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3821" y="3926891"/>
            <a:ext cx="472640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681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821" y="2189747"/>
            <a:ext cx="6104021" cy="132021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3821" y="3926891"/>
            <a:ext cx="472640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35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" b="2222"/>
          <a:stretch/>
        </p:blipFill>
        <p:spPr>
          <a:xfrm>
            <a:off x="152400" y="152400"/>
            <a:ext cx="12049125" cy="67056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668" y="5250100"/>
            <a:ext cx="806712" cy="126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68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 rot="18799104">
            <a:off x="11410399" y="-1199942"/>
            <a:ext cx="1563202" cy="25488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623322"/>
            <a:ext cx="704805" cy="11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96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9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FS Jack" charset="0"/>
          <a:ea typeface="FS Jack" charset="0"/>
          <a:cs typeface="FS J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623322"/>
            <a:ext cx="704805" cy="11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98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FS Jack" charset="0"/>
          <a:ea typeface="FS Jack" charset="0"/>
          <a:cs typeface="FS J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" r="39792"/>
          <a:stretch/>
        </p:blipFill>
        <p:spPr>
          <a:xfrm>
            <a:off x="4826441" y="0"/>
            <a:ext cx="7403659" cy="6857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668" y="5250100"/>
            <a:ext cx="806712" cy="126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506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/>
          </a:solidFill>
          <a:latin typeface="FS Jack" charset="0"/>
          <a:ea typeface="FS Jack" charset="0"/>
          <a:cs typeface="FS J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40"/>
          <a:stretch/>
        </p:blipFill>
        <p:spPr>
          <a:xfrm>
            <a:off x="3165609" y="0"/>
            <a:ext cx="9045441" cy="6879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668" y="5250100"/>
            <a:ext cx="806712" cy="126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75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/>
          </a:solidFill>
          <a:latin typeface="FA Brush" charset="0"/>
          <a:ea typeface="FA Brush" charset="0"/>
          <a:cs typeface="FA Brush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100"/>
          <a:stretch/>
        </p:blipFill>
        <p:spPr>
          <a:xfrm>
            <a:off x="3181946" y="0"/>
            <a:ext cx="901005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/>
          <a:stretch/>
        </p:blipFill>
        <p:spPr>
          <a:xfrm>
            <a:off x="-120316" y="0"/>
            <a:ext cx="1066740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668" y="5250100"/>
            <a:ext cx="806712" cy="126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73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FA Brush" charset="0"/>
          <a:ea typeface="FA Brush" charset="0"/>
          <a:cs typeface="FA Brush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 rot="18799104">
            <a:off x="11410399" y="-1199942"/>
            <a:ext cx="1563202" cy="2548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623322"/>
            <a:ext cx="704805" cy="11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472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FS Jack" charset="0"/>
          <a:ea typeface="FS Jack" charset="0"/>
          <a:cs typeface="FS J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" r="28828"/>
          <a:stretch/>
        </p:blipFill>
        <p:spPr>
          <a:xfrm>
            <a:off x="4276725" y="0"/>
            <a:ext cx="794385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668" y="5250100"/>
            <a:ext cx="806712" cy="126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56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/>
          </a:solidFill>
          <a:latin typeface="FS Jack" charset="0"/>
          <a:ea typeface="FS Jack" charset="0"/>
          <a:cs typeface="FS J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 rot="18799104">
            <a:off x="11410399" y="-1199942"/>
            <a:ext cx="1563202" cy="25488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623322"/>
            <a:ext cx="704805" cy="11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678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FS Jack" charset="0"/>
          <a:ea typeface="FS Jack" charset="0"/>
          <a:cs typeface="FS J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72"/>
          <a:stretch/>
        </p:blipFill>
        <p:spPr>
          <a:xfrm>
            <a:off x="3533775" y="0"/>
            <a:ext cx="869632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668" y="5250100"/>
            <a:ext cx="806712" cy="126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117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/>
          </a:solidFill>
          <a:latin typeface="FS Jack" charset="0"/>
          <a:ea typeface="FS Jack" charset="0"/>
          <a:cs typeface="FS J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hyperlink" Target="http://www.login.thefa.com/" TargetMode="Externa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hyperlink" Target="https://grassrootstechnology.freshdesk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mailto:Sam.Yates@theFA.com" TargetMode="Externa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Matchday</a:t>
            </a:r>
            <a:br>
              <a:rPr lang="en-GB" dirty="0"/>
            </a:b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sz="1800" dirty="0"/>
              <a:t>The meeting will start at 7pm</a:t>
            </a:r>
          </a:p>
          <a:p>
            <a:endParaRPr lang="en-GB" sz="1800" dirty="0"/>
          </a:p>
          <a:p>
            <a:r>
              <a:rPr lang="en-GB" sz="1800" dirty="0"/>
              <a:t>Please remain muted when not speaking</a:t>
            </a:r>
          </a:p>
          <a:p>
            <a:endParaRPr lang="en-GB" sz="1800" dirty="0"/>
          </a:p>
          <a:p>
            <a:r>
              <a:rPr lang="en-GB" sz="1800" dirty="0"/>
              <a:t>Donna Crowthers – North Riding FA</a:t>
            </a:r>
          </a:p>
          <a:p>
            <a:r>
              <a:rPr lang="en-GB" sz="1800" dirty="0"/>
              <a:t>Claire Davidson – Technology Adoption (The FA)</a:t>
            </a:r>
          </a:p>
        </p:txBody>
      </p:sp>
      <p:sp>
        <p:nvSpPr>
          <p:cNvPr id="4" name="AutoShape 2" descr="The league website ddjsfl">
            <a:extLst>
              <a:ext uri="{FF2B5EF4-FFF2-40B4-BE49-F238E27FC236}">
                <a16:creationId xmlns:a16="http://schemas.microsoft.com/office/drawing/2014/main" id="{13732508-2881-4C2B-8513-3B45D3421A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EBCA0-B18D-4992-8ED1-7C810E615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289" y="5331656"/>
            <a:ext cx="1038888" cy="103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44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FS Jack"/>
              </a:rPr>
              <a:t>My Account…</a:t>
            </a:r>
            <a:endParaRPr lang="en-GB" b="0">
              <a:latin typeface="FS Jack"/>
            </a:endParaRPr>
          </a:p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2" y="2049004"/>
            <a:ext cx="1976900" cy="4000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01" y="2049004"/>
            <a:ext cx="1976900" cy="4000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03" y="2049001"/>
            <a:ext cx="1976901" cy="4000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203" y="2049000"/>
            <a:ext cx="1976901" cy="4000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302" y="1552060"/>
            <a:ext cx="2472498" cy="500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23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1" y="2189747"/>
            <a:ext cx="2782830" cy="101498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err="1"/>
              <a:t>Matchday</a:t>
            </a:r>
            <a:r>
              <a:rPr lang="en-GB"/>
              <a:t> with Lucy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90" y="1009815"/>
            <a:ext cx="3389504" cy="6858000"/>
          </a:xfrm>
          <a:prstGeom prst="rect">
            <a:avLst/>
          </a:prstGeom>
          <a:effectLst>
            <a:outerShdw blurRad="381000" dist="38100" dir="10800000" sx="106000" sy="106000" algn="r" rotWithShape="0">
              <a:prstClr val="black">
                <a:alpha val="3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71B17-788D-4931-A02F-F0C0926DAD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18" y="5299943"/>
            <a:ext cx="915572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76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22090" y="1009815"/>
            <a:ext cx="3389504" cy="6858297"/>
            <a:chOff x="6422090" y="1009815"/>
            <a:chExt cx="3389504" cy="68582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2090" y="1009815"/>
              <a:ext cx="3389504" cy="6858000"/>
            </a:xfrm>
            <a:prstGeom prst="rect">
              <a:avLst/>
            </a:prstGeom>
            <a:effectLst>
              <a:outerShdw blurRad="381000" dist="38100" dir="10800000" sx="106000" sy="106000" algn="r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2090" y="1009815"/>
              <a:ext cx="3389504" cy="6858297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1" y="2189747"/>
            <a:ext cx="2782830" cy="101498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Administration tasks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A3195-A52D-48CB-9EB9-53351E2E72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19" y="5342146"/>
            <a:ext cx="915572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92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Your admin tasks all in one place…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77231" y="1205860"/>
            <a:ext cx="9214444" cy="5434334"/>
            <a:chOff x="377231" y="1205860"/>
            <a:chExt cx="9214444" cy="54343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231" y="1205860"/>
              <a:ext cx="9214444" cy="54343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68375" y="2864834"/>
              <a:ext cx="19798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/>
                <a:t>Fixture Confirmation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04166" y="2845784"/>
              <a:ext cx="19798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/>
                <a:t>Confirm venue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26111" y="2870958"/>
              <a:ext cx="19798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/>
                <a:t>Confirm match officials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61902" y="2845784"/>
              <a:ext cx="1979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/>
                <a:t>Squad availability</a:t>
              </a:r>
            </a:p>
            <a:p>
              <a:pPr algn="ctr"/>
              <a:r>
                <a:rPr lang="en-GB" sz="1400" b="1"/>
                <a:t>and selection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05986" y="4521378"/>
              <a:ext cx="1979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/>
                <a:t>Confirm opponents and details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26111" y="4549274"/>
              <a:ext cx="19798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/>
                <a:t>Postponed fixtures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0160" y="4506502"/>
              <a:ext cx="1436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/>
                <a:t>Match day post</a:t>
              </a:r>
            </a:p>
            <a:p>
              <a:pPr algn="ctr"/>
              <a:r>
                <a:rPr lang="en-GB" sz="1400" b="1"/>
                <a:t>kick off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12420" y="4521378"/>
              <a:ext cx="10426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/>
                <a:t>Match pre</a:t>
              </a:r>
            </a:p>
            <a:p>
              <a:pPr algn="ctr"/>
              <a:r>
                <a:rPr lang="en-GB" sz="1400" b="1"/>
                <a:t>kick off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8376" y="6205353"/>
              <a:ext cx="19798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/>
                <a:t>Post Match day admin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6B53F34-2088-4D0D-97DF-10E4519588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52" y="5738690"/>
            <a:ext cx="915572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59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089703" y="57590"/>
            <a:ext cx="10012594" cy="6804605"/>
            <a:chOff x="750334" y="57590"/>
            <a:chExt cx="10012594" cy="6804605"/>
          </a:xfrm>
        </p:grpSpPr>
        <p:grpSp>
          <p:nvGrpSpPr>
            <p:cNvPr id="27" name="Group 26"/>
            <p:cNvGrpSpPr/>
            <p:nvPr/>
          </p:nvGrpSpPr>
          <p:grpSpPr>
            <a:xfrm>
              <a:off x="750334" y="57590"/>
              <a:ext cx="1320322" cy="6804605"/>
              <a:chOff x="750334" y="57590"/>
              <a:chExt cx="1320322" cy="6804605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34" y="57590"/>
                <a:ext cx="1320322" cy="1446926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046" y="1113223"/>
                <a:ext cx="1314293" cy="144692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34" y="3256295"/>
                <a:ext cx="1320322" cy="1446926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34" y="2168858"/>
                <a:ext cx="1320322" cy="1446926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34" y="4327830"/>
                <a:ext cx="1320322" cy="144692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046" y="5415267"/>
                <a:ext cx="1314293" cy="1446928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2509391" y="962977"/>
              <a:ext cx="1424436" cy="4993830"/>
              <a:chOff x="2509391" y="1252131"/>
              <a:chExt cx="1424436" cy="4993830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4013" y="1252131"/>
                <a:ext cx="1415631" cy="1558493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1702" y="2969799"/>
                <a:ext cx="1422125" cy="1558493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9391" y="4687468"/>
                <a:ext cx="1422125" cy="1558493"/>
              </a:xfrm>
              <a:prstGeom prst="rect">
                <a:avLst/>
              </a:prstGeom>
            </p:spPr>
          </p:pic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521470"/>
              <a:ext cx="4666928" cy="170217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528565" y="2564363"/>
              <a:ext cx="968075" cy="18620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sz="11500"/>
                <a:t>=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6183FD1-2F4B-4F74-9FE8-797D558454A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52" y="5738690"/>
            <a:ext cx="915572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90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9"/>
          <p:cNvSpPr txBox="1"/>
          <p:nvPr/>
        </p:nvSpPr>
        <p:spPr>
          <a:xfrm>
            <a:off x="3498770" y="4284411"/>
            <a:ext cx="2586991" cy="276355"/>
          </a:xfrm>
          <a:prstGeom prst="rect">
            <a:avLst/>
          </a:prstGeom>
        </p:spPr>
        <p:txBody>
          <a:bodyPr vert="horz" wrap="square" lIns="0" tIns="45082" rIns="0" bIns="0" rtlCol="0">
            <a:spAutoFit/>
          </a:bodyPr>
          <a:lstStyle/>
          <a:p>
            <a:pPr marL="671146" algn="ctr">
              <a:spcBef>
                <a:spcPts val="355"/>
              </a:spcBef>
            </a:pPr>
            <a:endParaRPr sz="1500">
              <a:latin typeface="FS Jack"/>
              <a:cs typeface="FS Jac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Extra time for the game you love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568454" y="1724482"/>
            <a:ext cx="2408060" cy="3393870"/>
            <a:chOff x="3498770" y="2090870"/>
            <a:chExt cx="2408060" cy="3393870"/>
          </a:xfrm>
        </p:grpSpPr>
        <p:sp>
          <p:nvSpPr>
            <p:cNvPr id="14" name="TextBox 13"/>
            <p:cNvSpPr txBox="1"/>
            <p:nvPr/>
          </p:nvSpPr>
          <p:spPr>
            <a:xfrm>
              <a:off x="3498770" y="4284411"/>
              <a:ext cx="24080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11">
                  <a:cs typeface="FS Jack"/>
                </a:rPr>
                <a:t>Less paper</a:t>
              </a:r>
            </a:p>
            <a:p>
              <a:pPr algn="ctr"/>
              <a:r>
                <a:rPr lang="en-GB" spc="-11">
                  <a:cs typeface="FS Jack"/>
                </a:rPr>
                <a:t>Offline </a:t>
              </a:r>
              <a:r>
                <a:rPr lang="en-GB" spc="-5">
                  <a:cs typeface="FS Jack"/>
                </a:rPr>
                <a:t>processes are often  duplicated </a:t>
              </a:r>
              <a:r>
                <a:rPr lang="en-GB">
                  <a:cs typeface="FS Jack"/>
                </a:rPr>
                <a:t>online  </a:t>
              </a:r>
              <a:r>
                <a:rPr lang="en-GB" spc="-5">
                  <a:cs typeface="FS Jack"/>
                </a:rPr>
                <a:t>(i.e.</a:t>
              </a:r>
              <a:r>
                <a:rPr lang="en-GB" spc="-71">
                  <a:cs typeface="FS Jack"/>
                </a:rPr>
                <a:t> </a:t>
              </a:r>
              <a:r>
                <a:rPr lang="en-GB" spc="-11">
                  <a:cs typeface="FS Jack"/>
                </a:rPr>
                <a:t>team </a:t>
              </a:r>
              <a:r>
                <a:rPr lang="en-GB">
                  <a:cs typeface="FS Jack"/>
                </a:rPr>
                <a:t>sheets</a:t>
              </a:r>
              <a:r>
                <a:rPr lang="en-GB" spc="-5">
                  <a:cs typeface="FS Jack"/>
                </a:rPr>
                <a:t>)</a:t>
              </a:r>
              <a:endParaRPr lang="en-GB">
                <a:cs typeface="FS Jack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642" y="2090870"/>
              <a:ext cx="2253779" cy="2469895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418887" y="1724481"/>
            <a:ext cx="2284731" cy="3372708"/>
            <a:chOff x="6279789" y="2090869"/>
            <a:chExt cx="2284731" cy="3372708"/>
          </a:xfrm>
        </p:grpSpPr>
        <p:sp>
          <p:nvSpPr>
            <p:cNvPr id="12" name="object 10"/>
            <p:cNvSpPr txBox="1"/>
            <p:nvPr/>
          </p:nvSpPr>
          <p:spPr>
            <a:xfrm>
              <a:off x="6279789" y="4284411"/>
              <a:ext cx="2284731" cy="1179166"/>
            </a:xfrm>
            <a:prstGeom prst="rect">
              <a:avLst/>
            </a:prstGeom>
          </p:spPr>
          <p:txBody>
            <a:bodyPr vert="horz" wrap="square" lIns="0" tIns="45082" rIns="0" bIns="0" rtlCol="0">
              <a:spAutoFit/>
            </a:bodyPr>
            <a:lstStyle/>
            <a:p>
              <a:pPr marL="12700" marR="5080" algn="ctr">
                <a:spcBef>
                  <a:spcPts val="204"/>
                </a:spcBef>
              </a:pPr>
              <a:r>
                <a:rPr lang="en-GB" b="1" spc="-5">
                  <a:latin typeface="FS Jack"/>
                  <a:cs typeface="FS Jack"/>
                </a:rPr>
                <a:t>Instant results</a:t>
              </a:r>
            </a:p>
            <a:p>
              <a:pPr marL="12700" marR="5080" algn="ctr">
                <a:spcBef>
                  <a:spcPts val="204"/>
                </a:spcBef>
              </a:pPr>
              <a:r>
                <a:rPr lang="en-GB" spc="-5">
                  <a:latin typeface="FS Jack"/>
                  <a:cs typeface="FS Jack"/>
                </a:rPr>
                <a:t>Submit </a:t>
              </a:r>
              <a:r>
                <a:rPr spc="-5">
                  <a:latin typeface="FS Jack"/>
                  <a:cs typeface="FS Jack"/>
                </a:rPr>
                <a:t>results </a:t>
              </a:r>
              <a:r>
                <a:rPr spc="-11">
                  <a:latin typeface="FS Jack"/>
                  <a:cs typeface="FS Jack"/>
                </a:rPr>
                <a:t>of </a:t>
              </a:r>
              <a:r>
                <a:rPr>
                  <a:latin typeface="FS Jack"/>
                  <a:cs typeface="FS Jack"/>
                </a:rPr>
                <a:t>the game </a:t>
              </a:r>
              <a:r>
                <a:rPr lang="en-GB" spc="-5">
                  <a:latin typeface="FS Jack"/>
                  <a:cs typeface="FS Jack"/>
                </a:rPr>
                <a:t>at the side of     the pitch</a:t>
              </a:r>
              <a:endParaRPr>
                <a:latin typeface="FS Jack"/>
                <a:cs typeface="FS Jack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410" y="2090869"/>
              <a:ext cx="2243487" cy="246989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9145990" y="1724482"/>
            <a:ext cx="2454301" cy="3372707"/>
            <a:chOff x="9145990" y="2090870"/>
            <a:chExt cx="2454301" cy="3372707"/>
          </a:xfrm>
        </p:grpSpPr>
        <p:sp>
          <p:nvSpPr>
            <p:cNvPr id="13" name="object 11"/>
            <p:cNvSpPr txBox="1"/>
            <p:nvPr/>
          </p:nvSpPr>
          <p:spPr>
            <a:xfrm>
              <a:off x="9145990" y="4284411"/>
              <a:ext cx="2454301" cy="1179166"/>
            </a:xfrm>
            <a:prstGeom prst="rect">
              <a:avLst/>
            </a:prstGeom>
          </p:spPr>
          <p:txBody>
            <a:bodyPr vert="horz" wrap="square" lIns="0" tIns="45082" rIns="0" bIns="0" rtlCol="0">
              <a:spAutoFit/>
            </a:bodyPr>
            <a:lstStyle/>
            <a:p>
              <a:pPr marL="12065" marR="5080" algn="ctr">
                <a:spcBef>
                  <a:spcPts val="204"/>
                </a:spcBef>
              </a:pPr>
              <a:r>
                <a:rPr lang="en-GB" b="1">
                  <a:latin typeface="FS Jack"/>
                  <a:cs typeface="FS Jack"/>
                </a:rPr>
                <a:t>More money</a:t>
              </a:r>
            </a:p>
            <a:p>
              <a:pPr marL="12065" marR="5080" algn="ctr">
                <a:spcBef>
                  <a:spcPts val="204"/>
                </a:spcBef>
              </a:pPr>
              <a:r>
                <a:rPr lang="en-GB">
                  <a:latin typeface="FS Jack"/>
                  <a:cs typeface="FS Jack"/>
                </a:rPr>
                <a:t>40% of affiliated football match fees go unpaid </a:t>
              </a:r>
              <a:br>
                <a:rPr lang="en-GB">
                  <a:latin typeface="FS Jack"/>
                  <a:cs typeface="FS Jack"/>
                </a:rPr>
              </a:br>
              <a:r>
                <a:rPr lang="en-GB">
                  <a:latin typeface="FS Jack"/>
                  <a:cs typeface="FS Jack"/>
                </a:rPr>
                <a:t>each season</a:t>
              </a:r>
              <a:endParaRPr>
                <a:latin typeface="FS Jack"/>
                <a:cs typeface="FS Jack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6250" y="2090870"/>
              <a:ext cx="2253779" cy="246989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49030" y="1724483"/>
            <a:ext cx="2577051" cy="3393869"/>
            <a:chOff x="549030" y="2090871"/>
            <a:chExt cx="2577051" cy="3393869"/>
          </a:xfrm>
        </p:grpSpPr>
        <p:sp>
          <p:nvSpPr>
            <p:cNvPr id="15" name="TextBox 14"/>
            <p:cNvSpPr txBox="1"/>
            <p:nvPr/>
          </p:nvSpPr>
          <p:spPr>
            <a:xfrm>
              <a:off x="549030" y="4284411"/>
              <a:ext cx="25770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5">
                  <a:cs typeface="FS Jack"/>
                </a:rPr>
                <a:t>Less admin</a:t>
              </a:r>
            </a:p>
            <a:p>
              <a:pPr algn="ctr"/>
              <a:r>
                <a:rPr lang="en-GB" spc="-5">
                  <a:cs typeface="FS Jack"/>
                </a:rPr>
                <a:t>On average 30+ admin tasks per week</a:t>
              </a:r>
            </a:p>
            <a:p>
              <a:pPr algn="ctr"/>
              <a:r>
                <a:rPr lang="en-GB" spc="-5">
                  <a:cs typeface="FS Jack"/>
                </a:rPr>
                <a:t>organising  a team 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665" y="2090871"/>
              <a:ext cx="2253779" cy="24698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4148A3C-05B3-464F-BE4D-2B2256F347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52" y="5738690"/>
            <a:ext cx="915572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37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07349" y="1857375"/>
            <a:ext cx="1181100" cy="971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0"/>
            <a:ext cx="4038600" cy="1765214"/>
          </a:xfrm>
        </p:spPr>
        <p:txBody>
          <a:bodyPr/>
          <a:lstStyle/>
          <a:p>
            <a:r>
              <a:rPr lang="en-GB"/>
              <a:t>Search</a:t>
            </a:r>
            <a:br>
              <a:rPr lang="en-GB"/>
            </a:br>
            <a:r>
              <a:rPr lang="en-GB"/>
              <a:t>‘FA </a:t>
            </a:r>
            <a:r>
              <a:rPr lang="en-GB" err="1"/>
              <a:t>Matchday</a:t>
            </a:r>
            <a:r>
              <a:rPr lang="en-GB"/>
              <a:t> App’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531" y="929480"/>
            <a:ext cx="3122794" cy="6318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515" y="929481"/>
            <a:ext cx="3122794" cy="63183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44" y="1208568"/>
            <a:ext cx="2299926" cy="251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65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6" y="1208569"/>
            <a:ext cx="2287653" cy="2518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957" y="932849"/>
            <a:ext cx="3122376" cy="6317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50" y="929480"/>
            <a:ext cx="3124200" cy="6321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0"/>
            <a:ext cx="3695700" cy="1325563"/>
          </a:xfrm>
        </p:spPr>
        <p:txBody>
          <a:bodyPr/>
          <a:lstStyle/>
          <a:p>
            <a:r>
              <a:rPr lang="en-GB"/>
              <a:t>Manage match details</a:t>
            </a:r>
          </a:p>
        </p:txBody>
      </p:sp>
    </p:spTree>
    <p:extLst>
      <p:ext uri="{BB962C8B-B14F-4D97-AF65-F5344CB8AC3E}">
        <p14:creationId xmlns:p14="http://schemas.microsoft.com/office/powerpoint/2010/main" val="2047791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84" y="1222957"/>
            <a:ext cx="2261516" cy="2489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9" y="929481"/>
            <a:ext cx="3122659" cy="6318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74" y="929481"/>
            <a:ext cx="3122659" cy="6318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09950"/>
            <a:ext cx="3133725" cy="1256335"/>
          </a:xfrm>
        </p:spPr>
        <p:txBody>
          <a:bodyPr/>
          <a:lstStyle/>
          <a:p>
            <a:r>
              <a:rPr lang="en-GB"/>
              <a:t>Player availability</a:t>
            </a:r>
          </a:p>
        </p:txBody>
      </p:sp>
    </p:spTree>
    <p:extLst>
      <p:ext uri="{BB962C8B-B14F-4D97-AF65-F5344CB8AC3E}">
        <p14:creationId xmlns:p14="http://schemas.microsoft.com/office/powerpoint/2010/main" val="1777633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6" y="1227619"/>
            <a:ext cx="2295582" cy="2515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74" y="929481"/>
            <a:ext cx="3122659" cy="6318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50" y="929481"/>
            <a:ext cx="3122659" cy="6318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0"/>
            <a:ext cx="4829175" cy="1645227"/>
          </a:xfrm>
        </p:spPr>
        <p:txBody>
          <a:bodyPr>
            <a:normAutofit/>
          </a:bodyPr>
          <a:lstStyle/>
          <a:p>
            <a:r>
              <a:rPr lang="en-GB"/>
              <a:t>Live events</a:t>
            </a:r>
            <a:br>
              <a:rPr lang="en-GB"/>
            </a:br>
            <a:r>
              <a:rPr lang="en-GB"/>
              <a:t>and</a:t>
            </a:r>
            <a:br>
              <a:rPr lang="en-GB"/>
            </a:br>
            <a:r>
              <a:rPr lang="en-GB"/>
              <a:t>match reports</a:t>
            </a:r>
          </a:p>
        </p:txBody>
      </p:sp>
    </p:spTree>
    <p:extLst>
      <p:ext uri="{BB962C8B-B14F-4D97-AF65-F5344CB8AC3E}">
        <p14:creationId xmlns:p14="http://schemas.microsoft.com/office/powerpoint/2010/main" val="2081496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061B2-3EAF-4DFE-A997-FA8C8CE87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Using MS Teams for Online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D85A8-0793-444A-B999-20712D9E9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Please ensure you’re muted when not speaking to reduce background noise</a:t>
            </a:r>
          </a:p>
          <a:p>
            <a:endParaRPr lang="en-GB"/>
          </a:p>
          <a:p>
            <a:r>
              <a:rPr lang="en-GB"/>
              <a:t>If you have a question, please use the chat function or wait for the designated question slots</a:t>
            </a:r>
          </a:p>
          <a:p>
            <a:endParaRPr lang="en-GB"/>
          </a:p>
          <a:p>
            <a:r>
              <a:rPr lang="en-GB"/>
              <a:t>Struggling to see the screen? Use full screen mode by clicking the 3 dots in the hover over bar</a:t>
            </a:r>
          </a:p>
          <a:p>
            <a:endParaRPr lang="en-GB"/>
          </a:p>
          <a:p>
            <a:r>
              <a:rPr lang="en-GB"/>
              <a:t>This is new to many people, so we thank you for your patience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DDD79-4A83-489E-8501-F8F9B2FCB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5310054"/>
            <a:ext cx="987778" cy="9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5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0"/>
            <a:ext cx="3848100" cy="1325563"/>
          </a:xfrm>
        </p:spPr>
        <p:txBody>
          <a:bodyPr/>
          <a:lstStyle/>
          <a:p>
            <a:r>
              <a:rPr lang="en-GB"/>
              <a:t>Match fees and payments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92" y="929481"/>
            <a:ext cx="3125741" cy="632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68" y="929481"/>
            <a:ext cx="3125741" cy="632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1210132"/>
            <a:ext cx="2253779" cy="246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7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9702965" cy="5579538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Get the best </a:t>
            </a:r>
            <a:r>
              <a:rPr lang="en-GB" err="1"/>
              <a:t>Matchday</a:t>
            </a:r>
            <a:r>
              <a:rPr lang="en-GB"/>
              <a:t> experience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34" y="2333967"/>
            <a:ext cx="1365794" cy="1364568"/>
          </a:xfrm>
        </p:spPr>
      </p:pic>
      <p:sp>
        <p:nvSpPr>
          <p:cNvPr id="3" name="TextBox 2"/>
          <p:cNvSpPr txBox="1"/>
          <p:nvPr/>
        </p:nvSpPr>
        <p:spPr>
          <a:xfrm>
            <a:off x="9414634" y="3802207"/>
            <a:ext cx="317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>
                <a:solidFill>
                  <a:schemeClr val="bg1"/>
                </a:solidFill>
                <a:hlinkClick r:id="rId5"/>
              </a:rPr>
              <a:t>www.login.TheFA.com</a:t>
            </a:r>
            <a:endParaRPr lang="en-GB" u="sng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178EB-69C1-46B2-A70F-AD66BCD42A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52" y="5724622"/>
            <a:ext cx="915572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74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PayPal incentives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570352-0BC5-4E3F-8C81-E5A2A0F8B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52" y="5724622"/>
            <a:ext cx="915572" cy="915572"/>
          </a:xfrm>
          <a:prstGeom prst="rect">
            <a:avLst/>
          </a:prstGeom>
        </p:spPr>
      </p:pic>
      <p:pic>
        <p:nvPicPr>
          <p:cNvPr id="1026" name="Picture 2" descr="image002">
            <a:extLst>
              <a:ext uri="{FF2B5EF4-FFF2-40B4-BE49-F238E27FC236}">
                <a16:creationId xmlns:a16="http://schemas.microsoft.com/office/drawing/2014/main" id="{D73349E2-C3BE-4440-A9D7-EDB101EFE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2"/>
            <a:ext cx="12187237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225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VAR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16F8F-01C3-451F-AD8C-A968C1A3E1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562" y="5302592"/>
            <a:ext cx="915572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74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4F82C-B0AD-4968-BD8D-A725D6D76B8C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Want to be in the know?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323E0C6-8C57-4B67-A18C-7000F7BF521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7" y="1255017"/>
            <a:ext cx="6176779" cy="247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BAECF08-1C8A-4E73-9252-ADC975BE9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32" y="3230293"/>
            <a:ext cx="6176779" cy="247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D2222A-7F00-49FA-966E-64CAFFB47307}"/>
              </a:ext>
            </a:extLst>
          </p:cNvPr>
          <p:cNvSpPr txBox="1"/>
          <p:nvPr/>
        </p:nvSpPr>
        <p:spPr>
          <a:xfrm>
            <a:off x="491307" y="5855111"/>
            <a:ext cx="7354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hlinkClick r:id="rId4"/>
              </a:rPr>
              <a:t>https://grassrootstechnology.Freshdesk.com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8C0FC-3AB0-4B62-9C4D-1BD047416E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52" y="5724622"/>
            <a:ext cx="915572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42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Remember…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3821" y="3926890"/>
            <a:ext cx="4726405" cy="2654383"/>
          </a:xfrm>
        </p:spPr>
        <p:txBody>
          <a:bodyPr>
            <a:normAutofit/>
          </a:bodyPr>
          <a:lstStyle/>
          <a:p>
            <a:pPr>
              <a:lnSpc>
                <a:spcPts val="2880"/>
              </a:lnSpc>
            </a:pPr>
            <a:r>
              <a:rPr lang="en-GB" sz="2000" dirty="0"/>
              <a:t>We are modernising our technology to greater serve the game</a:t>
            </a:r>
          </a:p>
          <a:p>
            <a:pPr>
              <a:lnSpc>
                <a:spcPts val="2880"/>
              </a:lnSpc>
            </a:pPr>
            <a:endParaRPr lang="en-GB" sz="2000" dirty="0"/>
          </a:p>
          <a:p>
            <a:endParaRPr lang="en-GB" sz="2000" dirty="0">
              <a:hlinkClick r:id="rId2"/>
            </a:endParaRPr>
          </a:p>
          <a:p>
            <a:r>
              <a:rPr lang="en-GB" sz="2000" dirty="0"/>
              <a:t>GrassrootsTechnology@TheFA.com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A4EB5-4848-4886-8470-82C29B889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698" y="5372929"/>
            <a:ext cx="915572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37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A776FC-9F81-4DA8-8AEC-BE294B6C94EE}"/>
              </a:ext>
            </a:extLst>
          </p:cNvPr>
          <p:cNvSpPr/>
          <p:nvPr/>
        </p:nvSpPr>
        <p:spPr>
          <a:xfrm>
            <a:off x="444681" y="527428"/>
            <a:ext cx="10030182" cy="535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880"/>
              </a:lnSpc>
            </a:pPr>
            <a:r>
              <a:rPr lang="en-GB" sz="4800" b="1" dirty="0"/>
              <a:t>FA GRASSROOTS FOOTBALL AWARDS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CDDF0-346A-470A-A9D9-8872F5718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15" y="1278552"/>
            <a:ext cx="4582983" cy="45829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F76A26-C462-4962-992F-29C06A1A0C34}"/>
              </a:ext>
            </a:extLst>
          </p:cNvPr>
          <p:cNvSpPr/>
          <p:nvPr/>
        </p:nvSpPr>
        <p:spPr>
          <a:xfrm>
            <a:off x="5575017" y="1184774"/>
            <a:ext cx="6096000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1A243D"/>
                </a:solidFill>
                <a:latin typeface="FSJack-Bold" panose="02000806000000020004" pitchFamily="50" charset="0"/>
              </a:rPr>
              <a:t>CATEGORIES</a:t>
            </a:r>
          </a:p>
          <a:p>
            <a:endParaRPr lang="en-GB" sz="1200" b="1" dirty="0">
              <a:solidFill>
                <a:srgbClr val="1A243D"/>
              </a:solidFill>
              <a:latin typeface="FSJack-Bold" panose="02000806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A243D"/>
                </a:solidFill>
                <a:latin typeface="FSJack" panose="02000503000000020004" pitchFamily="50" charset="0"/>
              </a:rPr>
              <a:t>Grassroots Coach of the Year for Youth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A243D"/>
                </a:solidFill>
                <a:latin typeface="FSJack" panose="02000503000000020004" pitchFamily="50" charset="0"/>
              </a:rPr>
              <a:t>Grassroots Coach of the Year for Adults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A243D"/>
                </a:solidFill>
                <a:latin typeface="FSJack" panose="02000503000000020004" pitchFamily="50" charset="0"/>
              </a:rPr>
              <a:t>Grassroots Club of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A243D"/>
                </a:solidFill>
                <a:latin typeface="FSJack" panose="02000503000000020004" pitchFamily="50" charset="0"/>
              </a:rPr>
              <a:t>Grassroots League of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A243D"/>
                </a:solidFill>
                <a:latin typeface="FSJack" panose="02000503000000020004" pitchFamily="50" charset="0"/>
              </a:rPr>
              <a:t>Grassroots Volunteer of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A243D"/>
                </a:solidFill>
                <a:latin typeface="FSJack" panose="02000503000000020004" pitchFamily="50" charset="0"/>
              </a:rPr>
              <a:t>Rising Star of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A243D"/>
                </a:solidFill>
                <a:latin typeface="FSJack" panose="02000503000000020004" pitchFamily="50" charset="0"/>
              </a:rPr>
              <a:t>Grassroots Grounds Team of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A243D"/>
                </a:solidFill>
                <a:latin typeface="FSJack" panose="02000503000000020004" pitchFamily="50" charset="0"/>
              </a:rPr>
              <a:t>Grassroots Project of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A243D"/>
                </a:solidFill>
                <a:latin typeface="FSJack" panose="02000503000000020004" pitchFamily="50" charset="0"/>
              </a:rPr>
              <a:t>‘We Only Do Positive’ - Parents Respect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A243D"/>
                </a:solidFill>
                <a:latin typeface="FSJack" panose="02000503000000020004" pitchFamily="50" charset="0"/>
              </a:rPr>
              <a:t>Grassroots Match Official of the Year</a:t>
            </a: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72D325-9DA5-45DC-B60A-484AD1477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72" y="5665703"/>
            <a:ext cx="915572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56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821" y="2768892"/>
            <a:ext cx="6104021" cy="1320216"/>
          </a:xfrm>
        </p:spPr>
        <p:txBody>
          <a:bodyPr>
            <a:normAutofit fontScale="90000"/>
          </a:bodyPr>
          <a:lstStyle/>
          <a:p>
            <a:r>
              <a:rPr lang="en-GB" sz="8000" dirty="0"/>
              <a:t>Thank you</a:t>
            </a:r>
            <a:br>
              <a:rPr lang="en-GB" sz="8000" dirty="0"/>
            </a:br>
            <a:r>
              <a:rPr lang="en-GB" sz="8000" dirty="0"/>
              <a:t>&amp; stay safe.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4F233-1CF6-4E85-B447-9A9F3A7BD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386" y="5328078"/>
            <a:ext cx="915572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52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B8A78-588A-1840-A202-E9E60F12E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evening we’ll go through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5AF85-23BC-274E-B6DA-24F93620D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My Account</a:t>
            </a:r>
          </a:p>
          <a:p>
            <a:r>
              <a:rPr lang="en-US" dirty="0"/>
              <a:t>Matchday and how it works</a:t>
            </a:r>
          </a:p>
          <a:p>
            <a:r>
              <a:rPr lang="en-US" dirty="0"/>
              <a:t>Support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05C11B-8BC6-45BC-B522-CA6E4F14D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603" y="5338190"/>
            <a:ext cx="973710" cy="97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70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B1877D6-2CD7-4A9E-A3F5-B2F937BD8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67" y="5283330"/>
            <a:ext cx="987778" cy="987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The FA’s Grassroots Technology Ecosystem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00400" cy="1940702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Three online tools to make Grassroots football easier and more rewarding for you.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825747" y="1916265"/>
            <a:ext cx="7605979" cy="4128312"/>
            <a:chOff x="1620590" y="2266122"/>
            <a:chExt cx="7605979" cy="41283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7622" y="2266122"/>
              <a:ext cx="2389478" cy="75780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1364" y="5502688"/>
              <a:ext cx="2077708" cy="75780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590" y="5502688"/>
              <a:ext cx="1973026" cy="75780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688532" y="3766327"/>
              <a:ext cx="1969941" cy="1234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792420">
                <a:lnSpc>
                  <a:spcPct val="105600"/>
                </a:lnSpc>
                <a:spcBef>
                  <a:spcPts val="45"/>
                </a:spcBef>
              </a:pPr>
              <a:r>
                <a:rPr lang="en-GB" sz="1400" spc="11">
                  <a:solidFill>
                    <a:srgbClr val="081E3F"/>
                  </a:solidFill>
                  <a:latin typeface="FSJack-Light"/>
                  <a:cs typeface="FSJack-Light"/>
                </a:rPr>
                <a:t>Seasons </a:t>
              </a:r>
            </a:p>
            <a:p>
              <a:pPr marL="12700" marR="792420">
                <a:lnSpc>
                  <a:spcPct val="105600"/>
                </a:lnSpc>
                <a:spcBef>
                  <a:spcPts val="45"/>
                </a:spcBef>
              </a:pPr>
              <a:r>
                <a:rPr lang="en-GB" sz="1400" spc="11">
                  <a:solidFill>
                    <a:srgbClr val="081E3F"/>
                  </a:solidFill>
                  <a:latin typeface="FSJack-Light"/>
                  <a:cs typeface="FSJack-Light"/>
                </a:rPr>
                <a:t>Divisions</a:t>
              </a:r>
              <a:endParaRPr lang="en-GB" sz="1400">
                <a:latin typeface="FSJack-Light"/>
                <a:cs typeface="FSJack-Light"/>
              </a:endParaRPr>
            </a:p>
            <a:p>
              <a:pPr marL="12700" marR="5080">
                <a:lnSpc>
                  <a:spcPct val="105600"/>
                </a:lnSpc>
              </a:pPr>
              <a:r>
                <a:rPr lang="en-GB" sz="1400" spc="-20">
                  <a:solidFill>
                    <a:srgbClr val="081E3F"/>
                  </a:solidFill>
                  <a:latin typeface="FSJack-Light"/>
                  <a:cs typeface="FSJack-Light"/>
                </a:rPr>
                <a:t>Team</a:t>
              </a:r>
              <a:r>
                <a:rPr lang="en-GB" sz="1400" spc="-85">
                  <a:solidFill>
                    <a:srgbClr val="081E3F"/>
                  </a:solidFill>
                  <a:latin typeface="FSJack-Light"/>
                  <a:cs typeface="FSJack-Light"/>
                </a:rPr>
                <a:t> </a:t>
              </a:r>
              <a:r>
                <a:rPr lang="en-GB" sz="1400" spc="5">
                  <a:solidFill>
                    <a:srgbClr val="081E3F"/>
                  </a:solidFill>
                  <a:latin typeface="FSJack-Light"/>
                  <a:cs typeface="FSJack-Light"/>
                </a:rPr>
                <a:t>Administrators  </a:t>
              </a:r>
            </a:p>
            <a:p>
              <a:pPr marL="12700" marR="5080">
                <a:lnSpc>
                  <a:spcPct val="105600"/>
                </a:lnSpc>
              </a:pPr>
              <a:r>
                <a:rPr lang="en-GB" sz="1400" spc="15">
                  <a:solidFill>
                    <a:srgbClr val="081E3F"/>
                  </a:solidFill>
                  <a:latin typeface="FSJack-Light"/>
                  <a:cs typeface="FSJack-Light"/>
                </a:rPr>
                <a:t>Cups</a:t>
              </a:r>
              <a:endParaRPr lang="en-GB" sz="1400">
                <a:latin typeface="FSJack-Light"/>
                <a:cs typeface="FSJack-Light"/>
              </a:endParaRPr>
            </a:p>
            <a:p>
              <a:pPr marL="12700">
                <a:spcBef>
                  <a:spcPts val="85"/>
                </a:spcBef>
              </a:pPr>
              <a:r>
                <a:rPr lang="en-GB" sz="1400" spc="11">
                  <a:solidFill>
                    <a:srgbClr val="081E3F"/>
                  </a:solidFill>
                  <a:latin typeface="FSJack-Light"/>
                  <a:cs typeface="FSJack-Light"/>
                </a:rPr>
                <a:t>Players</a:t>
              </a:r>
              <a:endParaRPr lang="en-GB" sz="1400">
                <a:latin typeface="FSJack-Light"/>
                <a:cs typeface="FSJack-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633865" y="3952076"/>
              <a:ext cx="2592704" cy="1299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792420">
                <a:lnSpc>
                  <a:spcPct val="105600"/>
                </a:lnSpc>
                <a:spcBef>
                  <a:spcPts val="45"/>
                </a:spcBef>
              </a:pPr>
              <a:r>
                <a:rPr lang="en-GB" sz="1400" spc="11">
                  <a:solidFill>
                    <a:srgbClr val="081E3F"/>
                  </a:solidFill>
                  <a:latin typeface="FSJack-Light"/>
                  <a:cs typeface="FSJack-Light"/>
                </a:rPr>
                <a:t>Managers</a:t>
              </a:r>
            </a:p>
            <a:p>
              <a:pPr marL="12700" marR="792420">
                <a:lnSpc>
                  <a:spcPct val="105600"/>
                </a:lnSpc>
                <a:spcBef>
                  <a:spcPts val="45"/>
                </a:spcBef>
              </a:pPr>
              <a:r>
                <a:rPr lang="en-GB" sz="1400" spc="11">
                  <a:solidFill>
                    <a:srgbClr val="081E3F"/>
                  </a:solidFill>
                  <a:latin typeface="FSJack-Light"/>
                  <a:cs typeface="FSJack-Light"/>
                </a:rPr>
                <a:t>Coaches</a:t>
              </a:r>
            </a:p>
            <a:p>
              <a:pPr marL="12700" marR="792420">
                <a:lnSpc>
                  <a:spcPct val="105600"/>
                </a:lnSpc>
                <a:spcBef>
                  <a:spcPts val="45"/>
                </a:spcBef>
              </a:pPr>
              <a:r>
                <a:rPr lang="en-GB" sz="1400" spc="11">
                  <a:solidFill>
                    <a:srgbClr val="081E3F"/>
                  </a:solidFill>
                  <a:latin typeface="FSJack-Light"/>
                  <a:cs typeface="FSJack-Light"/>
                </a:rPr>
                <a:t>Team Administrators</a:t>
              </a:r>
            </a:p>
            <a:p>
              <a:pPr marL="12700" marR="792420">
                <a:lnSpc>
                  <a:spcPct val="105600"/>
                </a:lnSpc>
                <a:spcBef>
                  <a:spcPts val="45"/>
                </a:spcBef>
              </a:pPr>
              <a:r>
                <a:rPr lang="en-GB" sz="1400" spc="11">
                  <a:solidFill>
                    <a:srgbClr val="081E3F"/>
                  </a:solidFill>
                  <a:latin typeface="FSJack-Light"/>
                  <a:cs typeface="FSJack-Light"/>
                </a:rPr>
                <a:t>Players</a:t>
              </a:r>
            </a:p>
            <a:p>
              <a:pPr marL="12700" marR="792420">
                <a:lnSpc>
                  <a:spcPct val="105600"/>
                </a:lnSpc>
                <a:spcBef>
                  <a:spcPts val="45"/>
                </a:spcBef>
              </a:pPr>
              <a:endParaRPr lang="en-GB">
                <a:latin typeface="FSJack-Light"/>
                <a:cs typeface="FSJack-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9936" y="5616913"/>
              <a:ext cx="2333260" cy="777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792420">
                <a:lnSpc>
                  <a:spcPct val="105600"/>
                </a:lnSpc>
                <a:spcBef>
                  <a:spcPts val="45"/>
                </a:spcBef>
              </a:pPr>
              <a:r>
                <a:rPr lang="en-GB" sz="1400" spc="11">
                  <a:solidFill>
                    <a:srgbClr val="081E3F"/>
                  </a:solidFill>
                  <a:latin typeface="FSJack-Light"/>
                  <a:cs typeface="FSJack-Light"/>
                </a:rPr>
                <a:t>Fixture details</a:t>
              </a:r>
            </a:p>
            <a:p>
              <a:pPr marL="12700" marR="792420">
                <a:lnSpc>
                  <a:spcPct val="105600"/>
                </a:lnSpc>
                <a:spcBef>
                  <a:spcPts val="45"/>
                </a:spcBef>
              </a:pPr>
              <a:r>
                <a:rPr lang="en-GB" sz="1400" spc="11">
                  <a:solidFill>
                    <a:srgbClr val="081E3F"/>
                  </a:solidFill>
                  <a:latin typeface="FSJack-Light"/>
                  <a:cs typeface="FSJack-Light"/>
                </a:rPr>
                <a:t>Match returns</a:t>
              </a:r>
            </a:p>
            <a:p>
              <a:pPr marL="12700" marR="792420">
                <a:lnSpc>
                  <a:spcPct val="105600"/>
                </a:lnSpc>
                <a:spcBef>
                  <a:spcPts val="45"/>
                </a:spcBef>
              </a:pPr>
              <a:r>
                <a:rPr lang="en-GB" sz="1400" spc="11">
                  <a:solidFill>
                    <a:srgbClr val="081E3F"/>
                  </a:solidFill>
                  <a:latin typeface="FSJack-Light"/>
                  <a:cs typeface="FSJack-Light"/>
                </a:rPr>
                <a:t>League tables</a:t>
              </a:r>
              <a:endParaRPr lang="en-GB" sz="1400">
                <a:latin typeface="FSJack-Light"/>
                <a:cs typeface="FSJack-Light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607105" y="5000511"/>
              <a:ext cx="345583" cy="616402"/>
            </a:xfrm>
            <a:prstGeom prst="straightConnector1">
              <a:avLst/>
            </a:prstGeom>
            <a:ln w="44450">
              <a:solidFill>
                <a:schemeClr val="tx2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593616" y="3084620"/>
              <a:ext cx="413842" cy="759609"/>
            </a:xfrm>
            <a:prstGeom prst="line">
              <a:avLst/>
            </a:prstGeom>
            <a:ln w="4445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3673503" y="6005673"/>
              <a:ext cx="722821" cy="0"/>
            </a:xfrm>
            <a:prstGeom prst="straightConnector1">
              <a:avLst/>
            </a:prstGeom>
            <a:ln w="444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016818" y="6005673"/>
              <a:ext cx="722821" cy="0"/>
            </a:xfrm>
            <a:prstGeom prst="straightConnector1">
              <a:avLst/>
            </a:prstGeom>
            <a:ln w="4445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402864" y="4850296"/>
              <a:ext cx="429800" cy="766617"/>
            </a:xfrm>
            <a:prstGeom prst="straightConnector1">
              <a:avLst/>
            </a:prstGeom>
            <a:ln w="44450">
              <a:solidFill>
                <a:schemeClr val="tx2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6325797" y="3088336"/>
              <a:ext cx="413842" cy="759609"/>
            </a:xfrm>
            <a:prstGeom prst="line">
              <a:avLst/>
            </a:prstGeom>
            <a:ln w="4445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8547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System updates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1" y="2189747"/>
            <a:ext cx="3200407" cy="1014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88" y="1261767"/>
            <a:ext cx="6757737" cy="3885931"/>
          </a:xfrm>
          <a:prstGeom prst="rect">
            <a:avLst/>
          </a:prstGeom>
          <a:effectLst>
            <a:outerShdw blurRad="469900" dist="38100" dir="10800000" sx="106000" sy="106000" algn="r" rotWithShape="0">
              <a:prstClr val="black">
                <a:alpha val="3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A773DB-37B1-4581-92E8-DC91AF6065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763" y="5345723"/>
            <a:ext cx="982618" cy="98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29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FS Jack"/>
              </a:rPr>
              <a:t>My Account…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1" y="1543562"/>
            <a:ext cx="2476500" cy="5010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01" y="2049005"/>
            <a:ext cx="1976900" cy="4000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01" y="2049005"/>
            <a:ext cx="1976900" cy="4000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01" y="2049004"/>
            <a:ext cx="1976899" cy="4000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900" y="2049004"/>
            <a:ext cx="1976900" cy="400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21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FS Jack"/>
              </a:rPr>
              <a:t>My Account...</a:t>
            </a:r>
            <a:endParaRPr lang="en-GB" b="0">
              <a:latin typeface="FS J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2" y="2049004"/>
            <a:ext cx="1976900" cy="4000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00" y="1551653"/>
            <a:ext cx="2472501" cy="50028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01" y="2049005"/>
            <a:ext cx="1976900" cy="4000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01" y="2049004"/>
            <a:ext cx="1976899" cy="4000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900" y="2049004"/>
            <a:ext cx="1976900" cy="400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08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FS Jack"/>
              </a:rPr>
              <a:t>My Account…</a:t>
            </a:r>
            <a:endParaRPr lang="en-GB" b="0">
              <a:latin typeface="FS Jack"/>
            </a:endParaRPr>
          </a:p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2" y="2049004"/>
            <a:ext cx="1976900" cy="4000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01" y="2049004"/>
            <a:ext cx="1976900" cy="4000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02" y="1551653"/>
            <a:ext cx="2476499" cy="5010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01" y="2049004"/>
            <a:ext cx="1976899" cy="4000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900" y="2049004"/>
            <a:ext cx="1976900" cy="400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18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FS Jack"/>
              </a:rPr>
              <a:t>My Account…</a:t>
            </a:r>
            <a:endParaRPr lang="en-GB" b="0">
              <a:latin typeface="FS Jack"/>
            </a:endParaRPr>
          </a:p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2" y="2049004"/>
            <a:ext cx="1976900" cy="4000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01" y="2049004"/>
            <a:ext cx="1976900" cy="4000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03" y="2049001"/>
            <a:ext cx="1976901" cy="4000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203" y="1551653"/>
            <a:ext cx="2476498" cy="50109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900" y="2049004"/>
            <a:ext cx="1976900" cy="400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45058"/>
      </p:ext>
    </p:extLst>
  </p:cSld>
  <p:clrMapOvr>
    <a:masterClrMapping/>
  </p:clrMapOvr>
</p:sld>
</file>

<file path=ppt/theme/theme1.xml><?xml version="1.0" encoding="utf-8"?>
<a:theme xmlns:a="http://schemas.openxmlformats.org/drawingml/2006/main" name="Front_Cover_Slide">
  <a:themeElements>
    <a:clrScheme name="The FA Tech Team">
      <a:dk1>
        <a:srgbClr val="E1261C"/>
      </a:dk1>
      <a:lt1>
        <a:srgbClr val="011E41"/>
      </a:lt1>
      <a:dk2>
        <a:srgbClr val="FFFFFF"/>
      </a:dk2>
      <a:lt2>
        <a:srgbClr val="000000"/>
      </a:lt2>
      <a:accent1>
        <a:srgbClr val="00813E"/>
      </a:accent1>
      <a:accent2>
        <a:srgbClr val="0068B2"/>
      </a:accent2>
      <a:accent3>
        <a:srgbClr val="FFFFFF"/>
      </a:accent3>
      <a:accent4>
        <a:srgbClr val="E1261C"/>
      </a:accent4>
      <a:accent5>
        <a:srgbClr val="FFFFFF"/>
      </a:accent5>
      <a:accent6>
        <a:srgbClr val="00813E"/>
      </a:accent6>
      <a:hlink>
        <a:srgbClr val="0068B2"/>
      </a:hlink>
      <a:folHlink>
        <a:srgbClr val="011E41"/>
      </a:folHlink>
    </a:clrScheme>
    <a:fontScheme name="FA Brush">
      <a:majorFont>
        <a:latin typeface="FA Brush"/>
        <a:ea typeface=""/>
        <a:cs typeface=""/>
      </a:majorFont>
      <a:minorFont>
        <a:latin typeface="FS J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atchday_Section">
  <a:themeElements>
    <a:clrScheme name="The FA Tech Team">
      <a:dk1>
        <a:srgbClr val="E1261C"/>
      </a:dk1>
      <a:lt1>
        <a:srgbClr val="011E41"/>
      </a:lt1>
      <a:dk2>
        <a:srgbClr val="FFFFFF"/>
      </a:dk2>
      <a:lt2>
        <a:srgbClr val="000000"/>
      </a:lt2>
      <a:accent1>
        <a:srgbClr val="00813E"/>
      </a:accent1>
      <a:accent2>
        <a:srgbClr val="0068B2"/>
      </a:accent2>
      <a:accent3>
        <a:srgbClr val="FFFFFF"/>
      </a:accent3>
      <a:accent4>
        <a:srgbClr val="E1261C"/>
      </a:accent4>
      <a:accent5>
        <a:srgbClr val="FFFFFF"/>
      </a:accent5>
      <a:accent6>
        <a:srgbClr val="00813E"/>
      </a:accent6>
      <a:hlink>
        <a:srgbClr val="0068B2"/>
      </a:hlink>
      <a:folHlink>
        <a:srgbClr val="011E41"/>
      </a:folHlink>
    </a:clrScheme>
    <a:fontScheme name="FA Brush">
      <a:majorFont>
        <a:latin typeface="FA Brush"/>
        <a:ea typeface=""/>
        <a:cs typeface=""/>
      </a:majorFont>
      <a:minorFont>
        <a:latin typeface="FS J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ole_Game_Section">
  <a:themeElements>
    <a:clrScheme name="The FA Tech Team">
      <a:dk1>
        <a:srgbClr val="E1261C"/>
      </a:dk1>
      <a:lt1>
        <a:srgbClr val="011E41"/>
      </a:lt1>
      <a:dk2>
        <a:srgbClr val="FFFFFF"/>
      </a:dk2>
      <a:lt2>
        <a:srgbClr val="000000"/>
      </a:lt2>
      <a:accent1>
        <a:srgbClr val="00813E"/>
      </a:accent1>
      <a:accent2>
        <a:srgbClr val="0068B2"/>
      </a:accent2>
      <a:accent3>
        <a:srgbClr val="FFFFFF"/>
      </a:accent3>
      <a:accent4>
        <a:srgbClr val="E1261C"/>
      </a:accent4>
      <a:accent5>
        <a:srgbClr val="FFFFFF"/>
      </a:accent5>
      <a:accent6>
        <a:srgbClr val="00813E"/>
      </a:accent6>
      <a:hlink>
        <a:srgbClr val="0068B2"/>
      </a:hlink>
      <a:folHlink>
        <a:srgbClr val="011E41"/>
      </a:folHlink>
    </a:clrScheme>
    <a:fontScheme name="FA Brush">
      <a:majorFont>
        <a:latin typeface="FA Brush"/>
        <a:ea typeface=""/>
        <a:cs typeface=""/>
      </a:majorFont>
      <a:minorFont>
        <a:latin typeface="FS J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ole_Game_Section_Slide">
  <a:themeElements>
    <a:clrScheme name="The FA Tech Team">
      <a:dk1>
        <a:srgbClr val="E1261C"/>
      </a:dk1>
      <a:lt1>
        <a:srgbClr val="011E41"/>
      </a:lt1>
      <a:dk2>
        <a:srgbClr val="FFFFFF"/>
      </a:dk2>
      <a:lt2>
        <a:srgbClr val="000000"/>
      </a:lt2>
      <a:accent1>
        <a:srgbClr val="00813E"/>
      </a:accent1>
      <a:accent2>
        <a:srgbClr val="0068B2"/>
      </a:accent2>
      <a:accent3>
        <a:srgbClr val="FFFFFF"/>
      </a:accent3>
      <a:accent4>
        <a:srgbClr val="E1261C"/>
      </a:accent4>
      <a:accent5>
        <a:srgbClr val="FFFFFF"/>
      </a:accent5>
      <a:accent6>
        <a:srgbClr val="00813E"/>
      </a:accent6>
      <a:hlink>
        <a:srgbClr val="0068B2"/>
      </a:hlink>
      <a:folHlink>
        <a:srgbClr val="011E41"/>
      </a:folHlink>
    </a:clrScheme>
    <a:fontScheme name="FA Brush">
      <a:majorFont>
        <a:latin typeface="FA Brush"/>
        <a:ea typeface=""/>
        <a:cs typeface=""/>
      </a:majorFont>
      <a:minorFont>
        <a:latin typeface="FS J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Whole_Game_Section_Slide">
  <a:themeElements>
    <a:clrScheme name="The FA Tech Team">
      <a:dk1>
        <a:srgbClr val="E1261C"/>
      </a:dk1>
      <a:lt1>
        <a:srgbClr val="011E41"/>
      </a:lt1>
      <a:dk2>
        <a:srgbClr val="FFFFFF"/>
      </a:dk2>
      <a:lt2>
        <a:srgbClr val="000000"/>
      </a:lt2>
      <a:accent1>
        <a:srgbClr val="00813E"/>
      </a:accent1>
      <a:accent2>
        <a:srgbClr val="0068B2"/>
      </a:accent2>
      <a:accent3>
        <a:srgbClr val="FFFFFF"/>
      </a:accent3>
      <a:accent4>
        <a:srgbClr val="E1261C"/>
      </a:accent4>
      <a:accent5>
        <a:srgbClr val="FFFFFF"/>
      </a:accent5>
      <a:accent6>
        <a:srgbClr val="00813E"/>
      </a:accent6>
      <a:hlink>
        <a:srgbClr val="0068B2"/>
      </a:hlink>
      <a:folHlink>
        <a:srgbClr val="011E41"/>
      </a:folHlink>
    </a:clrScheme>
    <a:fontScheme name="FA Brush">
      <a:majorFont>
        <a:latin typeface="FA Brush"/>
        <a:ea typeface=""/>
        <a:cs typeface=""/>
      </a:majorFont>
      <a:minorFont>
        <a:latin typeface="FS J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Whole_Game_Section_Slide">
  <a:themeElements>
    <a:clrScheme name="The FA Tech Team">
      <a:dk1>
        <a:srgbClr val="E1261C"/>
      </a:dk1>
      <a:lt1>
        <a:srgbClr val="011E41"/>
      </a:lt1>
      <a:dk2>
        <a:srgbClr val="FFFFFF"/>
      </a:dk2>
      <a:lt2>
        <a:srgbClr val="000000"/>
      </a:lt2>
      <a:accent1>
        <a:srgbClr val="00813E"/>
      </a:accent1>
      <a:accent2>
        <a:srgbClr val="0068B2"/>
      </a:accent2>
      <a:accent3>
        <a:srgbClr val="FFFFFF"/>
      </a:accent3>
      <a:accent4>
        <a:srgbClr val="E1261C"/>
      </a:accent4>
      <a:accent5>
        <a:srgbClr val="FFFFFF"/>
      </a:accent5>
      <a:accent6>
        <a:srgbClr val="00813E"/>
      </a:accent6>
      <a:hlink>
        <a:srgbClr val="0068B2"/>
      </a:hlink>
      <a:folHlink>
        <a:srgbClr val="011E41"/>
      </a:folHlink>
    </a:clrScheme>
    <a:fontScheme name="FA Brush">
      <a:majorFont>
        <a:latin typeface="FA Brush"/>
        <a:ea typeface=""/>
        <a:cs typeface=""/>
      </a:majorFont>
      <a:minorFont>
        <a:latin typeface="FS J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hole_Game_Section">
  <a:themeElements>
    <a:clrScheme name="The FA Tech Team">
      <a:dk1>
        <a:srgbClr val="E1261C"/>
      </a:dk1>
      <a:lt1>
        <a:srgbClr val="011E41"/>
      </a:lt1>
      <a:dk2>
        <a:srgbClr val="FFFFFF"/>
      </a:dk2>
      <a:lt2>
        <a:srgbClr val="000000"/>
      </a:lt2>
      <a:accent1>
        <a:srgbClr val="00813E"/>
      </a:accent1>
      <a:accent2>
        <a:srgbClr val="0068B2"/>
      </a:accent2>
      <a:accent3>
        <a:srgbClr val="FFFFFF"/>
      </a:accent3>
      <a:accent4>
        <a:srgbClr val="E1261C"/>
      </a:accent4>
      <a:accent5>
        <a:srgbClr val="FFFFFF"/>
      </a:accent5>
      <a:accent6>
        <a:srgbClr val="00813E"/>
      </a:accent6>
      <a:hlink>
        <a:srgbClr val="0068B2"/>
      </a:hlink>
      <a:folHlink>
        <a:srgbClr val="011E41"/>
      </a:folHlink>
    </a:clrScheme>
    <a:fontScheme name="FA Brush">
      <a:majorFont>
        <a:latin typeface="FA Brush"/>
        <a:ea typeface=""/>
        <a:cs typeface=""/>
      </a:majorFont>
      <a:minorFont>
        <a:latin typeface="FS J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Full_Time_Section_Slide">
  <a:themeElements>
    <a:clrScheme name="The FA Tech Team">
      <a:dk1>
        <a:srgbClr val="E1261C"/>
      </a:dk1>
      <a:lt1>
        <a:srgbClr val="011E41"/>
      </a:lt1>
      <a:dk2>
        <a:srgbClr val="FFFFFF"/>
      </a:dk2>
      <a:lt2>
        <a:srgbClr val="000000"/>
      </a:lt2>
      <a:accent1>
        <a:srgbClr val="00813E"/>
      </a:accent1>
      <a:accent2>
        <a:srgbClr val="0068B2"/>
      </a:accent2>
      <a:accent3>
        <a:srgbClr val="FFFFFF"/>
      </a:accent3>
      <a:accent4>
        <a:srgbClr val="E1261C"/>
      </a:accent4>
      <a:accent5>
        <a:srgbClr val="FFFFFF"/>
      </a:accent5>
      <a:accent6>
        <a:srgbClr val="00813E"/>
      </a:accent6>
      <a:hlink>
        <a:srgbClr val="0068B2"/>
      </a:hlink>
      <a:folHlink>
        <a:srgbClr val="011E41"/>
      </a:folHlink>
    </a:clrScheme>
    <a:fontScheme name="FA Brush">
      <a:majorFont>
        <a:latin typeface="FA Brush"/>
        <a:ea typeface=""/>
        <a:cs typeface=""/>
      </a:majorFont>
      <a:minorFont>
        <a:latin typeface="FS J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ull_Time_Section">
  <a:themeElements>
    <a:clrScheme name="The FA Tech Team">
      <a:dk1>
        <a:srgbClr val="E1261C"/>
      </a:dk1>
      <a:lt1>
        <a:srgbClr val="011E41"/>
      </a:lt1>
      <a:dk2>
        <a:srgbClr val="FFFFFF"/>
      </a:dk2>
      <a:lt2>
        <a:srgbClr val="000000"/>
      </a:lt2>
      <a:accent1>
        <a:srgbClr val="00813E"/>
      </a:accent1>
      <a:accent2>
        <a:srgbClr val="0068B2"/>
      </a:accent2>
      <a:accent3>
        <a:srgbClr val="FFFFFF"/>
      </a:accent3>
      <a:accent4>
        <a:srgbClr val="E1261C"/>
      </a:accent4>
      <a:accent5>
        <a:srgbClr val="FFFFFF"/>
      </a:accent5>
      <a:accent6>
        <a:srgbClr val="00813E"/>
      </a:accent6>
      <a:hlink>
        <a:srgbClr val="0068B2"/>
      </a:hlink>
      <a:folHlink>
        <a:srgbClr val="011E41"/>
      </a:folHlink>
    </a:clrScheme>
    <a:fontScheme name="FA Brush">
      <a:majorFont>
        <a:latin typeface="FA Brush"/>
        <a:ea typeface=""/>
        <a:cs typeface=""/>
      </a:majorFont>
      <a:minorFont>
        <a:latin typeface="FS J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Whole_Game_Section_Slide">
  <a:themeElements>
    <a:clrScheme name="The FA Tech Team">
      <a:dk1>
        <a:srgbClr val="E1261C"/>
      </a:dk1>
      <a:lt1>
        <a:srgbClr val="011E41"/>
      </a:lt1>
      <a:dk2>
        <a:srgbClr val="FFFFFF"/>
      </a:dk2>
      <a:lt2>
        <a:srgbClr val="000000"/>
      </a:lt2>
      <a:accent1>
        <a:srgbClr val="00813E"/>
      </a:accent1>
      <a:accent2>
        <a:srgbClr val="0068B2"/>
      </a:accent2>
      <a:accent3>
        <a:srgbClr val="FFFFFF"/>
      </a:accent3>
      <a:accent4>
        <a:srgbClr val="E1261C"/>
      </a:accent4>
      <a:accent5>
        <a:srgbClr val="FFFFFF"/>
      </a:accent5>
      <a:accent6>
        <a:srgbClr val="00813E"/>
      </a:accent6>
      <a:hlink>
        <a:srgbClr val="0068B2"/>
      </a:hlink>
      <a:folHlink>
        <a:srgbClr val="011E41"/>
      </a:folHlink>
    </a:clrScheme>
    <a:fontScheme name="FA Brush">
      <a:majorFont>
        <a:latin typeface="FA Brush"/>
        <a:ea typeface=""/>
        <a:cs typeface=""/>
      </a:majorFont>
      <a:minorFont>
        <a:latin typeface="FS J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eb6c156-5478-4f89-87ec-71a8347d71d4">
      <UserInfo>
        <DisplayName>James Kendall</DisplayName>
        <AccountId>36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FCEBAC8C72E647A6DB4E4116DC2D48" ma:contentTypeVersion="11" ma:contentTypeDescription="Create a new document." ma:contentTypeScope="" ma:versionID="0e7509f5795011600e0db8dd0ed12298">
  <xsd:schema xmlns:xsd="http://www.w3.org/2001/XMLSchema" xmlns:xs="http://www.w3.org/2001/XMLSchema" xmlns:p="http://schemas.microsoft.com/office/2006/metadata/properties" xmlns:ns2="afb32b25-06ea-4f46-aaa4-8b58557174af" xmlns:ns3="2eb6c156-5478-4f89-87ec-71a8347d71d4" targetNamespace="http://schemas.microsoft.com/office/2006/metadata/properties" ma:root="true" ma:fieldsID="d355109808fa17839a1e622b343bf08e" ns2:_="" ns3:_="">
    <xsd:import namespace="afb32b25-06ea-4f46-aaa4-8b58557174af"/>
    <xsd:import namespace="2eb6c156-5478-4f89-87ec-71a8347d71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b32b25-06ea-4f46-aaa4-8b58557174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6c156-5478-4f89-87ec-71a8347d71d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F35C82-59AA-4F78-8725-C3D5BBD63518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afb32b25-06ea-4f46-aaa4-8b58557174af"/>
    <ds:schemaRef ds:uri="http://purl.org/dc/terms/"/>
    <ds:schemaRef ds:uri="http://schemas.openxmlformats.org/package/2006/metadata/core-properties"/>
    <ds:schemaRef ds:uri="2eb6c156-5478-4f89-87ec-71a8347d71d4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D870795-6FB1-4861-B745-91DD28C15996}">
  <ds:schemaRefs>
    <ds:schemaRef ds:uri="2eb6c156-5478-4f89-87ec-71a8347d71d4"/>
    <ds:schemaRef ds:uri="afb32b25-06ea-4f46-aaa4-8b58557174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573D4D2-FF27-4093-A9DF-AC201AE9F6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458</Words>
  <Application>Microsoft Office PowerPoint</Application>
  <PresentationFormat>Widescreen</PresentationFormat>
  <Paragraphs>102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Arial</vt:lpstr>
      <vt:lpstr>Calibri</vt:lpstr>
      <vt:lpstr>FA Brush</vt:lpstr>
      <vt:lpstr>FS Jack</vt:lpstr>
      <vt:lpstr>FSJack</vt:lpstr>
      <vt:lpstr>FSJack-Bold</vt:lpstr>
      <vt:lpstr>FSJack-Light</vt:lpstr>
      <vt:lpstr>Front_Cover_Slide</vt:lpstr>
      <vt:lpstr>1_Whole_Game_Section</vt:lpstr>
      <vt:lpstr>Whole_Game_Section_Slide</vt:lpstr>
      <vt:lpstr>3_Whole_Game_Section_Slide</vt:lpstr>
      <vt:lpstr>1_Whole_Game_Section_Slide</vt:lpstr>
      <vt:lpstr>Whole_Game_Section</vt:lpstr>
      <vt:lpstr>Full_Time_Section_Slide</vt:lpstr>
      <vt:lpstr>Full_Time_Section</vt:lpstr>
      <vt:lpstr>2_Whole_Game_Section_Slide</vt:lpstr>
      <vt:lpstr>Matchday_Section</vt:lpstr>
      <vt:lpstr>Matchday </vt:lpstr>
      <vt:lpstr>Using MS Teams for Online Calls</vt:lpstr>
      <vt:lpstr>This evening we’ll go through</vt:lpstr>
      <vt:lpstr>The FA’s Grassroots Technology Ecosystem</vt:lpstr>
      <vt:lpstr>PowerPoint Presentation</vt:lpstr>
      <vt:lpstr>My Account…</vt:lpstr>
      <vt:lpstr>My Account...</vt:lpstr>
      <vt:lpstr>My Account… </vt:lpstr>
      <vt:lpstr>My Account… </vt:lpstr>
      <vt:lpstr>My Account… </vt:lpstr>
      <vt:lpstr>PowerPoint Presentation</vt:lpstr>
      <vt:lpstr>PowerPoint Presentation</vt:lpstr>
      <vt:lpstr>Your admin tasks all in one place…</vt:lpstr>
      <vt:lpstr>PowerPoint Presentation</vt:lpstr>
      <vt:lpstr>Extra time for the game you love</vt:lpstr>
      <vt:lpstr>Search ‘FA Matchday App’</vt:lpstr>
      <vt:lpstr>Manage match details</vt:lpstr>
      <vt:lpstr>Player availability</vt:lpstr>
      <vt:lpstr>Live events and match reports</vt:lpstr>
      <vt:lpstr>Match fees and payments</vt:lpstr>
      <vt:lpstr>Get the best Matchday experience</vt:lpstr>
      <vt:lpstr>PayPal incentives</vt:lpstr>
      <vt:lpstr>VAR review</vt:lpstr>
      <vt:lpstr>PowerPoint Presentation</vt:lpstr>
      <vt:lpstr>Remember…</vt:lpstr>
      <vt:lpstr>PowerPoint Presentation</vt:lpstr>
      <vt:lpstr>Thank you &amp; stay safe.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FA Grassroots Technology Club Consultants Session</dc:title>
  <dc:creator>Natalie Fearn</dc:creator>
  <cp:lastModifiedBy>Donna Crowthers</cp:lastModifiedBy>
  <cp:revision>8</cp:revision>
  <dcterms:created xsi:type="dcterms:W3CDTF">2020-03-19T12:01:37Z</dcterms:created>
  <dcterms:modified xsi:type="dcterms:W3CDTF">2020-05-06T10:32:12Z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0x010100A7FCEBAC8C72E647A6DB4E4116DC2D48</vt:lpwstr>
  </property>
</Properties>
</file>