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0"/>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England FC DISPLAY Regular" panose="00000500000000000000" pitchFamily="2" charset="0"/>
      <p:regular r:id="rId25"/>
    </p:embeddedFont>
    <p:embeddedFont>
      <p:font typeface="Grot12 Condensed" pitchFamily="50" charset="0"/>
      <p:regular r:id="rId26"/>
      <p:bold r:id="rId27"/>
    </p:embeddedFont>
    <p:embeddedFont>
      <p:font typeface="Grot12 Normal" pitchFamily="50" charset="0"/>
      <p:regular r:id="rId28"/>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36F90B-A18F-4C26-80DC-AF7574F96DDD}" v="67" dt="2021-04-21T14:21:51.696"/>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2735" autoAdjust="0"/>
  </p:normalViewPr>
  <p:slideViewPr>
    <p:cSldViewPr snapToGrid="0" snapToObjects="1" showGuides="1">
      <p:cViewPr varScale="1">
        <p:scale>
          <a:sx n="130" d="100"/>
          <a:sy n="130" d="100"/>
        </p:scale>
        <p:origin x="1458" y="13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cci Barrie" userId="c41828fa-0b89-4edd-9099-cf66ac76d7d0" providerId="ADAL" clId="{E9BAA459-F438-4F44-852D-C31DF8CD11A6}"/>
    <pc:docChg chg="custSel modSld">
      <pc:chgData name="Becci Barrie" userId="c41828fa-0b89-4edd-9099-cf66ac76d7d0" providerId="ADAL" clId="{E9BAA459-F438-4F44-852D-C31DF8CD11A6}" dt="2021-04-19T17:02:10.966" v="147" actId="20577"/>
      <pc:docMkLst>
        <pc:docMk/>
      </pc:docMkLst>
      <pc:sldChg chg="modNotesTx">
        <pc:chgData name="Becci Barrie" userId="c41828fa-0b89-4edd-9099-cf66ac76d7d0" providerId="ADAL" clId="{E9BAA459-F438-4F44-852D-C31DF8CD11A6}" dt="2021-04-19T16:57:45.639" v="2" actId="20577"/>
        <pc:sldMkLst>
          <pc:docMk/>
          <pc:sldMk cId="0" sldId="258"/>
        </pc:sldMkLst>
      </pc:sldChg>
      <pc:sldChg chg="modNotesTx">
        <pc:chgData name="Becci Barrie" userId="c41828fa-0b89-4edd-9099-cf66ac76d7d0" providerId="ADAL" clId="{E9BAA459-F438-4F44-852D-C31DF8CD11A6}" dt="2021-04-19T16:58:16.032" v="12" actId="20577"/>
        <pc:sldMkLst>
          <pc:docMk/>
          <pc:sldMk cId="0" sldId="260"/>
        </pc:sldMkLst>
      </pc:sldChg>
      <pc:sldChg chg="modNotesTx">
        <pc:chgData name="Becci Barrie" userId="c41828fa-0b89-4edd-9099-cf66ac76d7d0" providerId="ADAL" clId="{E9BAA459-F438-4F44-852D-C31DF8CD11A6}" dt="2021-04-19T16:59:19.190" v="118" actId="20577"/>
        <pc:sldMkLst>
          <pc:docMk/>
          <pc:sldMk cId="0" sldId="261"/>
        </pc:sldMkLst>
      </pc:sldChg>
      <pc:sldChg chg="modNotesTx">
        <pc:chgData name="Becci Barrie" userId="c41828fa-0b89-4edd-9099-cf66ac76d7d0" providerId="ADAL" clId="{E9BAA459-F438-4F44-852D-C31DF8CD11A6}" dt="2021-04-19T17:00:28.644" v="123" actId="20577"/>
        <pc:sldMkLst>
          <pc:docMk/>
          <pc:sldMk cId="0" sldId="264"/>
        </pc:sldMkLst>
      </pc:sldChg>
      <pc:sldChg chg="modNotesTx">
        <pc:chgData name="Becci Barrie" userId="c41828fa-0b89-4edd-9099-cf66ac76d7d0" providerId="ADAL" clId="{E9BAA459-F438-4F44-852D-C31DF8CD11A6}" dt="2021-04-19T17:01:30.902" v="144" actId="20577"/>
        <pc:sldMkLst>
          <pc:docMk/>
          <pc:sldMk cId="0" sldId="265"/>
        </pc:sldMkLst>
      </pc:sldChg>
      <pc:sldChg chg="modNotesTx">
        <pc:chgData name="Becci Barrie" userId="c41828fa-0b89-4edd-9099-cf66ac76d7d0" providerId="ADAL" clId="{E9BAA459-F438-4F44-852D-C31DF8CD11A6}" dt="2021-04-19T17:02:10.966" v="147" actId="20577"/>
        <pc:sldMkLst>
          <pc:docMk/>
          <pc:sldMk cId="0" sldId="269"/>
        </pc:sldMkLst>
      </pc:sldChg>
    </pc:docChg>
  </pc:docChgLst>
  <pc:docChgLst>
    <pc:chgData name="Becci Barrie" userId="c41828fa-0b89-4edd-9099-cf66ac76d7d0" providerId="ADAL" clId="{8136F90B-A18F-4C26-80DC-AF7574F96DDD}"/>
    <pc:docChg chg="custSel modSld">
      <pc:chgData name="Becci Barrie" userId="c41828fa-0b89-4edd-9099-cf66ac76d7d0" providerId="ADAL" clId="{8136F90B-A18F-4C26-80DC-AF7574F96DDD}" dt="2021-04-27T10:33:22.881" v="68" actId="313"/>
      <pc:docMkLst>
        <pc:docMk/>
      </pc:docMkLst>
      <pc:sldChg chg="modSp mod">
        <pc:chgData name="Becci Barrie" userId="c41828fa-0b89-4edd-9099-cf66ac76d7d0" providerId="ADAL" clId="{8136F90B-A18F-4C26-80DC-AF7574F96DDD}" dt="2021-04-27T10:33:22.881" v="68" actId="313"/>
        <pc:sldMkLst>
          <pc:docMk/>
          <pc:sldMk cId="0" sldId="257"/>
        </pc:sldMkLst>
        <pc:spChg chg="mod">
          <ac:chgData name="Becci Barrie" userId="c41828fa-0b89-4edd-9099-cf66ac76d7d0" providerId="ADAL" clId="{8136F90B-A18F-4C26-80DC-AF7574F96DDD}" dt="2021-04-27T10:33:22.881" v="68" actId="313"/>
          <ac:spMkLst>
            <pc:docMk/>
            <pc:sldMk cId="0" sldId="257"/>
            <ac:spMk id="26" creationId="{58177824-5B31-F148-B06C-8D501FC46E1E}"/>
          </ac:spMkLst>
        </pc:spChg>
        <pc:spChg chg="mod">
          <ac:chgData name="Becci Barrie" userId="c41828fa-0b89-4edd-9099-cf66ac76d7d0" providerId="ADAL" clId="{8136F90B-A18F-4C26-80DC-AF7574F96DDD}" dt="2021-04-21T14:21:51.696" v="67" actId="20577"/>
          <ac:spMkLst>
            <pc:docMk/>
            <pc:sldMk cId="0" sldId="257"/>
            <ac:spMk id="126" creationId="{00000000-0000-0000-0000-000000000000}"/>
          </ac:spMkLst>
        </pc:spChg>
      </pc:sldChg>
      <pc:sldChg chg="modSp mod">
        <pc:chgData name="Becci Barrie" userId="c41828fa-0b89-4edd-9099-cf66ac76d7d0" providerId="ADAL" clId="{8136F90B-A18F-4C26-80DC-AF7574F96DDD}" dt="2021-04-20T11:10:24.511" v="30" actId="313"/>
        <pc:sldMkLst>
          <pc:docMk/>
          <pc:sldMk cId="0" sldId="259"/>
        </pc:sldMkLst>
        <pc:spChg chg="mod">
          <ac:chgData name="Becci Barrie" userId="c41828fa-0b89-4edd-9099-cf66ac76d7d0" providerId="ADAL" clId="{8136F90B-A18F-4C26-80DC-AF7574F96DDD}" dt="2021-04-20T11:10:24.511" v="30" actId="313"/>
          <ac:spMkLst>
            <pc:docMk/>
            <pc:sldMk cId="0" sldId="259"/>
            <ac:spMk id="7" creationId="{C7100417-33B7-F049-8012-95C4FF74AD2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theguardian.com/football/2018/may/18/bojan-krkic-interview-anxiety-attacks-footbal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a:spLocks noGrp="1" noRot="1" noChangeAspect="1"/>
          </p:cNvSpPr>
          <p:nvPr>
            <p:ph type="sldImg"/>
          </p:nvPr>
        </p:nvSpPr>
        <p:spPr>
          <a:xfrm>
            <a:off x="381000" y="685800"/>
            <a:ext cx="6096000" cy="3429000"/>
          </a:xfrm>
          <a:prstGeom prst="rect">
            <a:avLst/>
          </a:prstGeom>
        </p:spPr>
        <p:txBody>
          <a:bodyPr/>
          <a:lstStyle/>
          <a:p>
            <a:endParaRPr/>
          </a:p>
        </p:txBody>
      </p:sp>
      <p:sp>
        <p:nvSpPr>
          <p:cNvPr id="116" name="Shape 116"/>
          <p:cNvSpPr>
            <a:spLocks noGrp="1"/>
          </p:cNvSpPr>
          <p:nvPr>
            <p:ph type="body" sz="quarter" idx="1"/>
          </p:nvPr>
        </p:nvSpPr>
        <p:spPr>
          <a:prstGeom prst="rect">
            <a:avLst/>
          </a:prstGeom>
        </p:spPr>
        <p:txBody>
          <a:bodyPr/>
          <a:lstStyle/>
          <a:p>
            <a:r>
              <a:rPr dirty="0"/>
              <a:t>Teacher Notes</a:t>
            </a:r>
          </a:p>
          <a:p>
            <a:pPr marL="120315" indent="-120315">
              <a:buSzPct val="100000"/>
              <a:buChar char="•"/>
            </a:pPr>
            <a:r>
              <a:rPr dirty="0"/>
              <a:t>Starter activity: Get students thinking about what country they are visiting.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noRot="1" noChangeAspect="1"/>
          </p:cNvSpPr>
          <p:nvPr>
            <p:ph type="sldImg"/>
          </p:nvPr>
        </p:nvSpPr>
        <p:spPr>
          <a:xfrm>
            <a:off x="381000" y="685800"/>
            <a:ext cx="6096000" cy="3429000"/>
          </a:xfrm>
          <a:prstGeom prst="rect">
            <a:avLst/>
          </a:prstGeom>
        </p:spPr>
        <p:txBody>
          <a:bodyPr/>
          <a:lstStyle/>
          <a:p>
            <a:endParaRPr/>
          </a:p>
        </p:txBody>
      </p:sp>
      <p:sp>
        <p:nvSpPr>
          <p:cNvPr id="271" name="Shape 271"/>
          <p:cNvSpPr>
            <a:spLocks noGrp="1"/>
          </p:cNvSpPr>
          <p:nvPr>
            <p:ph type="body" sz="quarter" idx="1"/>
          </p:nvPr>
        </p:nvSpPr>
        <p:spPr>
          <a:prstGeom prst="rect">
            <a:avLst/>
          </a:prstGeom>
        </p:spPr>
        <p:txBody>
          <a:bodyPr/>
          <a:lstStyle/>
          <a:p>
            <a:r>
              <a:rPr dirty="0"/>
              <a:t>Teacher Notes</a:t>
            </a:r>
          </a:p>
          <a:p>
            <a:pPr marL="171450" indent="-171450">
              <a:buSzPct val="100000"/>
              <a:buFont typeface="Arial"/>
              <a:buChar char="•"/>
            </a:pPr>
            <a:r>
              <a:rPr dirty="0"/>
              <a:t>The questions are designed to get pupils to discuss their success and their emotions whilst playing.</a:t>
            </a:r>
          </a:p>
          <a:p>
            <a:pPr marL="171450" indent="-171450">
              <a:buSzPct val="100000"/>
              <a:buFont typeface="Arial"/>
              <a:buChar char="•"/>
            </a:pPr>
            <a:r>
              <a:rPr dirty="0"/>
              <a:t>The game is designed to increase the level of difficulty and therefore for some pupils this may in turn increase the level of stress they feel.</a:t>
            </a:r>
          </a:p>
          <a:p>
            <a:pPr marL="171450" indent="-171450">
              <a:buSzPct val="100000"/>
              <a:buFont typeface="Arial"/>
              <a:buChar char="•"/>
            </a:pPr>
            <a:r>
              <a:rPr dirty="0"/>
              <a:t>Some may feel it unfair as more interceptors are added in, others may enjoy the increased challenge. This may lead to a mix of answers to the questions about how they feel.</a:t>
            </a:r>
          </a:p>
          <a:p>
            <a:pPr marL="171450" indent="-171450">
              <a:buSzPct val="100000"/>
              <a:buFont typeface="Arial"/>
              <a:buChar char="•"/>
            </a:pPr>
            <a:r>
              <a:rPr dirty="0"/>
              <a:t>Responses my include frustration, anger and annoyance, or pupils may say they found i</a:t>
            </a:r>
            <a:r>
              <a:rPr lang="en-US" dirty="0"/>
              <a:t>t</a:t>
            </a:r>
            <a:r>
              <a:rPr dirty="0"/>
              <a:t> fun, challenging and exciting etc.</a:t>
            </a:r>
          </a:p>
          <a:p>
            <a:pPr marL="171450" indent="-171450">
              <a:buSzPct val="100000"/>
              <a:buFont typeface="Arial"/>
              <a:buChar char="•"/>
            </a:pPr>
            <a:r>
              <a:rPr dirty="0"/>
              <a:t>You could share the feeling</a:t>
            </a:r>
            <a:r>
              <a:rPr lang="en-US" dirty="0"/>
              <a:t>s</a:t>
            </a:r>
            <a:r>
              <a:rPr dirty="0"/>
              <a:t> word</a:t>
            </a:r>
            <a:r>
              <a:rPr lang="en-US" dirty="0"/>
              <a:t> bank</a:t>
            </a:r>
            <a:r>
              <a:rPr dirty="0"/>
              <a:t> on the next slide to help pupils identify their emotions as some may find this hard to express.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hape 312"/>
          <p:cNvSpPr>
            <a:spLocks noGrp="1" noRot="1" noChangeAspect="1"/>
          </p:cNvSpPr>
          <p:nvPr>
            <p:ph type="sldImg"/>
          </p:nvPr>
        </p:nvSpPr>
        <p:spPr>
          <a:xfrm>
            <a:off x="381000" y="685800"/>
            <a:ext cx="6096000" cy="3429000"/>
          </a:xfrm>
          <a:prstGeom prst="rect">
            <a:avLst/>
          </a:prstGeom>
        </p:spPr>
        <p:txBody>
          <a:bodyPr/>
          <a:lstStyle/>
          <a:p>
            <a:endParaRPr/>
          </a:p>
        </p:txBody>
      </p:sp>
      <p:sp>
        <p:nvSpPr>
          <p:cNvPr id="313" name="Shape 313"/>
          <p:cNvSpPr>
            <a:spLocks noGrp="1"/>
          </p:cNvSpPr>
          <p:nvPr>
            <p:ph type="body" sz="quarter" idx="1"/>
          </p:nvPr>
        </p:nvSpPr>
        <p:spPr>
          <a:prstGeom prst="rect">
            <a:avLst/>
          </a:prstGeom>
        </p:spPr>
        <p:txBody>
          <a:bodyPr/>
          <a:lstStyle/>
          <a:p>
            <a:r>
              <a:t>N/A</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Shape 322"/>
          <p:cNvSpPr>
            <a:spLocks noGrp="1" noRot="1" noChangeAspect="1"/>
          </p:cNvSpPr>
          <p:nvPr>
            <p:ph type="sldImg"/>
          </p:nvPr>
        </p:nvSpPr>
        <p:spPr>
          <a:prstGeom prst="rect">
            <a:avLst/>
          </a:prstGeom>
        </p:spPr>
        <p:txBody>
          <a:bodyPr/>
          <a:lstStyle/>
          <a:p>
            <a:endParaRPr/>
          </a:p>
        </p:txBody>
      </p:sp>
      <p:sp>
        <p:nvSpPr>
          <p:cNvPr id="323" name="Shape 323"/>
          <p:cNvSpPr>
            <a:spLocks noGrp="1"/>
          </p:cNvSpPr>
          <p:nvPr>
            <p:ph type="body" sz="quarter" idx="1"/>
          </p:nvPr>
        </p:nvSpPr>
        <p:spPr>
          <a:prstGeom prst="rect">
            <a:avLst/>
          </a:prstGeom>
        </p:spPr>
        <p:txBody>
          <a:bodyPr/>
          <a:lstStyle/>
          <a:p>
            <a:r>
              <a:t>Teacher Notes</a:t>
            </a:r>
          </a:p>
          <a:p>
            <a:pPr marL="171450" indent="-171450">
              <a:buSzPct val="100000"/>
              <a:buFont typeface="Arial"/>
              <a:buChar char="•"/>
            </a:pPr>
            <a:r>
              <a:t>Create a mind map in groups or as a class. </a:t>
            </a:r>
          </a:p>
          <a:p>
            <a:pPr marL="171450" indent="-171450">
              <a:buSzPct val="100000"/>
              <a:buFont typeface="Arial"/>
              <a:buChar char="•"/>
            </a:pPr>
            <a:r>
              <a:t>Pupils could write responses on sticky notes to add to a printed copy of the mind map, or they could create their own version of this slide to add ideas to.</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Shape 360"/>
          <p:cNvSpPr>
            <a:spLocks noGrp="1" noRot="1" noChangeAspect="1"/>
          </p:cNvSpPr>
          <p:nvPr>
            <p:ph type="sldImg"/>
          </p:nvPr>
        </p:nvSpPr>
        <p:spPr>
          <a:xfrm>
            <a:off x="381000" y="685800"/>
            <a:ext cx="6096000" cy="3429000"/>
          </a:xfrm>
          <a:prstGeom prst="rect">
            <a:avLst/>
          </a:prstGeom>
        </p:spPr>
        <p:txBody>
          <a:bodyPr/>
          <a:lstStyle/>
          <a:p>
            <a:endParaRPr/>
          </a:p>
        </p:txBody>
      </p:sp>
      <p:sp>
        <p:nvSpPr>
          <p:cNvPr id="361" name="Shape 361"/>
          <p:cNvSpPr>
            <a:spLocks noGrp="1"/>
          </p:cNvSpPr>
          <p:nvPr>
            <p:ph type="body" sz="quarter" idx="1"/>
          </p:nvPr>
        </p:nvSpPr>
        <p:spPr>
          <a:prstGeom prst="rect">
            <a:avLst/>
          </a:prstGeom>
        </p:spPr>
        <p:txBody>
          <a:bodyPr/>
          <a:lstStyle/>
          <a:p>
            <a:r>
              <a:t>Teacher Notes</a:t>
            </a:r>
          </a:p>
          <a:p>
            <a:pPr marL="171450" indent="-171450">
              <a:buSzPct val="100000"/>
              <a:buFont typeface="Arial"/>
              <a:buChar char="•"/>
            </a:pPr>
            <a:r>
              <a:t>Some suggestions here – click the boxes to reveal examples of each “A” underneath.</a:t>
            </a:r>
          </a:p>
          <a:p>
            <a:pPr marL="171450" indent="-171450">
              <a:buSzPct val="100000"/>
              <a:buFont typeface="Arial"/>
              <a:buChar char="•"/>
            </a:pPr>
            <a:r>
              <a:t>There are many different suggestions apart from the 4 A’s. This is just an example you may want to show the class.</a:t>
            </a:r>
          </a:p>
          <a:p>
            <a:pPr marL="171450" indent="-171450">
              <a:buSzPct val="100000"/>
              <a:buFont typeface="Arial"/>
              <a:buChar char="•"/>
            </a:pPr>
            <a:r>
              <a:t>https://www.mayoclinic.org/healthy-lifestyle/stress-management/in-depth/stress-relief/art-20044476</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hape 367"/>
          <p:cNvSpPr>
            <a:spLocks noGrp="1" noRot="1" noChangeAspect="1"/>
          </p:cNvSpPr>
          <p:nvPr>
            <p:ph type="sldImg"/>
          </p:nvPr>
        </p:nvSpPr>
        <p:spPr>
          <a:xfrm>
            <a:off x="381000" y="685800"/>
            <a:ext cx="6096000" cy="3429000"/>
          </a:xfrm>
          <a:prstGeom prst="rect">
            <a:avLst/>
          </a:prstGeom>
        </p:spPr>
        <p:txBody>
          <a:bodyPr/>
          <a:lstStyle/>
          <a:p>
            <a:endParaRPr/>
          </a:p>
        </p:txBody>
      </p:sp>
      <p:sp>
        <p:nvSpPr>
          <p:cNvPr id="368" name="Shape 368"/>
          <p:cNvSpPr>
            <a:spLocks noGrp="1"/>
          </p:cNvSpPr>
          <p:nvPr>
            <p:ph type="body" sz="quarter" idx="1"/>
          </p:nvPr>
        </p:nvSpPr>
        <p:spPr>
          <a:prstGeom prst="rect">
            <a:avLst/>
          </a:prstGeom>
        </p:spPr>
        <p:txBody>
          <a:bodyPr/>
          <a:lstStyle/>
          <a:p>
            <a:r>
              <a:rPr dirty="0"/>
              <a:t>Teacher Notes</a:t>
            </a:r>
          </a:p>
          <a:p>
            <a:pPr marL="171450" indent="-171450">
              <a:buSzPct val="100000"/>
              <a:buFont typeface="Arial"/>
              <a:buChar char="•"/>
            </a:pPr>
            <a:r>
              <a:rPr dirty="0"/>
              <a:t>There are many clips/methods to make a stress ball. Here are two clips, one using a balloon and one without.</a:t>
            </a:r>
          </a:p>
          <a:p>
            <a:pPr marL="628650" lvl="1" indent="-171450">
              <a:buSzPct val="100000"/>
              <a:buFont typeface="Arial"/>
              <a:buChar char="•"/>
            </a:pPr>
            <a:r>
              <a:rPr dirty="0"/>
              <a:t>The balloon method is very simple and easy to follow but take care to use a good quality balloon that is not old or the rubber may break and the contents leak</a:t>
            </a:r>
            <a:r>
              <a:rPr lang="en-US" dirty="0"/>
              <a:t> - </a:t>
            </a:r>
            <a:r>
              <a:rPr dirty="0"/>
              <a:t> https://www.youtube.com/watch?v=ndp2gq6wveM or https://www.youtube.com/watch?v=gHOp22_Sjqg.</a:t>
            </a:r>
          </a:p>
          <a:p>
            <a:pPr marL="628650" lvl="1" indent="-171450">
              <a:buSzPct val="100000"/>
              <a:buFont typeface="Arial"/>
              <a:buChar char="•"/>
            </a:pPr>
            <a:r>
              <a:rPr dirty="0"/>
              <a:t>Balloon free method: https://www.youtube.com/watch?v=k38wlQjzJD8. </a:t>
            </a:r>
          </a:p>
          <a:p>
            <a:pPr marL="171450" indent="-171450">
              <a:buSzPct val="100000"/>
              <a:buFont typeface="Arial"/>
              <a:buChar char="•"/>
            </a:pPr>
            <a:r>
              <a:rPr dirty="0"/>
              <a:t>Remember to risk assess any practical work you do with your group and read any advice on bottles of substances used. Wear goggles if necessary. Wash hands. Ask pupils to bring in a plastic pot to store their stress ball in (empty hummus pots and lids are great for this).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Shape 375"/>
          <p:cNvSpPr>
            <a:spLocks noGrp="1" noRot="1" noChangeAspect="1"/>
          </p:cNvSpPr>
          <p:nvPr>
            <p:ph type="sldImg"/>
          </p:nvPr>
        </p:nvSpPr>
        <p:spPr>
          <a:xfrm>
            <a:off x="381000" y="685800"/>
            <a:ext cx="6096000" cy="3429000"/>
          </a:xfrm>
          <a:prstGeom prst="rect">
            <a:avLst/>
          </a:prstGeom>
        </p:spPr>
        <p:txBody>
          <a:bodyPr/>
          <a:lstStyle/>
          <a:p>
            <a:endParaRPr/>
          </a:p>
        </p:txBody>
      </p:sp>
      <p:sp>
        <p:nvSpPr>
          <p:cNvPr id="376" name="Shape 376"/>
          <p:cNvSpPr>
            <a:spLocks noGrp="1"/>
          </p:cNvSpPr>
          <p:nvPr>
            <p:ph type="body" sz="quarter" idx="1"/>
          </p:nvPr>
        </p:nvSpPr>
        <p:spPr>
          <a:prstGeom prst="rect">
            <a:avLst/>
          </a:prstGeom>
        </p:spPr>
        <p:txBody>
          <a:bodyPr/>
          <a:lstStyle/>
          <a:p>
            <a:r>
              <a:t>Teacher Notes</a:t>
            </a:r>
          </a:p>
          <a:p>
            <a:pPr marL="171450" indent="-171450">
              <a:buSzPct val="100000"/>
              <a:buFont typeface="Arial"/>
              <a:buChar char="•"/>
            </a:pPr>
            <a:r>
              <a:t>Students to consolidate their learning within this section.</a:t>
            </a:r>
          </a:p>
          <a:p>
            <a:pPr marL="171450" indent="-171450">
              <a:buSzPct val="100000"/>
              <a:buFont typeface="Arial"/>
              <a:buChar char="•"/>
            </a:pPr>
            <a:r>
              <a:t>Linking back to the big question.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noRot="1" noChangeAspect="1"/>
          </p:cNvSpPr>
          <p:nvPr>
            <p:ph type="sldImg"/>
          </p:nvPr>
        </p:nvSpPr>
        <p:spPr>
          <a:xfrm>
            <a:off x="381000" y="685800"/>
            <a:ext cx="6096000" cy="3429000"/>
          </a:xfrm>
          <a:prstGeom prst="rect">
            <a:avLst/>
          </a:prstGeom>
        </p:spPr>
        <p:txBody>
          <a:bodyPr/>
          <a:lstStyle/>
          <a:p>
            <a:endParaRPr/>
          </a:p>
        </p:txBody>
      </p:sp>
      <p:sp>
        <p:nvSpPr>
          <p:cNvPr id="143" name="Shape 143"/>
          <p:cNvSpPr>
            <a:spLocks noGrp="1"/>
          </p:cNvSpPr>
          <p:nvPr>
            <p:ph type="body" sz="quarter" idx="1"/>
          </p:nvPr>
        </p:nvSpPr>
        <p:spPr>
          <a:prstGeom prst="rect">
            <a:avLst/>
          </a:prstGeom>
        </p:spPr>
        <p:txBody>
          <a:bodyPr/>
          <a:lstStyle/>
          <a:p>
            <a:r>
              <a:rPr dirty="0"/>
              <a:t>Teacher Notes</a:t>
            </a:r>
          </a:p>
          <a:p>
            <a:pPr marL="120315" indent="-120315">
              <a:buSzPct val="100000"/>
              <a:buChar char="•"/>
            </a:pPr>
            <a:r>
              <a:rPr dirty="0"/>
              <a:t>Language spoken: Majority language is English. Minority language is Gaelic</a:t>
            </a:r>
          </a:p>
          <a:p>
            <a:pPr marL="120315" indent="-120315">
              <a:buSzPct val="100000"/>
              <a:buChar char="•"/>
            </a:pPr>
            <a:r>
              <a:rPr dirty="0"/>
              <a:t>Brief introduction to Glasgow as a city.</a:t>
            </a:r>
          </a:p>
          <a:p>
            <a:pPr marL="120315" indent="-120315">
              <a:buSzPct val="100000"/>
              <a:buChar char="•"/>
            </a:pPr>
            <a:r>
              <a:rPr dirty="0"/>
              <a:t>Locate Scotland and then Glasgow on the map.</a:t>
            </a:r>
          </a:p>
          <a:p>
            <a:pPr marL="120315" indent="-120315">
              <a:buSzPct val="100000"/>
              <a:buChar char="•"/>
            </a:pPr>
            <a:r>
              <a:rPr dirty="0"/>
              <a:t>Use the Glasgow Host City Guide to discuss the country in more detail (optional).</a:t>
            </a:r>
          </a:p>
          <a:p>
            <a:pPr marL="120315" indent="-120315">
              <a:buSzPct val="100000"/>
              <a:buChar char="•"/>
            </a:pPr>
            <a:r>
              <a:rPr dirty="0"/>
              <a:t>The majority language is English, but Scottish Gaelic is also spoken.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a:spLocks noGrp="1" noRot="1" noChangeAspect="1"/>
          </p:cNvSpPr>
          <p:nvPr>
            <p:ph type="sldImg"/>
          </p:nvPr>
        </p:nvSpPr>
        <p:spPr>
          <a:xfrm>
            <a:off x="381000" y="685800"/>
            <a:ext cx="6096000" cy="3429000"/>
          </a:xfrm>
          <a:prstGeom prst="rect">
            <a:avLst/>
          </a:prstGeom>
        </p:spPr>
        <p:txBody>
          <a:bodyPr/>
          <a:lstStyle/>
          <a:p>
            <a:endParaRPr/>
          </a:p>
        </p:txBody>
      </p:sp>
      <p:sp>
        <p:nvSpPr>
          <p:cNvPr id="154" name="Shape 154"/>
          <p:cNvSpPr>
            <a:spLocks noGrp="1"/>
          </p:cNvSpPr>
          <p:nvPr>
            <p:ph type="body" sz="quarter" idx="1"/>
          </p:nvPr>
        </p:nvSpPr>
        <p:spPr>
          <a:prstGeom prst="rect">
            <a:avLst/>
          </a:prstGeom>
        </p:spPr>
        <p:txBody>
          <a:bodyPr/>
          <a:lstStyle/>
          <a:p>
            <a:r>
              <a:rPr dirty="0"/>
              <a:t>Teacher Notes</a:t>
            </a:r>
          </a:p>
          <a:p>
            <a:pPr marL="120315" indent="-120315">
              <a:buSzPct val="100000"/>
              <a:buChar char="•"/>
            </a:pPr>
            <a:r>
              <a:rPr dirty="0"/>
              <a:t>Discuss the different emotions show</a:t>
            </a:r>
            <a:r>
              <a:rPr lang="en-US" dirty="0"/>
              <a:t>n</a:t>
            </a:r>
            <a:r>
              <a:rPr dirty="0"/>
              <a:t> in these images, and what links them.</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noRot="1" noChangeAspect="1"/>
          </p:cNvSpPr>
          <p:nvPr>
            <p:ph type="sldImg"/>
          </p:nvPr>
        </p:nvSpPr>
        <p:spPr>
          <a:xfrm>
            <a:off x="381000" y="685800"/>
            <a:ext cx="6096000" cy="3429000"/>
          </a:xfrm>
          <a:prstGeom prst="rect">
            <a:avLst/>
          </a:prstGeom>
        </p:spPr>
        <p:txBody>
          <a:bodyPr/>
          <a:lstStyle/>
          <a:p>
            <a:endParaRPr/>
          </a:p>
        </p:txBody>
      </p:sp>
      <p:sp>
        <p:nvSpPr>
          <p:cNvPr id="162" name="Shape 162"/>
          <p:cNvSpPr>
            <a:spLocks noGrp="1"/>
          </p:cNvSpPr>
          <p:nvPr>
            <p:ph type="body" sz="quarter" idx="1"/>
          </p:nvPr>
        </p:nvSpPr>
        <p:spPr>
          <a:prstGeom prst="rect">
            <a:avLst/>
          </a:prstGeom>
        </p:spPr>
        <p:txBody>
          <a:bodyPr/>
          <a:lstStyle/>
          <a:p>
            <a:r>
              <a:t>Teacher Notes</a:t>
            </a:r>
          </a:p>
          <a:p>
            <a:pPr marL="120315" indent="-120315">
              <a:buSzPct val="100000"/>
              <a:buChar char="•"/>
            </a:pPr>
            <a:r>
              <a:t>The big question to answer is a key point of the lesson.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noRot="1" noChangeAspect="1"/>
          </p:cNvSpPr>
          <p:nvPr>
            <p:ph type="sldImg"/>
          </p:nvPr>
        </p:nvSpPr>
        <p:spPr>
          <a:xfrm>
            <a:off x="381000" y="685800"/>
            <a:ext cx="6096000" cy="3429000"/>
          </a:xfrm>
          <a:prstGeom prst="rect">
            <a:avLst/>
          </a:prstGeom>
        </p:spPr>
        <p:txBody>
          <a:bodyPr/>
          <a:lstStyle/>
          <a:p>
            <a:endParaRPr/>
          </a:p>
        </p:txBody>
      </p:sp>
      <p:sp>
        <p:nvSpPr>
          <p:cNvPr id="173" name="Shape 173"/>
          <p:cNvSpPr>
            <a:spLocks noGrp="1"/>
          </p:cNvSpPr>
          <p:nvPr>
            <p:ph type="body" sz="quarter" idx="1"/>
          </p:nvPr>
        </p:nvSpPr>
        <p:spPr>
          <a:prstGeom prst="rect">
            <a:avLst/>
          </a:prstGeom>
        </p:spPr>
        <p:txBody>
          <a:bodyPr/>
          <a:lstStyle/>
          <a:p>
            <a:r>
              <a:rPr dirty="0"/>
              <a:t>Teacher Notes</a:t>
            </a:r>
          </a:p>
          <a:p>
            <a:pPr marL="120315" indent="-120315">
              <a:buSzPct val="100000"/>
              <a:buChar char="•"/>
            </a:pPr>
            <a:r>
              <a:rPr dirty="0"/>
              <a:t>Discuss when pupils have </a:t>
            </a:r>
            <a:r>
              <a:rPr lang="en-GB" dirty="0"/>
              <a:t>experienced or</a:t>
            </a:r>
            <a:r>
              <a:rPr dirty="0"/>
              <a:t> have seen</a:t>
            </a:r>
            <a:r>
              <a:rPr lang="en-US" dirty="0"/>
              <a:t> other</a:t>
            </a:r>
            <a:r>
              <a:rPr dirty="0"/>
              <a:t> people experiencing stressful situations.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381000" y="685800"/>
            <a:ext cx="6096000" cy="3429000"/>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r>
              <a:rPr dirty="0"/>
              <a:t>Teacher Notes</a:t>
            </a:r>
          </a:p>
          <a:p>
            <a:pPr marL="171450" indent="-171450">
              <a:buSzPct val="100000"/>
              <a:buFont typeface="Arial"/>
              <a:buChar char="•"/>
            </a:pPr>
            <a:r>
              <a:rPr dirty="0"/>
              <a:t>This could be done as a think, pair, share activity using </a:t>
            </a:r>
            <a:r>
              <a:rPr lang="en-US" dirty="0"/>
              <a:t>situations they might have seen in the media</a:t>
            </a:r>
            <a:r>
              <a:rPr dirty="0"/>
              <a:t> as a prompt for ideas</a:t>
            </a:r>
          </a:p>
          <a:p>
            <a:pPr marL="171450" indent="-171450">
              <a:buSzPct val="100000"/>
              <a:buFont typeface="Arial"/>
              <a:buChar char="•"/>
            </a:pPr>
            <a:r>
              <a:rPr dirty="0"/>
              <a:t>Link to</a:t>
            </a:r>
            <a:r>
              <a:rPr lang="en-US" dirty="0"/>
              <a:t> a</a:t>
            </a:r>
            <a:r>
              <a:rPr dirty="0"/>
              <a:t> news article: </a:t>
            </a:r>
            <a:r>
              <a:rPr u="sng" dirty="0">
                <a:solidFill>
                  <a:srgbClr val="0563C1"/>
                </a:solidFill>
                <a:uFill>
                  <a:solidFill>
                    <a:srgbClr val="0563C1"/>
                  </a:solidFill>
                </a:uFill>
                <a:hlinkClick r:id="rId3"/>
              </a:rPr>
              <a:t>https://www.theguardian.com/football/2018/may/18/bojan-krkic-interview-anxiety-attacks-football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xfrm>
            <a:off x="381000" y="685800"/>
            <a:ext cx="6096000" cy="3429000"/>
          </a:xfrm>
          <a:prstGeom prst="rect">
            <a:avLst/>
          </a:prstGeom>
        </p:spPr>
        <p:txBody>
          <a:bodyPr/>
          <a:lstStyle/>
          <a:p>
            <a:endParaRPr/>
          </a:p>
        </p:txBody>
      </p:sp>
      <p:sp>
        <p:nvSpPr>
          <p:cNvPr id="200" name="Shape 200"/>
          <p:cNvSpPr>
            <a:spLocks noGrp="1"/>
          </p:cNvSpPr>
          <p:nvPr>
            <p:ph type="body" sz="quarter" idx="1"/>
          </p:nvPr>
        </p:nvSpPr>
        <p:spPr>
          <a:prstGeom prst="rect">
            <a:avLst/>
          </a:prstGeom>
        </p:spPr>
        <p:txBody>
          <a:bodyPr/>
          <a:lstStyle/>
          <a:p>
            <a:r>
              <a:t>Teacher Notes</a:t>
            </a:r>
          </a:p>
          <a:p>
            <a:pPr marL="120315" indent="-120315">
              <a:buSzPct val="100000"/>
              <a:buChar char="•"/>
            </a:pPr>
            <a:r>
              <a:t>Link to the full article:  https://www.thefa.com/news/2021/jan/18/jadon-sancho-positively-england-20210118</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xfrm>
            <a:off x="381000" y="685800"/>
            <a:ext cx="6096000" cy="3429000"/>
          </a:xfrm>
          <a:prstGeom prst="rect">
            <a:avLst/>
          </a:prstGeom>
        </p:spPr>
        <p:txBody>
          <a:bodyPr/>
          <a:lstStyle/>
          <a:p>
            <a:endParaRPr/>
          </a:p>
        </p:txBody>
      </p:sp>
      <p:sp>
        <p:nvSpPr>
          <p:cNvPr id="212" name="Shape 212"/>
          <p:cNvSpPr>
            <a:spLocks noGrp="1"/>
          </p:cNvSpPr>
          <p:nvPr>
            <p:ph type="body" sz="quarter" idx="1"/>
          </p:nvPr>
        </p:nvSpPr>
        <p:spPr>
          <a:prstGeom prst="rect">
            <a:avLst/>
          </a:prstGeom>
        </p:spPr>
        <p:txBody>
          <a:bodyPr/>
          <a:lstStyle/>
          <a:p>
            <a:r>
              <a:t>Teacher Notes</a:t>
            </a:r>
          </a:p>
          <a:p>
            <a:pPr marL="120315" indent="-120315">
              <a:buSzPct val="100000"/>
              <a:buChar char="•"/>
            </a:pPr>
            <a:r>
              <a:t>The Football Association recently launched a podcast which is all about promoting mutual respect on and off the pitch. It features insightful and inspiring interviews with some of the stars from the England Men's and Women's teams, exploring how they maintain a positive attitude on and off the pitch.</a:t>
            </a:r>
          </a:p>
          <a:p>
            <a:pPr marL="120315" indent="-120315">
              <a:buSzPct val="100000"/>
              <a:buChar char="•"/>
            </a:pPr>
            <a:r>
              <a:t>Link to full article:  https://www.thefa.com/news/2021/jan/22/lionesses-positively-england-podcast-20210122</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Shape 259"/>
          <p:cNvSpPr>
            <a:spLocks noGrp="1" noRot="1" noChangeAspect="1"/>
          </p:cNvSpPr>
          <p:nvPr>
            <p:ph type="sldImg"/>
          </p:nvPr>
        </p:nvSpPr>
        <p:spPr>
          <a:xfrm>
            <a:off x="381000" y="685800"/>
            <a:ext cx="6096000" cy="3429000"/>
          </a:xfrm>
          <a:prstGeom prst="rect">
            <a:avLst/>
          </a:prstGeom>
        </p:spPr>
        <p:txBody>
          <a:bodyPr/>
          <a:lstStyle/>
          <a:p>
            <a:endParaRPr/>
          </a:p>
        </p:txBody>
      </p:sp>
      <p:sp>
        <p:nvSpPr>
          <p:cNvPr id="260" name="Shape 260"/>
          <p:cNvSpPr>
            <a:spLocks noGrp="1"/>
          </p:cNvSpPr>
          <p:nvPr>
            <p:ph type="body" sz="quarter" idx="1"/>
          </p:nvPr>
        </p:nvSpPr>
        <p:spPr>
          <a:prstGeom prst="rect">
            <a:avLst/>
          </a:prstGeom>
        </p:spPr>
        <p:txBody>
          <a:bodyPr/>
          <a:lstStyle/>
          <a:p>
            <a:r>
              <a:rPr dirty="0"/>
              <a:t>Teacher Notes</a:t>
            </a:r>
          </a:p>
          <a:p>
            <a:pPr marL="171450" indent="-171450">
              <a:buSzPct val="100000"/>
              <a:buFont typeface="Arial"/>
              <a:buChar char="•"/>
            </a:pPr>
            <a:r>
              <a:rPr dirty="0"/>
              <a:t>Split the class into groups of five (this can be more if needed). Each group will have two passers and the rest are interceptors. Teacher can choose passers and interceptors randomly giving each player in the group a letter (P or I).</a:t>
            </a:r>
          </a:p>
          <a:p>
            <a:pPr marL="171450" indent="-171450">
              <a:buSzPct val="100000"/>
              <a:buFont typeface="Arial"/>
              <a:buChar char="•"/>
            </a:pPr>
            <a:r>
              <a:rPr dirty="0"/>
              <a:t>Limit the number of passes per round (suggested four) so that the rounds pass </a:t>
            </a:r>
            <a:r>
              <a:rPr lang="en-GB" dirty="0"/>
              <a:t>quickly,</a:t>
            </a:r>
            <a:r>
              <a:rPr dirty="0"/>
              <a:t> and all members get involved by round four.  </a:t>
            </a:r>
          </a:p>
          <a:p>
            <a:pPr marL="171450" indent="-171450">
              <a:buSzPct val="100000"/>
              <a:buFont typeface="Arial"/>
              <a:buChar char="•"/>
            </a:pPr>
            <a:r>
              <a:rPr dirty="0"/>
              <a:t>Gather groups up and then discuss questions based on each round. You may choose to stop groups after each round and ask the relevant questions then</a:t>
            </a:r>
            <a:r>
              <a:rPr lang="en-US" dirty="0"/>
              <a:t>,</a:t>
            </a:r>
            <a:r>
              <a:rPr dirty="0"/>
              <a:t> or to complete all rounds and do the questions together at the end.</a:t>
            </a:r>
          </a:p>
          <a:p>
            <a:pPr marL="171450" indent="-171450">
              <a:buSzPct val="100000"/>
              <a:buFont typeface="Arial"/>
              <a:buChar char="•"/>
            </a:pPr>
            <a:r>
              <a:rPr dirty="0"/>
              <a:t>This activity is designed to increase in difficulty for the passers to successfully pass the ball.  </a:t>
            </a:r>
          </a:p>
          <a:p>
            <a:pPr marL="171450" indent="-171450">
              <a:buSzPct val="100000"/>
              <a:buFont typeface="Arial"/>
              <a:buChar char="•"/>
            </a:pPr>
            <a:r>
              <a:rPr dirty="0"/>
              <a:t>Class management options: The class could be split into groups of five and do this at the same </a:t>
            </a:r>
            <a:r>
              <a:rPr lang="en-GB" dirty="0"/>
              <a:t>time,</a:t>
            </a:r>
            <a:r>
              <a:rPr dirty="0"/>
              <a:t> or it could be done by one group with others watching if limited space/time.</a:t>
            </a:r>
          </a:p>
          <a:p>
            <a:pPr marL="171450" indent="-171450">
              <a:buSzPct val="100000"/>
              <a:buFont typeface="Arial"/>
              <a:buChar char="•"/>
            </a:pPr>
            <a:r>
              <a:rPr dirty="0"/>
              <a:t>After each round stop and ask questions to find out how the pupils are feeling and about how easy was it to achieve the aim of kicking the ball from one passer to the other.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a:lvl1pPr>
            <a:lvl2pPr marL="0" indent="457200">
              <a:buSzTx/>
              <a:buFontTx/>
              <a:buNone/>
              <a:defRPr sz="2400"/>
            </a:lvl2pPr>
            <a:lvl3pPr marL="0" indent="914400">
              <a:buSzTx/>
              <a:buFontTx/>
              <a:buNone/>
              <a:defRPr sz="2400"/>
            </a:lvl3pPr>
            <a:lvl4pPr marL="0" indent="1371600">
              <a:buSzTx/>
              <a:buFontTx/>
              <a:buNone/>
              <a:defRPr sz="2400"/>
            </a:lvl4pPr>
            <a:lvl5pPr marL="0" indent="1828800">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6" y="6404292"/>
            <a:ext cx="258624"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56.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7.JPG"/><Relationship Id="rId4" Type="http://schemas.openxmlformats.org/officeDocument/2006/relationships/hyperlink" Target="https://www.youtube.com/watch?v=ndp2gq6wve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1.png"/><Relationship Id="rId7"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png"/><Relationship Id="rId7"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Image" descr="Image"/>
          <p:cNvPicPr>
            <a:picLocks noChangeAspect="1"/>
          </p:cNvPicPr>
          <p:nvPr/>
        </p:nvPicPr>
        <p:blipFill>
          <a:blip r:embed="rId3"/>
          <a:stretch>
            <a:fillRect/>
          </a:stretch>
        </p:blipFill>
        <p:spPr>
          <a:xfrm>
            <a:off x="3806366" y="-810279"/>
            <a:ext cx="8777151" cy="6858001"/>
          </a:xfrm>
          <a:prstGeom prst="rect">
            <a:avLst/>
          </a:prstGeom>
          <a:ln w="12700">
            <a:miter lim="400000"/>
          </a:ln>
        </p:spPr>
      </p:pic>
      <p:pic>
        <p:nvPicPr>
          <p:cNvPr id="95" name="Image" descr="Image"/>
          <p:cNvPicPr>
            <a:picLocks noChangeAspect="1"/>
          </p:cNvPicPr>
          <p:nvPr/>
        </p:nvPicPr>
        <p:blipFill>
          <a:blip r:embed="rId4"/>
          <a:srcRect l="54747" t="1506" r="20939" b="64327"/>
          <a:stretch>
            <a:fillRect/>
          </a:stretch>
        </p:blipFill>
        <p:spPr>
          <a:xfrm>
            <a:off x="727185" y="-37336"/>
            <a:ext cx="11650772" cy="7097409"/>
          </a:xfrm>
          <a:prstGeom prst="rect">
            <a:avLst/>
          </a:prstGeom>
          <a:ln w="12700">
            <a:miter lim="400000"/>
          </a:ln>
        </p:spPr>
      </p:pic>
      <p:pic>
        <p:nvPicPr>
          <p:cNvPr id="112" name="Image" descr="Image"/>
          <p:cNvPicPr>
            <a:picLocks noChangeAspect="1"/>
          </p:cNvPicPr>
          <p:nvPr/>
        </p:nvPicPr>
        <p:blipFill>
          <a:blip r:embed="rId5"/>
          <a:stretch>
            <a:fillRect/>
          </a:stretch>
        </p:blipFill>
        <p:spPr>
          <a:xfrm>
            <a:off x="7504305" y="2740517"/>
            <a:ext cx="4934471" cy="3729948"/>
          </a:xfrm>
          <a:prstGeom prst="rect">
            <a:avLst/>
          </a:prstGeom>
          <a:ln w="12700">
            <a:miter lim="400000"/>
          </a:ln>
        </p:spPr>
      </p:pic>
      <p:pic>
        <p:nvPicPr>
          <p:cNvPr id="96" name="England_Crest_2COL_SPOT_FILL.png" descr="England_Crest_2COL_SPOT_FILL.png"/>
          <p:cNvPicPr>
            <a:picLocks noChangeAspect="1"/>
          </p:cNvPicPr>
          <p:nvPr/>
        </p:nvPicPr>
        <p:blipFill>
          <a:blip r:embed="rId6"/>
          <a:stretch>
            <a:fillRect/>
          </a:stretch>
        </p:blipFill>
        <p:spPr>
          <a:xfrm>
            <a:off x="372538" y="5625871"/>
            <a:ext cx="723901" cy="861423"/>
          </a:xfrm>
          <a:prstGeom prst="rect">
            <a:avLst/>
          </a:prstGeom>
          <a:ln w="12700">
            <a:miter lim="400000"/>
          </a:ln>
        </p:spPr>
      </p:pic>
      <p:sp>
        <p:nvSpPr>
          <p:cNvPr id="98" name="Subtitle 2"/>
          <p:cNvSpPr txBox="1">
            <a:spLocks noGrp="1"/>
          </p:cNvSpPr>
          <p:nvPr>
            <p:ph type="subTitle" sz="quarter" idx="1"/>
          </p:nvPr>
        </p:nvSpPr>
        <p:spPr>
          <a:xfrm>
            <a:off x="9943559" y="1138239"/>
            <a:ext cx="1980462" cy="861423"/>
          </a:xfrm>
          <a:prstGeom prst="rect">
            <a:avLst/>
          </a:prstGeom>
        </p:spPr>
        <p:txBody>
          <a:bodyPr/>
          <a:lstStyle/>
          <a:p>
            <a:pPr algn="l">
              <a:lnSpc>
                <a:spcPct val="100000"/>
              </a:lnSpc>
              <a:spcBef>
                <a:spcPts val="0"/>
              </a:spcBef>
              <a:defRPr sz="1400">
                <a:solidFill>
                  <a:srgbClr val="FFFFFF"/>
                </a:solidFill>
                <a:latin typeface="Grot12 Normal"/>
                <a:ea typeface="Grot12 Normal"/>
                <a:cs typeface="Grot12 Normal"/>
                <a:sym typeface="Grot12 Normal"/>
              </a:defRPr>
            </a:pPr>
            <a:r>
              <a:t>Continent: Europe</a:t>
            </a:r>
          </a:p>
          <a:p>
            <a:pPr algn="l">
              <a:lnSpc>
                <a:spcPct val="100000"/>
              </a:lnSpc>
              <a:spcBef>
                <a:spcPts val="0"/>
              </a:spcBef>
              <a:defRPr sz="1400">
                <a:solidFill>
                  <a:srgbClr val="FFFFFF"/>
                </a:solidFill>
                <a:latin typeface="Grot12 Normal"/>
                <a:ea typeface="Grot12 Normal"/>
                <a:cs typeface="Grot12 Normal"/>
                <a:sym typeface="Grot12 Normal"/>
              </a:defRPr>
            </a:pPr>
            <a:r>
              <a:t>Country:      Scotland</a:t>
            </a:r>
          </a:p>
          <a:p>
            <a:pPr algn="l">
              <a:lnSpc>
                <a:spcPct val="100000"/>
              </a:lnSpc>
              <a:spcBef>
                <a:spcPts val="0"/>
              </a:spcBef>
              <a:defRPr sz="1400">
                <a:solidFill>
                  <a:srgbClr val="FFFFFF"/>
                </a:solidFill>
                <a:latin typeface="Grot12 Normal"/>
                <a:ea typeface="Grot12 Normal"/>
                <a:cs typeface="Grot12 Normal"/>
                <a:sym typeface="Grot12 Normal"/>
              </a:defRPr>
            </a:pPr>
            <a:r>
              <a:t>Capital: Edinburgh</a:t>
            </a:r>
          </a:p>
        </p:txBody>
      </p:sp>
      <p:grpSp>
        <p:nvGrpSpPr>
          <p:cNvPr id="101" name="Group"/>
          <p:cNvGrpSpPr/>
          <p:nvPr/>
        </p:nvGrpSpPr>
        <p:grpSpPr>
          <a:xfrm>
            <a:off x="323831" y="4306485"/>
            <a:ext cx="1626501" cy="462852"/>
            <a:chOff x="0" y="0"/>
            <a:chExt cx="1626500" cy="462850"/>
          </a:xfrm>
        </p:grpSpPr>
        <p:pic>
          <p:nvPicPr>
            <p:cNvPr id="99" name="Image" descr="Image"/>
            <p:cNvPicPr>
              <a:picLocks noChangeAspect="1"/>
            </p:cNvPicPr>
            <p:nvPr/>
          </p:nvPicPr>
          <p:blipFill>
            <a:blip r:embed="rId7"/>
            <a:stretch>
              <a:fillRect/>
            </a:stretch>
          </p:blipFill>
          <p:spPr>
            <a:xfrm>
              <a:off x="574115" y="0"/>
              <a:ext cx="478271" cy="446370"/>
            </a:xfrm>
            <a:prstGeom prst="rect">
              <a:avLst/>
            </a:prstGeom>
            <a:ln w="12700" cap="flat">
              <a:noFill/>
              <a:miter lim="400000"/>
            </a:ln>
            <a:effectLst/>
          </p:spPr>
        </p:pic>
        <p:sp>
          <p:nvSpPr>
            <p:cNvPr id="100" name="What country is Scotland next to?"/>
            <p:cNvSpPr/>
            <p:nvPr/>
          </p:nvSpPr>
          <p:spPr>
            <a:xfrm>
              <a:off x="0" y="462850"/>
              <a:ext cx="16265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lnSpc>
                  <a:spcPct val="90000"/>
                </a:lnSpc>
                <a:spcBef>
                  <a:spcPts val="1000"/>
                </a:spcBef>
                <a:buFont typeface="Arial"/>
                <a:defRPr sz="1700">
                  <a:solidFill>
                    <a:srgbClr val="005093"/>
                  </a:solidFill>
                  <a:latin typeface="Grot12 Normal"/>
                  <a:ea typeface="Grot12 Normal"/>
                  <a:cs typeface="Grot12 Normal"/>
                  <a:sym typeface="Grot12 Normal"/>
                </a:defRPr>
              </a:lvl1pPr>
            </a:lstStyle>
            <a:p>
              <a:r>
                <a:t>What country is Scotland next to?</a:t>
              </a:r>
            </a:p>
          </p:txBody>
        </p:sp>
      </p:grpSp>
      <p:grpSp>
        <p:nvGrpSpPr>
          <p:cNvPr id="104" name="Group"/>
          <p:cNvGrpSpPr/>
          <p:nvPr/>
        </p:nvGrpSpPr>
        <p:grpSpPr>
          <a:xfrm>
            <a:off x="2135850" y="4309760"/>
            <a:ext cx="2027745" cy="456303"/>
            <a:chOff x="0" y="0"/>
            <a:chExt cx="2027743" cy="456301"/>
          </a:xfrm>
        </p:grpSpPr>
        <p:sp>
          <p:nvSpPr>
            <p:cNvPr id="102" name="What is the official language of Scotland?"/>
            <p:cNvSpPr/>
            <p:nvPr/>
          </p:nvSpPr>
          <p:spPr>
            <a:xfrm>
              <a:off x="0" y="456301"/>
              <a:ext cx="202774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lnSpc>
                  <a:spcPct val="90000"/>
                </a:lnSpc>
                <a:spcBef>
                  <a:spcPts val="1000"/>
                </a:spcBef>
                <a:buFont typeface="Arial"/>
                <a:defRPr sz="1700">
                  <a:solidFill>
                    <a:srgbClr val="005093"/>
                  </a:solidFill>
                  <a:latin typeface="Grot12 Normal"/>
                  <a:ea typeface="Grot12 Normal"/>
                  <a:cs typeface="Grot12 Normal"/>
                  <a:sym typeface="Grot12 Normal"/>
                </a:defRPr>
              </a:lvl1pPr>
            </a:lstStyle>
            <a:p>
              <a:r>
                <a:t>What is the official language of Scotland?</a:t>
              </a:r>
            </a:p>
          </p:txBody>
        </p:sp>
        <p:pic>
          <p:nvPicPr>
            <p:cNvPr id="103" name="Image" descr="Image"/>
            <p:cNvPicPr>
              <a:picLocks noChangeAspect="1"/>
            </p:cNvPicPr>
            <p:nvPr/>
          </p:nvPicPr>
          <p:blipFill>
            <a:blip r:embed="rId8"/>
            <a:stretch>
              <a:fillRect/>
            </a:stretch>
          </p:blipFill>
          <p:spPr>
            <a:xfrm>
              <a:off x="819922" y="0"/>
              <a:ext cx="387900" cy="394551"/>
            </a:xfrm>
            <a:prstGeom prst="rect">
              <a:avLst/>
            </a:prstGeom>
            <a:ln w="12700" cap="flat">
              <a:noFill/>
              <a:miter lim="400000"/>
            </a:ln>
            <a:effectLst/>
          </p:spPr>
        </p:pic>
      </p:grpSp>
      <p:pic>
        <p:nvPicPr>
          <p:cNvPr id="108" name="Image" descr="Image"/>
          <p:cNvPicPr>
            <a:picLocks noChangeAspect="1"/>
          </p:cNvPicPr>
          <p:nvPr/>
        </p:nvPicPr>
        <p:blipFill>
          <a:blip r:embed="rId9"/>
          <a:stretch>
            <a:fillRect/>
          </a:stretch>
        </p:blipFill>
        <p:spPr>
          <a:xfrm>
            <a:off x="5476526" y="964291"/>
            <a:ext cx="114148" cy="164166"/>
          </a:xfrm>
          <a:prstGeom prst="rect">
            <a:avLst/>
          </a:prstGeom>
          <a:ln w="12700">
            <a:miter lim="400000"/>
          </a:ln>
        </p:spPr>
      </p:pic>
      <p:sp>
        <p:nvSpPr>
          <p:cNvPr id="109" name="Hampden Park"/>
          <p:cNvSpPr txBox="1"/>
          <p:nvPr/>
        </p:nvSpPr>
        <p:spPr>
          <a:xfrm>
            <a:off x="1903732" y="6262653"/>
            <a:ext cx="1071792" cy="29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nSpc>
                <a:spcPct val="72000"/>
              </a:lnSpc>
              <a:spcBef>
                <a:spcPts val="1000"/>
              </a:spcBef>
              <a:defRPr sz="1300">
                <a:solidFill>
                  <a:srgbClr val="005093"/>
                </a:solidFill>
                <a:latin typeface="Grot12 Normal"/>
                <a:ea typeface="Grot12 Normal"/>
                <a:cs typeface="Grot12 Normal"/>
                <a:sym typeface="Grot12 Normal"/>
              </a:defRPr>
            </a:lvl1pPr>
          </a:lstStyle>
          <a:p>
            <a:r>
              <a:t>Hampden Park</a:t>
            </a:r>
          </a:p>
        </p:txBody>
      </p:sp>
      <p:pic>
        <p:nvPicPr>
          <p:cNvPr id="111" name="Image" descr="Image"/>
          <p:cNvPicPr>
            <a:picLocks noChangeAspect="1"/>
          </p:cNvPicPr>
          <p:nvPr/>
        </p:nvPicPr>
        <p:blipFill>
          <a:blip r:embed="rId10"/>
          <a:stretch>
            <a:fillRect/>
          </a:stretch>
        </p:blipFill>
        <p:spPr>
          <a:xfrm>
            <a:off x="10627819" y="1435392"/>
            <a:ext cx="164166" cy="164166"/>
          </a:xfrm>
          <a:prstGeom prst="rect">
            <a:avLst/>
          </a:prstGeom>
          <a:ln w="12700">
            <a:miter lim="400000"/>
          </a:ln>
        </p:spPr>
      </p:pic>
      <p:pic>
        <p:nvPicPr>
          <p:cNvPr id="113" name="Image" descr="Image"/>
          <p:cNvPicPr>
            <a:picLocks noChangeAspect="1"/>
          </p:cNvPicPr>
          <p:nvPr/>
        </p:nvPicPr>
        <p:blipFill>
          <a:blip r:embed="rId4"/>
          <a:srcRect l="54747" t="26552" r="21125" b="64327"/>
          <a:stretch>
            <a:fillRect/>
          </a:stretch>
        </p:blipFill>
        <p:spPr>
          <a:xfrm>
            <a:off x="727185" y="5171625"/>
            <a:ext cx="11561509" cy="1894550"/>
          </a:xfrm>
          <a:prstGeom prst="rect">
            <a:avLst/>
          </a:prstGeom>
          <a:ln w="12700">
            <a:miter lim="400000"/>
          </a:ln>
        </p:spPr>
      </p:pic>
      <p:pic>
        <p:nvPicPr>
          <p:cNvPr id="114" name="2016HampdenFront1_95219602.png" descr="2016HampdenFront1_95219602.png"/>
          <p:cNvPicPr>
            <a:picLocks noChangeAspect="1"/>
          </p:cNvPicPr>
          <p:nvPr/>
        </p:nvPicPr>
        <p:blipFill>
          <a:blip r:embed="rId11"/>
          <a:srcRect t="25533" b="25533"/>
          <a:stretch>
            <a:fillRect/>
          </a:stretch>
        </p:blipFill>
        <p:spPr>
          <a:xfrm>
            <a:off x="2636782" y="5456273"/>
            <a:ext cx="6355956" cy="1706222"/>
          </a:xfrm>
          <a:prstGeom prst="rect">
            <a:avLst/>
          </a:prstGeom>
          <a:ln w="12700">
            <a:miter lim="400000"/>
          </a:ln>
        </p:spPr>
      </p:pic>
      <p:sp>
        <p:nvSpPr>
          <p:cNvPr id="25" name="Title 1">
            <a:extLst>
              <a:ext uri="{FF2B5EF4-FFF2-40B4-BE49-F238E27FC236}">
                <a16:creationId xmlns:a16="http://schemas.microsoft.com/office/drawing/2014/main" id="{F476BE43-C842-B442-9999-C382A1C02247}"/>
              </a:ext>
            </a:extLst>
          </p:cNvPr>
          <p:cNvSpPr txBox="1">
            <a:spLocks/>
          </p:cNvSpPr>
          <p:nvPr/>
        </p:nvSpPr>
        <p:spPr>
          <a:xfrm>
            <a:off x="328908" y="-317982"/>
            <a:ext cx="4231193" cy="1294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t">
            <a:noAutofit/>
          </a:bodyPr>
          <a:lstStyle>
            <a:lvl1pPr marL="0" marR="0" indent="0" algn="l" defTabSz="914400" rtl="0" latinLnBrk="0">
              <a:lnSpc>
                <a:spcPct val="100000"/>
              </a:lnSpc>
              <a:spcBef>
                <a:spcPts val="0"/>
              </a:spcBef>
              <a:spcAft>
                <a:spcPts val="0"/>
              </a:spcAft>
              <a:buClrTx/>
              <a:buSzTx/>
              <a:buFontTx/>
              <a:buNone/>
              <a:tabLst/>
              <a:defRPr sz="10100" b="0" i="0" u="none" strike="noStrike" cap="none" spc="0" baseline="0">
                <a:solidFill>
                  <a:srgbClr val="D82333"/>
                </a:solidFill>
                <a:uFillTx/>
                <a:latin typeface="England FC DISPLAY Regular"/>
                <a:ea typeface="England FC DISPLAY Regular"/>
                <a:cs typeface="England FC DISPLAY Regular"/>
                <a:sym typeface="England FC DISPLAY Regular"/>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9pPr>
          </a:lstStyle>
          <a:p>
            <a:pPr hangingPunct="1"/>
            <a:r>
              <a:rPr lang="en-GB"/>
              <a:t>Welcome to..</a:t>
            </a:r>
            <a:endParaRPr lang="en-GB" dirty="0"/>
          </a:p>
        </p:txBody>
      </p:sp>
      <p:grpSp>
        <p:nvGrpSpPr>
          <p:cNvPr id="26" name="Group 25">
            <a:extLst>
              <a:ext uri="{FF2B5EF4-FFF2-40B4-BE49-F238E27FC236}">
                <a16:creationId xmlns:a16="http://schemas.microsoft.com/office/drawing/2014/main" id="{EEC64D26-CFD4-F046-8B32-518F1A175E49}"/>
              </a:ext>
            </a:extLst>
          </p:cNvPr>
          <p:cNvGrpSpPr/>
          <p:nvPr/>
        </p:nvGrpSpPr>
        <p:grpSpPr>
          <a:xfrm>
            <a:off x="-168777" y="135924"/>
            <a:ext cx="5604307" cy="3811868"/>
            <a:chOff x="-168777" y="135924"/>
            <a:chExt cx="5604307" cy="3811868"/>
          </a:xfrm>
        </p:grpSpPr>
        <p:sp>
          <p:nvSpPr>
            <p:cNvPr id="27" name="LONDON">
              <a:extLst>
                <a:ext uri="{FF2B5EF4-FFF2-40B4-BE49-F238E27FC236}">
                  <a16:creationId xmlns:a16="http://schemas.microsoft.com/office/drawing/2014/main" id="{08F9A156-1709-E245-9870-B3ABF9754059}"/>
                </a:ext>
              </a:extLst>
            </p:cNvPr>
            <p:cNvSpPr/>
            <p:nvPr/>
          </p:nvSpPr>
          <p:spPr>
            <a:xfrm>
              <a:off x="372538" y="135924"/>
              <a:ext cx="1219572" cy="2482798"/>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6800" rIns="46800" bIns="45719" numCol="1" anchor="t">
              <a:spAutoFit/>
            </a:bodyPr>
            <a:lstStyle>
              <a:lvl1pPr>
                <a:defRPr sz="19700">
                  <a:solidFill>
                    <a:srgbClr val="D82333"/>
                  </a:solidFill>
                  <a:latin typeface="England FC DISPLAY Regular"/>
                  <a:ea typeface="England FC DISPLAY Regular"/>
                  <a:cs typeface="England FC DISPLAY Regular"/>
                  <a:sym typeface="England FC DISPLAY Regular"/>
                </a:defRPr>
              </a:lvl1pPr>
            </a:lstStyle>
            <a:p>
              <a:r>
                <a:rPr lang="en-GB" dirty="0" err="1"/>
                <a:t>glasgow</a:t>
              </a:r>
              <a:endParaRPr dirty="0"/>
            </a:p>
          </p:txBody>
        </p:sp>
        <p:pic>
          <p:nvPicPr>
            <p:cNvPr id="28" name="Image" descr="Image">
              <a:extLst>
                <a:ext uri="{FF2B5EF4-FFF2-40B4-BE49-F238E27FC236}">
                  <a16:creationId xmlns:a16="http://schemas.microsoft.com/office/drawing/2014/main" id="{C83898E9-245C-7E41-B9E8-237AD7A3B806}"/>
                </a:ext>
              </a:extLst>
            </p:cNvPr>
            <p:cNvPicPr>
              <a:picLocks noChangeAspect="1"/>
            </p:cNvPicPr>
            <p:nvPr/>
          </p:nvPicPr>
          <p:blipFill>
            <a:blip r:embed="rId12"/>
            <a:stretch>
              <a:fillRect/>
            </a:stretch>
          </p:blipFill>
          <p:spPr>
            <a:xfrm>
              <a:off x="-168777" y="3292336"/>
              <a:ext cx="5604307" cy="655456"/>
            </a:xfrm>
            <a:prstGeom prst="rect">
              <a:avLst/>
            </a:prstGeom>
            <a:ln w="12700" cap="flat">
              <a:noFill/>
              <a:miter lim="400000"/>
            </a:ln>
            <a:effectLst/>
          </p:spPr>
        </p:pic>
      </p:grpSp>
      <p:sp>
        <p:nvSpPr>
          <p:cNvPr id="110" name="the People's Palace"/>
          <p:cNvSpPr txBox="1"/>
          <p:nvPr/>
        </p:nvSpPr>
        <p:spPr>
          <a:xfrm>
            <a:off x="10435343" y="3249422"/>
            <a:ext cx="1405370" cy="2401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72000"/>
              </a:lnSpc>
              <a:spcBef>
                <a:spcPts val="1000"/>
              </a:spcBef>
              <a:defRPr sz="1300">
                <a:solidFill>
                  <a:srgbClr val="FFFFFF"/>
                </a:solidFill>
                <a:latin typeface="Grot12 Normal"/>
                <a:ea typeface="Grot12 Normal"/>
                <a:cs typeface="Grot12 Normal"/>
                <a:sym typeface="Grot12 Normal"/>
              </a:defRPr>
            </a:lvl1pPr>
          </a:lstStyle>
          <a:p>
            <a:r>
              <a:rPr lang="en-GB" dirty="0"/>
              <a:t>T</a:t>
            </a:r>
            <a:r>
              <a:rPr dirty="0"/>
              <a:t>he People's Palace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101"/>
                                        </p:tgtEl>
                                        <p:attrNameLst>
                                          <p:attrName>style.visibility</p:attrName>
                                        </p:attrNameLst>
                                      </p:cBhvr>
                                      <p:to>
                                        <p:strVal val="visible"/>
                                      </p:to>
                                    </p:set>
                                    <p:animEffect transition="in" filter="fade">
                                      <p:cBhvr>
                                        <p:cTn id="7" dur="10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104"/>
                                        </p:tgtEl>
                                        <p:attrNameLst>
                                          <p:attrName>style.visibility</p:attrName>
                                        </p:attrNameLst>
                                      </p:cBhvr>
                                      <p:to>
                                        <p:strVal val="visible"/>
                                      </p:to>
                                    </p:set>
                                    <p:animEffect transition="in" filter="fade">
                                      <p:cBhvr>
                                        <p:cTn id="12" dur="1000"/>
                                        <p:tgtEl>
                                          <p:spTgt spid="10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0" nodeType="clickEffect">
                                  <p:stCondLst>
                                    <p:cond delay="0"/>
                                  </p:stCondLst>
                                  <p:iterate>
                                    <p:tmAbs val="0"/>
                                  </p:iterate>
                                  <p:childTnLst>
                                    <p:set>
                                      <p:cBhvr>
                                        <p:cTn id="16" fill="hold"/>
                                        <p:tgtEl>
                                          <p:spTgt spid="114"/>
                                        </p:tgtEl>
                                        <p:attrNameLst>
                                          <p:attrName>style.visibility</p:attrName>
                                        </p:attrNameLst>
                                      </p:cBhvr>
                                      <p:to>
                                        <p:strVal val="visible"/>
                                      </p:to>
                                    </p:set>
                                    <p:animEffect transition="in" filter="fade">
                                      <p:cBhvr>
                                        <p:cTn id="17" dur="1000"/>
                                        <p:tgtEl>
                                          <p:spTgt spid="1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0" nodeType="clickEffect">
                                  <p:stCondLst>
                                    <p:cond delay="0"/>
                                  </p:stCondLst>
                                  <p:iterate>
                                    <p:tmAbs val="0"/>
                                  </p:iterate>
                                  <p:childTnLst>
                                    <p:set>
                                      <p:cBhvr>
                                        <p:cTn id="21" fill="hold"/>
                                        <p:tgtEl>
                                          <p:spTgt spid="98"/>
                                        </p:tgtEl>
                                        <p:attrNameLst>
                                          <p:attrName>style.visibility</p:attrName>
                                        </p:attrNameLst>
                                      </p:cBhvr>
                                      <p:to>
                                        <p:strVal val="visible"/>
                                      </p:to>
                                    </p:set>
                                    <p:animEffect transition="in" filter="fade">
                                      <p:cBhvr>
                                        <p:cTn id="22" dur="1000"/>
                                        <p:tgtEl>
                                          <p:spTgt spid="9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grpId="0" nodeType="clickEffect">
                                  <p:stCondLst>
                                    <p:cond delay="0"/>
                                  </p:stCondLst>
                                  <p:iterate>
                                    <p:tmAbs val="0"/>
                                  </p:iterate>
                                  <p:childTnLst>
                                    <p:set>
                                      <p:cBhvr>
                                        <p:cTn id="26" fill="hold"/>
                                        <p:tgtEl>
                                          <p:spTgt spid="111"/>
                                        </p:tgtEl>
                                        <p:attrNameLst>
                                          <p:attrName>style.visibility</p:attrName>
                                        </p:attrNameLst>
                                      </p:cBhvr>
                                      <p:to>
                                        <p:strVal val="visible"/>
                                      </p:to>
                                    </p:set>
                                    <p:animEffect transition="in" filter="fade">
                                      <p:cBhvr>
                                        <p:cTn id="27" dur="1000"/>
                                        <p:tgtEl>
                                          <p:spTgt spid="1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fill="hold" grpId="0" nodeType="clickEffect">
                                  <p:stCondLst>
                                    <p:cond delay="0"/>
                                  </p:stCondLst>
                                  <p:iterate>
                                    <p:tmAbs val="0"/>
                                  </p:iterate>
                                  <p:childTnLst>
                                    <p:set>
                                      <p:cBhvr>
                                        <p:cTn id="31" fill="hold"/>
                                        <p:tgtEl>
                                          <p:spTgt spid="110"/>
                                        </p:tgtEl>
                                        <p:attrNameLst>
                                          <p:attrName>style.visibility</p:attrName>
                                        </p:attrNameLst>
                                      </p:cBhvr>
                                      <p:to>
                                        <p:strVal val="visible"/>
                                      </p:to>
                                    </p:set>
                                    <p:animEffect transition="in" filter="fade">
                                      <p:cBhvr>
                                        <p:cTn id="32" dur="1000"/>
                                        <p:tgtEl>
                                          <p:spTgt spid="1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fill="hold" grpId="0" nodeType="clickEffect">
                                  <p:stCondLst>
                                    <p:cond delay="0"/>
                                  </p:stCondLst>
                                  <p:iterate>
                                    <p:tmAbs val="0"/>
                                  </p:iterate>
                                  <p:childTnLst>
                                    <p:set>
                                      <p:cBhvr>
                                        <p:cTn id="36" fill="hold"/>
                                        <p:tgtEl>
                                          <p:spTgt spid="109"/>
                                        </p:tgtEl>
                                        <p:attrNameLst>
                                          <p:attrName>style.visibility</p:attrName>
                                        </p:attrNameLst>
                                      </p:cBhvr>
                                      <p:to>
                                        <p:strVal val="visible"/>
                                      </p:to>
                                    </p:set>
                                    <p:animEffect transition="in" filter="fade">
                                      <p:cBhvr>
                                        <p:cTn id="37" dur="1000"/>
                                        <p:tgtEl>
                                          <p:spTgt spid="10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advAuto="0"/>
      <p:bldP spid="101" grpId="0" animBg="1" advAuto="0"/>
      <p:bldP spid="104" grpId="0" animBg="1" advAuto="0"/>
      <p:bldP spid="109" grpId="0" animBg="1" advAuto="0"/>
      <p:bldP spid="111" grpId="0" animBg="1" advAuto="0"/>
      <p:bldP spid="114" grpId="0" animBg="1" advAuto="0"/>
      <p:bldP spid="110" grpId="0"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5" name="Group"/>
          <p:cNvGrpSpPr/>
          <p:nvPr/>
        </p:nvGrpSpPr>
        <p:grpSpPr>
          <a:xfrm>
            <a:off x="5088594" y="-493505"/>
            <a:ext cx="7909256" cy="7563445"/>
            <a:chOff x="0" y="0"/>
            <a:chExt cx="7909255" cy="7563443"/>
          </a:xfrm>
        </p:grpSpPr>
        <p:pic>
          <p:nvPicPr>
            <p:cNvPr id="262" name="Group" descr="Group"/>
            <p:cNvPicPr>
              <a:picLocks noChangeAspect="1"/>
            </p:cNvPicPr>
            <p:nvPr/>
          </p:nvPicPr>
          <p:blipFill>
            <a:blip r:embed="rId3"/>
            <a:srcRect l="64973" t="1395" r="19628" b="67266"/>
            <a:stretch>
              <a:fillRect/>
            </a:stretch>
          </p:blipFill>
          <p:spPr>
            <a:xfrm>
              <a:off x="0" y="0"/>
              <a:ext cx="7909255" cy="6977945"/>
            </a:xfrm>
            <a:prstGeom prst="rect">
              <a:avLst/>
            </a:prstGeom>
            <a:ln w="12700" cap="flat">
              <a:noFill/>
              <a:miter lim="400000"/>
            </a:ln>
            <a:effectLst/>
          </p:spPr>
        </p:pic>
        <p:pic>
          <p:nvPicPr>
            <p:cNvPr id="263" name="1278848.png"/>
            <p:cNvPicPr>
              <a:picLocks noChangeAspect="1"/>
            </p:cNvPicPr>
            <p:nvPr/>
          </p:nvPicPr>
          <p:blipFill>
            <a:blip r:embed="rId4" cstate="print">
              <a:extLst>
                <a:ext uri="{28A0092B-C50C-407E-A947-70E740481C1C}">
                  <a14:useLocalDpi xmlns:a14="http://schemas.microsoft.com/office/drawing/2010/main" val="0"/>
                </a:ext>
              </a:extLst>
            </a:blip>
            <a:srcRect l="6928" r="6928"/>
            <a:stretch/>
          </p:blipFill>
          <p:spPr>
            <a:xfrm>
              <a:off x="2116942" y="1313534"/>
              <a:ext cx="4743590" cy="6249909"/>
            </a:xfrm>
            <a:prstGeom prst="rect">
              <a:avLst/>
            </a:prstGeom>
            <a:ln w="12700" cap="flat">
              <a:noFill/>
              <a:miter lim="400000"/>
            </a:ln>
            <a:effectLst/>
          </p:spPr>
        </p:pic>
        <p:pic>
          <p:nvPicPr>
            <p:cNvPr id="264" name="Group" descr="Group"/>
            <p:cNvPicPr>
              <a:picLocks noChangeAspect="1"/>
            </p:cNvPicPr>
            <p:nvPr/>
          </p:nvPicPr>
          <p:blipFill>
            <a:blip r:embed="rId3"/>
            <a:srcRect l="64973" t="27860" r="19628" b="65021"/>
            <a:stretch>
              <a:fillRect/>
            </a:stretch>
          </p:blipFill>
          <p:spPr>
            <a:xfrm>
              <a:off x="0" y="5892983"/>
              <a:ext cx="7909255" cy="1585049"/>
            </a:xfrm>
            <a:prstGeom prst="rect">
              <a:avLst/>
            </a:prstGeom>
            <a:ln w="12700" cap="flat">
              <a:noFill/>
              <a:miter lim="400000"/>
            </a:ln>
            <a:effectLst/>
          </p:spPr>
        </p:pic>
      </p:grpSp>
      <p:pic>
        <p:nvPicPr>
          <p:cNvPr id="267" name="England_Crest_2COL_SPOT_FILL.png" descr="England_Crest_2COL_SPOT_FILL.png"/>
          <p:cNvPicPr>
            <a:picLocks noChangeAspect="1"/>
          </p:cNvPicPr>
          <p:nvPr/>
        </p:nvPicPr>
        <p:blipFill>
          <a:blip r:embed="rId5"/>
          <a:stretch>
            <a:fillRect/>
          </a:stretch>
        </p:blipFill>
        <p:spPr>
          <a:xfrm>
            <a:off x="372538" y="5625871"/>
            <a:ext cx="723901" cy="861423"/>
          </a:xfrm>
          <a:prstGeom prst="rect">
            <a:avLst/>
          </a:prstGeom>
          <a:ln w="12700">
            <a:miter lim="400000"/>
          </a:ln>
        </p:spPr>
      </p:pic>
      <p:sp>
        <p:nvSpPr>
          <p:cNvPr id="268" name="Subtitle 2"/>
          <p:cNvSpPr txBox="1">
            <a:spLocks noGrp="1"/>
          </p:cNvSpPr>
          <p:nvPr>
            <p:ph type="subTitle" idx="1"/>
          </p:nvPr>
        </p:nvSpPr>
        <p:spPr>
          <a:xfrm>
            <a:off x="339848" y="1344255"/>
            <a:ext cx="7460044" cy="4693716"/>
          </a:xfrm>
          <a:prstGeom prst="rect">
            <a:avLst/>
          </a:prstGeom>
        </p:spPr>
        <p:txBody>
          <a:bodyPr/>
          <a:lstStyle/>
          <a:p>
            <a:pPr algn="l">
              <a:spcBef>
                <a:spcPts val="200"/>
              </a:spcBef>
              <a:defRPr sz="1400" cap="all">
                <a:solidFill>
                  <a:srgbClr val="D82333"/>
                </a:solidFill>
                <a:latin typeface="Grot12 Condensed"/>
                <a:ea typeface="Grot12 Condensed"/>
                <a:cs typeface="Grot12 Condensed"/>
                <a:sym typeface="Grot12 Condensed"/>
              </a:defRPr>
            </a:pPr>
            <a:r>
              <a:rPr dirty="0"/>
              <a:t>Round 1 questions: </a:t>
            </a:r>
          </a:p>
          <a:p>
            <a:pPr algn="l">
              <a:spcBef>
                <a:spcPts val="200"/>
              </a:spcBef>
              <a:defRPr sz="1400" cap="all">
                <a:solidFill>
                  <a:srgbClr val="D82333"/>
                </a:solidFill>
                <a:latin typeface="Grot12 Condensed"/>
                <a:ea typeface="Grot12 Condensed"/>
                <a:cs typeface="Grot12 Condensed"/>
                <a:sym typeface="Grot12 Condensed"/>
              </a:defRPr>
            </a:pPr>
            <a:r>
              <a:rPr cap="none" dirty="0">
                <a:solidFill>
                  <a:srgbClr val="005093"/>
                </a:solidFill>
                <a:latin typeface="Grot12 Normal"/>
                <a:ea typeface="Grot12 Normal"/>
                <a:cs typeface="Grot12 Normal"/>
                <a:sym typeface="Grot12 Normal"/>
              </a:rPr>
              <a:t>How successful were the passers at kicking the ball between themselves? </a:t>
            </a:r>
          </a:p>
          <a:p>
            <a:pPr algn="l">
              <a:spcBef>
                <a:spcPts val="200"/>
              </a:spcBef>
              <a:defRPr sz="1400" cap="all">
                <a:solidFill>
                  <a:srgbClr val="D82333"/>
                </a:solidFill>
                <a:latin typeface="Grot12 Condensed"/>
                <a:ea typeface="Grot12 Condensed"/>
                <a:cs typeface="Grot12 Condensed"/>
                <a:sym typeface="Grot12 Condensed"/>
              </a:defRPr>
            </a:pPr>
            <a:r>
              <a:rPr cap="none" dirty="0">
                <a:solidFill>
                  <a:srgbClr val="005093"/>
                </a:solidFill>
                <a:latin typeface="Grot12 Normal"/>
                <a:ea typeface="Grot12 Normal"/>
                <a:cs typeface="Grot12 Normal"/>
                <a:sym typeface="Grot12 Normal"/>
              </a:rPr>
              <a:t>How did this task make you feel? </a:t>
            </a:r>
          </a:p>
          <a:p>
            <a:pPr algn="l">
              <a:spcBef>
                <a:spcPts val="200"/>
              </a:spcBef>
              <a:defRPr sz="1400" cap="all">
                <a:solidFill>
                  <a:srgbClr val="D82333"/>
                </a:solidFill>
                <a:latin typeface="Grot12 Condensed"/>
                <a:ea typeface="Grot12 Condensed"/>
                <a:cs typeface="Grot12 Condensed"/>
                <a:sym typeface="Grot12 Condensed"/>
              </a:defRPr>
            </a:pPr>
            <a:r>
              <a:rPr cap="none" dirty="0">
                <a:solidFill>
                  <a:srgbClr val="005093"/>
                </a:solidFill>
                <a:latin typeface="Grot12 Normal"/>
                <a:ea typeface="Grot12 Normal"/>
                <a:cs typeface="Grot12 Normal"/>
                <a:sym typeface="Grot12 Normal"/>
              </a:rPr>
              <a:t>Was it easy/hard. Did it make you feel happy/stressed/annoyed?</a:t>
            </a:r>
          </a:p>
          <a:p>
            <a:pPr algn="l">
              <a:spcBef>
                <a:spcPts val="200"/>
              </a:spcBef>
              <a:defRPr sz="1400" cap="all">
                <a:solidFill>
                  <a:srgbClr val="D82333"/>
                </a:solidFill>
                <a:latin typeface="Grot12 Condensed"/>
                <a:ea typeface="Grot12 Condensed"/>
                <a:cs typeface="Grot12 Condensed"/>
                <a:sym typeface="Grot12 Condensed"/>
              </a:defRPr>
            </a:pPr>
            <a:endParaRPr cap="none" dirty="0">
              <a:solidFill>
                <a:srgbClr val="005093"/>
              </a:solidFill>
              <a:latin typeface="Grot12 Normal"/>
              <a:ea typeface="Grot12 Normal"/>
              <a:cs typeface="Grot12 Normal"/>
              <a:sym typeface="Grot12 Normal"/>
            </a:endParaRPr>
          </a:p>
          <a:p>
            <a:pPr algn="l">
              <a:lnSpc>
                <a:spcPct val="100000"/>
              </a:lnSpc>
              <a:spcBef>
                <a:spcPts val="200"/>
              </a:spcBef>
              <a:defRPr sz="1400">
                <a:solidFill>
                  <a:srgbClr val="005093"/>
                </a:solidFill>
                <a:latin typeface="Grot12 Normal"/>
                <a:ea typeface="Grot12 Normal"/>
                <a:cs typeface="Grot12 Normal"/>
                <a:sym typeface="Grot12 Normal"/>
              </a:defRPr>
            </a:pPr>
            <a:r>
              <a:rPr cap="all" dirty="0">
                <a:solidFill>
                  <a:srgbClr val="D82333"/>
                </a:solidFill>
                <a:latin typeface="Grot12 Condensed"/>
                <a:ea typeface="Grot12 Condensed"/>
                <a:cs typeface="Grot12 Condensed"/>
                <a:sym typeface="Grot12 Condensed"/>
              </a:rPr>
              <a:t>Round 2 questions: </a:t>
            </a:r>
          </a:p>
          <a:p>
            <a:pPr algn="l">
              <a:lnSpc>
                <a:spcPct val="100000"/>
              </a:lnSpc>
              <a:spcBef>
                <a:spcPts val="200"/>
              </a:spcBef>
              <a:defRPr sz="1400">
                <a:solidFill>
                  <a:srgbClr val="005093"/>
                </a:solidFill>
                <a:latin typeface="Grot12 Normal"/>
                <a:ea typeface="Grot12 Normal"/>
                <a:cs typeface="Grot12 Normal"/>
                <a:sym typeface="Grot12 Normal"/>
              </a:defRPr>
            </a:pPr>
            <a:r>
              <a:rPr dirty="0"/>
              <a:t>How successful were the passers at kicking the ball between themselves?</a:t>
            </a:r>
          </a:p>
          <a:p>
            <a:pPr algn="l">
              <a:lnSpc>
                <a:spcPct val="100000"/>
              </a:lnSpc>
              <a:spcBef>
                <a:spcPts val="200"/>
              </a:spcBef>
              <a:defRPr sz="1400">
                <a:solidFill>
                  <a:srgbClr val="005093"/>
                </a:solidFill>
                <a:latin typeface="Grot12 Normal"/>
                <a:ea typeface="Grot12 Normal"/>
                <a:cs typeface="Grot12 Normal"/>
                <a:sym typeface="Grot12 Normal"/>
              </a:defRPr>
            </a:pPr>
            <a:r>
              <a:rPr dirty="0"/>
              <a:t>How did the passers feel about this round?  </a:t>
            </a:r>
          </a:p>
          <a:p>
            <a:pPr algn="l">
              <a:lnSpc>
                <a:spcPct val="100000"/>
              </a:lnSpc>
              <a:spcBef>
                <a:spcPts val="200"/>
              </a:spcBef>
              <a:defRPr sz="1400">
                <a:solidFill>
                  <a:srgbClr val="005093"/>
                </a:solidFill>
                <a:latin typeface="Grot12 Normal"/>
                <a:ea typeface="Grot12 Normal"/>
                <a:cs typeface="Grot12 Normal"/>
                <a:sym typeface="Grot12 Normal"/>
              </a:defRPr>
            </a:pPr>
            <a:r>
              <a:rPr dirty="0"/>
              <a:t>How did the interceptors feel in this round?</a:t>
            </a:r>
          </a:p>
          <a:p>
            <a:pPr algn="l">
              <a:lnSpc>
                <a:spcPct val="100000"/>
              </a:lnSpc>
              <a:spcBef>
                <a:spcPts val="200"/>
              </a:spcBef>
              <a:defRPr sz="1400">
                <a:solidFill>
                  <a:srgbClr val="005093"/>
                </a:solidFill>
                <a:latin typeface="Grot12 Normal"/>
                <a:ea typeface="Grot12 Normal"/>
                <a:cs typeface="Grot12 Normal"/>
                <a:sym typeface="Grot12 Normal"/>
              </a:defRPr>
            </a:pPr>
            <a:r>
              <a:rPr dirty="0"/>
              <a:t>What did you do to manage any stress you felt in this game?</a:t>
            </a:r>
          </a:p>
          <a:p>
            <a:pPr algn="l">
              <a:lnSpc>
                <a:spcPct val="100000"/>
              </a:lnSpc>
              <a:spcBef>
                <a:spcPts val="200"/>
              </a:spcBef>
              <a:defRPr sz="1400" cap="all">
                <a:solidFill>
                  <a:srgbClr val="D82333"/>
                </a:solidFill>
                <a:latin typeface="Grot12 Condensed"/>
                <a:ea typeface="Grot12 Condensed"/>
                <a:cs typeface="Grot12 Condensed"/>
                <a:sym typeface="Grot12 Condensed"/>
              </a:defRPr>
            </a:pPr>
            <a:endParaRPr dirty="0"/>
          </a:p>
          <a:p>
            <a:pPr algn="l">
              <a:lnSpc>
                <a:spcPct val="100000"/>
              </a:lnSpc>
              <a:spcBef>
                <a:spcPts val="200"/>
              </a:spcBef>
              <a:defRPr sz="1400">
                <a:solidFill>
                  <a:srgbClr val="005093"/>
                </a:solidFill>
                <a:latin typeface="Grot12 Normal"/>
                <a:ea typeface="Grot12 Normal"/>
                <a:cs typeface="Grot12 Normal"/>
                <a:sym typeface="Grot12 Normal"/>
              </a:defRPr>
            </a:pPr>
            <a:r>
              <a:rPr cap="all" dirty="0">
                <a:solidFill>
                  <a:srgbClr val="D82333"/>
                </a:solidFill>
                <a:latin typeface="Grot12 Condensed"/>
                <a:ea typeface="Grot12 Condensed"/>
                <a:cs typeface="Grot12 Condensed"/>
                <a:sym typeface="Grot12 Condensed"/>
              </a:rPr>
              <a:t>Round 3-5 questions: </a:t>
            </a:r>
          </a:p>
          <a:p>
            <a:pPr algn="l">
              <a:lnSpc>
                <a:spcPct val="100000"/>
              </a:lnSpc>
              <a:spcBef>
                <a:spcPts val="200"/>
              </a:spcBef>
              <a:defRPr sz="1400">
                <a:solidFill>
                  <a:srgbClr val="005093"/>
                </a:solidFill>
                <a:latin typeface="Grot12 Normal"/>
                <a:ea typeface="Grot12 Normal"/>
                <a:cs typeface="Grot12 Normal"/>
                <a:sym typeface="Grot12 Normal"/>
              </a:defRPr>
            </a:pPr>
            <a:r>
              <a:rPr dirty="0"/>
              <a:t>How successful were the passers at kicking the ball between themselves?</a:t>
            </a:r>
          </a:p>
          <a:p>
            <a:pPr algn="l">
              <a:lnSpc>
                <a:spcPct val="100000"/>
              </a:lnSpc>
              <a:spcBef>
                <a:spcPts val="200"/>
              </a:spcBef>
              <a:defRPr sz="1400">
                <a:solidFill>
                  <a:srgbClr val="005093"/>
                </a:solidFill>
                <a:latin typeface="Grot12 Normal"/>
                <a:ea typeface="Grot12 Normal"/>
                <a:cs typeface="Grot12 Normal"/>
                <a:sym typeface="Grot12 Normal"/>
              </a:defRPr>
            </a:pPr>
            <a:r>
              <a:rPr dirty="0"/>
              <a:t>How did the passers feel about this round?  </a:t>
            </a:r>
          </a:p>
          <a:p>
            <a:pPr algn="l">
              <a:lnSpc>
                <a:spcPct val="100000"/>
              </a:lnSpc>
              <a:spcBef>
                <a:spcPts val="200"/>
              </a:spcBef>
              <a:defRPr sz="1400">
                <a:solidFill>
                  <a:srgbClr val="005093"/>
                </a:solidFill>
                <a:latin typeface="Grot12 Normal"/>
                <a:ea typeface="Grot12 Normal"/>
                <a:cs typeface="Grot12 Normal"/>
                <a:sym typeface="Grot12 Normal"/>
              </a:defRPr>
            </a:pPr>
            <a:r>
              <a:rPr dirty="0"/>
              <a:t>How did the interceptors feel in this round?</a:t>
            </a:r>
          </a:p>
          <a:p>
            <a:pPr algn="l">
              <a:lnSpc>
                <a:spcPct val="100000"/>
              </a:lnSpc>
              <a:spcBef>
                <a:spcPts val="200"/>
              </a:spcBef>
              <a:defRPr sz="1400">
                <a:solidFill>
                  <a:srgbClr val="005093"/>
                </a:solidFill>
                <a:latin typeface="Grot12 Normal"/>
                <a:ea typeface="Grot12 Normal"/>
                <a:cs typeface="Grot12 Normal"/>
                <a:sym typeface="Grot12 Normal"/>
              </a:defRPr>
            </a:pPr>
            <a:r>
              <a:rPr dirty="0"/>
              <a:t>What did you do to manage any stress you felt in this game?</a:t>
            </a:r>
          </a:p>
        </p:txBody>
      </p:sp>
      <p:sp>
        <p:nvSpPr>
          <p:cNvPr id="269" name="See “feelings word bank” to help you."/>
          <p:cNvSpPr txBox="1"/>
          <p:nvPr/>
        </p:nvSpPr>
        <p:spPr>
          <a:xfrm>
            <a:off x="5898939" y="4076149"/>
            <a:ext cx="1301442" cy="777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300"/>
              </a:spcBef>
              <a:defRPr sz="1400">
                <a:solidFill>
                  <a:srgbClr val="FFFFFF"/>
                </a:solidFill>
                <a:latin typeface="Grot12 Normal"/>
                <a:ea typeface="Grot12 Normal"/>
                <a:cs typeface="Grot12 Normal"/>
                <a:sym typeface="Grot12 Normal"/>
              </a:defRPr>
            </a:lvl1pPr>
          </a:lstStyle>
          <a:p>
            <a:r>
              <a:t>See “feelings word bank” to help you.</a:t>
            </a:r>
          </a:p>
        </p:txBody>
      </p:sp>
      <p:sp>
        <p:nvSpPr>
          <p:cNvPr id="10" name="Title 1">
            <a:extLst>
              <a:ext uri="{FF2B5EF4-FFF2-40B4-BE49-F238E27FC236}">
                <a16:creationId xmlns:a16="http://schemas.microsoft.com/office/drawing/2014/main" id="{E16B85BD-0F90-364B-A7CD-B2CEA9970F60}"/>
              </a:ext>
            </a:extLst>
          </p:cNvPr>
          <p:cNvSpPr txBox="1"/>
          <p:nvPr/>
        </p:nvSpPr>
        <p:spPr>
          <a:xfrm>
            <a:off x="336428" y="258032"/>
            <a:ext cx="6772133" cy="11916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sz="9000" dirty="0"/>
              <a:t>Discuss – think and share</a:t>
            </a:r>
            <a:endParaRPr sz="900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268">
                                            <p:bg/>
                                          </p:spTgt>
                                        </p:tgtEl>
                                        <p:attrNameLst>
                                          <p:attrName>style.visibility</p:attrName>
                                        </p:attrNameLst>
                                      </p:cBhvr>
                                      <p:to>
                                        <p:strVal val="visible"/>
                                      </p:to>
                                    </p:set>
                                    <p:animEffect transition="in" filter="box(out)">
                                      <p:cBhvr>
                                        <p:cTn id="7" dur="1000"/>
                                        <p:tgtEl>
                                          <p:spTgt spid="268">
                                            <p:bg/>
                                          </p:spTgt>
                                        </p:tgtEl>
                                      </p:cBhvr>
                                    </p:animEffect>
                                  </p:childTnLst>
                                </p:cTn>
                              </p:par>
                              <p:par>
                                <p:cTn id="8" presetID="4" presetClass="entr" presetSubtype="32" fill="hold" grpId="0" nodeType="withEffect">
                                  <p:stCondLst>
                                    <p:cond delay="0"/>
                                  </p:stCondLst>
                                  <p:iterate>
                                    <p:tmAbs val="0"/>
                                  </p:iterate>
                                  <p:childTnLst>
                                    <p:set>
                                      <p:cBhvr>
                                        <p:cTn id="9" fill="hold"/>
                                        <p:tgtEl>
                                          <p:spTgt spid="268">
                                            <p:txEl>
                                              <p:pRg st="0" end="0"/>
                                            </p:txEl>
                                          </p:spTgt>
                                        </p:tgtEl>
                                        <p:attrNameLst>
                                          <p:attrName>style.visibility</p:attrName>
                                        </p:attrNameLst>
                                      </p:cBhvr>
                                      <p:to>
                                        <p:strVal val="visible"/>
                                      </p:to>
                                    </p:set>
                                    <p:animEffect transition="in" filter="box(out)">
                                      <p:cBhvr>
                                        <p:cTn id="10" dur="1000"/>
                                        <p:tgtEl>
                                          <p:spTgt spid="26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iterate>
                                    <p:tmAbs val="0"/>
                                  </p:iterate>
                                  <p:childTnLst>
                                    <p:set>
                                      <p:cBhvr>
                                        <p:cTn id="14" fill="hold"/>
                                        <p:tgtEl>
                                          <p:spTgt spid="268">
                                            <p:txEl>
                                              <p:pRg st="1" end="1"/>
                                            </p:txEl>
                                          </p:spTgt>
                                        </p:tgtEl>
                                        <p:attrNameLst>
                                          <p:attrName>style.visibility</p:attrName>
                                        </p:attrNameLst>
                                      </p:cBhvr>
                                      <p:to>
                                        <p:strVal val="visible"/>
                                      </p:to>
                                    </p:set>
                                    <p:animEffect transition="in" filter="box(out)">
                                      <p:cBhvr>
                                        <p:cTn id="15" dur="1000"/>
                                        <p:tgtEl>
                                          <p:spTgt spid="26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iterate>
                                    <p:tmAbs val="0"/>
                                  </p:iterate>
                                  <p:childTnLst>
                                    <p:set>
                                      <p:cBhvr>
                                        <p:cTn id="19" fill="hold"/>
                                        <p:tgtEl>
                                          <p:spTgt spid="268">
                                            <p:txEl>
                                              <p:pRg st="2" end="2"/>
                                            </p:txEl>
                                          </p:spTgt>
                                        </p:tgtEl>
                                        <p:attrNameLst>
                                          <p:attrName>style.visibility</p:attrName>
                                        </p:attrNameLst>
                                      </p:cBhvr>
                                      <p:to>
                                        <p:strVal val="visible"/>
                                      </p:to>
                                    </p:set>
                                    <p:animEffect transition="in" filter="box(out)">
                                      <p:cBhvr>
                                        <p:cTn id="20" dur="1000"/>
                                        <p:tgtEl>
                                          <p:spTgt spid="26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grpId="0" nodeType="clickEffect">
                                  <p:stCondLst>
                                    <p:cond delay="0"/>
                                  </p:stCondLst>
                                  <p:iterate>
                                    <p:tmAbs val="0"/>
                                  </p:iterate>
                                  <p:childTnLst>
                                    <p:set>
                                      <p:cBhvr>
                                        <p:cTn id="24" fill="hold"/>
                                        <p:tgtEl>
                                          <p:spTgt spid="268">
                                            <p:txEl>
                                              <p:pRg st="3" end="3"/>
                                            </p:txEl>
                                          </p:spTgt>
                                        </p:tgtEl>
                                        <p:attrNameLst>
                                          <p:attrName>style.visibility</p:attrName>
                                        </p:attrNameLst>
                                      </p:cBhvr>
                                      <p:to>
                                        <p:strVal val="visible"/>
                                      </p:to>
                                    </p:set>
                                    <p:animEffect transition="in" filter="box(out)">
                                      <p:cBhvr>
                                        <p:cTn id="25" dur="1000"/>
                                        <p:tgtEl>
                                          <p:spTgt spid="26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grpId="0" nodeType="clickEffect">
                                  <p:stCondLst>
                                    <p:cond delay="0"/>
                                  </p:stCondLst>
                                  <p:iterate>
                                    <p:tmAbs val="0"/>
                                  </p:iterate>
                                  <p:childTnLst>
                                    <p:set>
                                      <p:cBhvr>
                                        <p:cTn id="29" fill="hold"/>
                                        <p:tgtEl>
                                          <p:spTgt spid="268">
                                            <p:txEl>
                                              <p:pRg st="4" end="4"/>
                                            </p:txEl>
                                          </p:spTgt>
                                        </p:tgtEl>
                                        <p:attrNameLst>
                                          <p:attrName>style.visibility</p:attrName>
                                        </p:attrNameLst>
                                      </p:cBhvr>
                                      <p:to>
                                        <p:strVal val="visible"/>
                                      </p:to>
                                    </p:set>
                                    <p:animEffect transition="in" filter="box(out)">
                                      <p:cBhvr>
                                        <p:cTn id="30" dur="1000"/>
                                        <p:tgtEl>
                                          <p:spTgt spid="268">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32" fill="hold" grpId="0" nodeType="clickEffect">
                                  <p:stCondLst>
                                    <p:cond delay="0"/>
                                  </p:stCondLst>
                                  <p:iterate>
                                    <p:tmAbs val="0"/>
                                  </p:iterate>
                                  <p:childTnLst>
                                    <p:set>
                                      <p:cBhvr>
                                        <p:cTn id="34" fill="hold"/>
                                        <p:tgtEl>
                                          <p:spTgt spid="268">
                                            <p:txEl>
                                              <p:pRg st="5" end="5"/>
                                            </p:txEl>
                                          </p:spTgt>
                                        </p:tgtEl>
                                        <p:attrNameLst>
                                          <p:attrName>style.visibility</p:attrName>
                                        </p:attrNameLst>
                                      </p:cBhvr>
                                      <p:to>
                                        <p:strVal val="visible"/>
                                      </p:to>
                                    </p:set>
                                    <p:animEffect transition="in" filter="box(out)">
                                      <p:cBhvr>
                                        <p:cTn id="35" dur="1000"/>
                                        <p:tgtEl>
                                          <p:spTgt spid="268">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32" fill="hold" grpId="0" nodeType="clickEffect">
                                  <p:stCondLst>
                                    <p:cond delay="0"/>
                                  </p:stCondLst>
                                  <p:iterate>
                                    <p:tmAbs val="0"/>
                                  </p:iterate>
                                  <p:childTnLst>
                                    <p:set>
                                      <p:cBhvr>
                                        <p:cTn id="39" fill="hold"/>
                                        <p:tgtEl>
                                          <p:spTgt spid="268">
                                            <p:txEl>
                                              <p:pRg st="6" end="6"/>
                                            </p:txEl>
                                          </p:spTgt>
                                        </p:tgtEl>
                                        <p:attrNameLst>
                                          <p:attrName>style.visibility</p:attrName>
                                        </p:attrNameLst>
                                      </p:cBhvr>
                                      <p:to>
                                        <p:strVal val="visible"/>
                                      </p:to>
                                    </p:set>
                                    <p:animEffect transition="in" filter="box(out)">
                                      <p:cBhvr>
                                        <p:cTn id="40" dur="1000"/>
                                        <p:tgtEl>
                                          <p:spTgt spid="268">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ntr" presetSubtype="32" fill="hold" grpId="0" nodeType="clickEffect">
                                  <p:stCondLst>
                                    <p:cond delay="0"/>
                                  </p:stCondLst>
                                  <p:iterate>
                                    <p:tmAbs val="0"/>
                                  </p:iterate>
                                  <p:childTnLst>
                                    <p:set>
                                      <p:cBhvr>
                                        <p:cTn id="44" fill="hold"/>
                                        <p:tgtEl>
                                          <p:spTgt spid="268">
                                            <p:txEl>
                                              <p:pRg st="7" end="7"/>
                                            </p:txEl>
                                          </p:spTgt>
                                        </p:tgtEl>
                                        <p:attrNameLst>
                                          <p:attrName>style.visibility</p:attrName>
                                        </p:attrNameLst>
                                      </p:cBhvr>
                                      <p:to>
                                        <p:strVal val="visible"/>
                                      </p:to>
                                    </p:set>
                                    <p:animEffect transition="in" filter="box(out)">
                                      <p:cBhvr>
                                        <p:cTn id="45" dur="1000"/>
                                        <p:tgtEl>
                                          <p:spTgt spid="268">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32" fill="hold" grpId="0" nodeType="clickEffect">
                                  <p:stCondLst>
                                    <p:cond delay="0"/>
                                  </p:stCondLst>
                                  <p:iterate>
                                    <p:tmAbs val="0"/>
                                  </p:iterate>
                                  <p:childTnLst>
                                    <p:set>
                                      <p:cBhvr>
                                        <p:cTn id="49" fill="hold"/>
                                        <p:tgtEl>
                                          <p:spTgt spid="268">
                                            <p:txEl>
                                              <p:pRg st="8" end="8"/>
                                            </p:txEl>
                                          </p:spTgt>
                                        </p:tgtEl>
                                        <p:attrNameLst>
                                          <p:attrName>style.visibility</p:attrName>
                                        </p:attrNameLst>
                                      </p:cBhvr>
                                      <p:to>
                                        <p:strVal val="visible"/>
                                      </p:to>
                                    </p:set>
                                    <p:animEffect transition="in" filter="box(out)">
                                      <p:cBhvr>
                                        <p:cTn id="50" dur="1000"/>
                                        <p:tgtEl>
                                          <p:spTgt spid="268">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4" presetClass="entr" presetSubtype="32" fill="hold" grpId="0" nodeType="clickEffect">
                                  <p:stCondLst>
                                    <p:cond delay="0"/>
                                  </p:stCondLst>
                                  <p:iterate>
                                    <p:tmAbs val="0"/>
                                  </p:iterate>
                                  <p:childTnLst>
                                    <p:set>
                                      <p:cBhvr>
                                        <p:cTn id="54" fill="hold"/>
                                        <p:tgtEl>
                                          <p:spTgt spid="268">
                                            <p:txEl>
                                              <p:pRg st="9" end="9"/>
                                            </p:txEl>
                                          </p:spTgt>
                                        </p:tgtEl>
                                        <p:attrNameLst>
                                          <p:attrName>style.visibility</p:attrName>
                                        </p:attrNameLst>
                                      </p:cBhvr>
                                      <p:to>
                                        <p:strVal val="visible"/>
                                      </p:to>
                                    </p:set>
                                    <p:animEffect transition="in" filter="box(out)">
                                      <p:cBhvr>
                                        <p:cTn id="55" dur="1000"/>
                                        <p:tgtEl>
                                          <p:spTgt spid="268">
                                            <p:txEl>
                                              <p:pRg st="9" end="9"/>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4" presetClass="entr" presetSubtype="32" fill="hold" grpId="0" nodeType="clickEffect">
                                  <p:stCondLst>
                                    <p:cond delay="0"/>
                                  </p:stCondLst>
                                  <p:iterate>
                                    <p:tmAbs val="0"/>
                                  </p:iterate>
                                  <p:childTnLst>
                                    <p:set>
                                      <p:cBhvr>
                                        <p:cTn id="59" fill="hold"/>
                                        <p:tgtEl>
                                          <p:spTgt spid="268">
                                            <p:txEl>
                                              <p:pRg st="10" end="10"/>
                                            </p:txEl>
                                          </p:spTgt>
                                        </p:tgtEl>
                                        <p:attrNameLst>
                                          <p:attrName>style.visibility</p:attrName>
                                        </p:attrNameLst>
                                      </p:cBhvr>
                                      <p:to>
                                        <p:strVal val="visible"/>
                                      </p:to>
                                    </p:set>
                                    <p:animEffect transition="in" filter="box(out)">
                                      <p:cBhvr>
                                        <p:cTn id="60" dur="1000"/>
                                        <p:tgtEl>
                                          <p:spTgt spid="268">
                                            <p:txEl>
                                              <p:pRg st="10" end="1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4" presetClass="entr" presetSubtype="32" fill="hold" grpId="0" nodeType="clickEffect">
                                  <p:stCondLst>
                                    <p:cond delay="0"/>
                                  </p:stCondLst>
                                  <p:iterate>
                                    <p:tmAbs val="0"/>
                                  </p:iterate>
                                  <p:childTnLst>
                                    <p:set>
                                      <p:cBhvr>
                                        <p:cTn id="64" fill="hold"/>
                                        <p:tgtEl>
                                          <p:spTgt spid="268">
                                            <p:txEl>
                                              <p:pRg st="11" end="11"/>
                                            </p:txEl>
                                          </p:spTgt>
                                        </p:tgtEl>
                                        <p:attrNameLst>
                                          <p:attrName>style.visibility</p:attrName>
                                        </p:attrNameLst>
                                      </p:cBhvr>
                                      <p:to>
                                        <p:strVal val="visible"/>
                                      </p:to>
                                    </p:set>
                                    <p:animEffect transition="in" filter="box(out)">
                                      <p:cBhvr>
                                        <p:cTn id="65" dur="1000"/>
                                        <p:tgtEl>
                                          <p:spTgt spid="268">
                                            <p:txEl>
                                              <p:pRg st="11" end="1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4" presetClass="entr" presetSubtype="32" fill="hold" grpId="0" nodeType="clickEffect">
                                  <p:stCondLst>
                                    <p:cond delay="0"/>
                                  </p:stCondLst>
                                  <p:iterate>
                                    <p:tmAbs val="0"/>
                                  </p:iterate>
                                  <p:childTnLst>
                                    <p:set>
                                      <p:cBhvr>
                                        <p:cTn id="69" fill="hold"/>
                                        <p:tgtEl>
                                          <p:spTgt spid="268">
                                            <p:txEl>
                                              <p:pRg st="12" end="12"/>
                                            </p:txEl>
                                          </p:spTgt>
                                        </p:tgtEl>
                                        <p:attrNameLst>
                                          <p:attrName>style.visibility</p:attrName>
                                        </p:attrNameLst>
                                      </p:cBhvr>
                                      <p:to>
                                        <p:strVal val="visible"/>
                                      </p:to>
                                    </p:set>
                                    <p:animEffect transition="in" filter="box(out)">
                                      <p:cBhvr>
                                        <p:cTn id="70" dur="1000"/>
                                        <p:tgtEl>
                                          <p:spTgt spid="268">
                                            <p:txEl>
                                              <p:pRg st="12" end="12"/>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4" presetClass="entr" presetSubtype="32" fill="hold" grpId="0" nodeType="clickEffect">
                                  <p:stCondLst>
                                    <p:cond delay="0"/>
                                  </p:stCondLst>
                                  <p:iterate>
                                    <p:tmAbs val="0"/>
                                  </p:iterate>
                                  <p:childTnLst>
                                    <p:set>
                                      <p:cBhvr>
                                        <p:cTn id="74" fill="hold"/>
                                        <p:tgtEl>
                                          <p:spTgt spid="268">
                                            <p:txEl>
                                              <p:pRg st="13" end="13"/>
                                            </p:txEl>
                                          </p:spTgt>
                                        </p:tgtEl>
                                        <p:attrNameLst>
                                          <p:attrName>style.visibility</p:attrName>
                                        </p:attrNameLst>
                                      </p:cBhvr>
                                      <p:to>
                                        <p:strVal val="visible"/>
                                      </p:to>
                                    </p:set>
                                    <p:animEffect transition="in" filter="box(out)">
                                      <p:cBhvr>
                                        <p:cTn id="75" dur="1000"/>
                                        <p:tgtEl>
                                          <p:spTgt spid="268">
                                            <p:txEl>
                                              <p:pRg st="13" end="13"/>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4" presetClass="entr" presetSubtype="32" fill="hold" grpId="0" nodeType="clickEffect">
                                  <p:stCondLst>
                                    <p:cond delay="0"/>
                                  </p:stCondLst>
                                  <p:iterate>
                                    <p:tmAbs val="0"/>
                                  </p:iterate>
                                  <p:childTnLst>
                                    <p:set>
                                      <p:cBhvr>
                                        <p:cTn id="79" fill="hold"/>
                                        <p:tgtEl>
                                          <p:spTgt spid="268">
                                            <p:txEl>
                                              <p:pRg st="14" end="14"/>
                                            </p:txEl>
                                          </p:spTgt>
                                        </p:tgtEl>
                                        <p:attrNameLst>
                                          <p:attrName>style.visibility</p:attrName>
                                        </p:attrNameLst>
                                      </p:cBhvr>
                                      <p:to>
                                        <p:strVal val="visible"/>
                                      </p:to>
                                    </p:set>
                                    <p:animEffect transition="in" filter="box(out)">
                                      <p:cBhvr>
                                        <p:cTn id="80" dur="1000"/>
                                        <p:tgtEl>
                                          <p:spTgt spid="268">
                                            <p:txEl>
                                              <p:pRg st="14" end="14"/>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4" presetClass="entr" presetSubtype="32" fill="hold" grpId="0" nodeType="clickEffect">
                                  <p:stCondLst>
                                    <p:cond delay="0"/>
                                  </p:stCondLst>
                                  <p:iterate>
                                    <p:tmAbs val="0"/>
                                  </p:iterate>
                                  <p:childTnLst>
                                    <p:set>
                                      <p:cBhvr>
                                        <p:cTn id="84" fill="hold"/>
                                        <p:tgtEl>
                                          <p:spTgt spid="268">
                                            <p:txEl>
                                              <p:pRg st="15" end="15"/>
                                            </p:txEl>
                                          </p:spTgt>
                                        </p:tgtEl>
                                        <p:attrNameLst>
                                          <p:attrName>style.visibility</p:attrName>
                                        </p:attrNameLst>
                                      </p:cBhvr>
                                      <p:to>
                                        <p:strVal val="visible"/>
                                      </p:to>
                                    </p:set>
                                    <p:animEffect transition="in" filter="box(out)">
                                      <p:cBhvr>
                                        <p:cTn id="85" dur="1000"/>
                                        <p:tgtEl>
                                          <p:spTgt spid="268">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 grpId="0" build="p" bldLvl="5"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8" name="Group"/>
          <p:cNvGrpSpPr/>
          <p:nvPr/>
        </p:nvGrpSpPr>
        <p:grpSpPr>
          <a:xfrm>
            <a:off x="4503970" y="501611"/>
            <a:ext cx="3184060" cy="1935777"/>
            <a:chOff x="0" y="0"/>
            <a:chExt cx="3184058" cy="1935775"/>
          </a:xfrm>
        </p:grpSpPr>
        <p:grpSp>
          <p:nvGrpSpPr>
            <p:cNvPr id="276" name="Group"/>
            <p:cNvGrpSpPr/>
            <p:nvPr/>
          </p:nvGrpSpPr>
          <p:grpSpPr>
            <a:xfrm>
              <a:off x="0" y="0"/>
              <a:ext cx="3184059" cy="1935776"/>
              <a:chOff x="0" y="0"/>
              <a:chExt cx="3184058" cy="1935775"/>
            </a:xfrm>
          </p:grpSpPr>
          <p:sp>
            <p:nvSpPr>
              <p:cNvPr id="273" name="Rectangle"/>
              <p:cNvSpPr/>
              <p:nvPr/>
            </p:nvSpPr>
            <p:spPr>
              <a:xfrm>
                <a:off x="0" y="0"/>
                <a:ext cx="3184059" cy="1420188"/>
              </a:xfrm>
              <a:prstGeom prst="rect">
                <a:avLst/>
              </a:prstGeom>
              <a:noFill/>
              <a:ln w="25400" cap="flat">
                <a:solidFill>
                  <a:srgbClr val="E31F2E"/>
                </a:solidFill>
                <a:prstDash val="solid"/>
                <a:miter lim="800000"/>
              </a:ln>
              <a:effectLst/>
            </p:spPr>
            <p:txBody>
              <a:bodyPr wrap="square" lIns="45719" tIns="45719" rIns="45719" bIns="45719" numCol="1" anchor="ctr">
                <a:noAutofit/>
              </a:bodyPr>
              <a:lstStyle/>
              <a:p>
                <a:endParaRPr/>
              </a:p>
            </p:txBody>
          </p:sp>
          <p:sp>
            <p:nvSpPr>
              <p:cNvPr id="274" name="Rectangle"/>
              <p:cNvSpPr/>
              <p:nvPr/>
            </p:nvSpPr>
            <p:spPr>
              <a:xfrm>
                <a:off x="477863" y="741946"/>
                <a:ext cx="2228332" cy="1193830"/>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pic>
            <p:nvPicPr>
              <p:cNvPr id="275" name="Image" descr="Image"/>
              <p:cNvPicPr>
                <a:picLocks/>
              </p:cNvPicPr>
              <p:nvPr/>
            </p:nvPicPr>
            <p:blipFill>
              <a:blip r:embed="rId3"/>
              <a:stretch>
                <a:fillRect/>
              </a:stretch>
            </p:blipFill>
            <p:spPr>
              <a:xfrm>
                <a:off x="698615" y="915920"/>
                <a:ext cx="1863028" cy="795082"/>
              </a:xfrm>
              <a:prstGeom prst="rect">
                <a:avLst/>
              </a:prstGeom>
              <a:ln w="12700" cap="flat">
                <a:noFill/>
                <a:miter lim="400000"/>
              </a:ln>
              <a:effectLst/>
            </p:spPr>
          </p:pic>
        </p:grpSp>
        <p:sp>
          <p:nvSpPr>
            <p:cNvPr id="277" name="Title 1"/>
            <p:cNvSpPr txBox="1"/>
            <p:nvPr/>
          </p:nvSpPr>
          <p:spPr>
            <a:xfrm>
              <a:off x="322209" y="67495"/>
              <a:ext cx="2539640" cy="126928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algn="ctr">
                <a:defRPr sz="2200" b="1">
                  <a:solidFill>
                    <a:srgbClr val="005093"/>
                  </a:solidFill>
                  <a:latin typeface="Grot12 Condensed"/>
                  <a:ea typeface="Grot12 Condensed"/>
                  <a:cs typeface="Grot12 Condensed"/>
                  <a:sym typeface="Grot12 Condensed"/>
                </a:defRPr>
              </a:pPr>
              <a:r>
                <a:t>Feelings</a:t>
              </a:r>
            </a:p>
            <a:p>
              <a:pPr algn="ctr">
                <a:defRPr sz="2200" b="1">
                  <a:solidFill>
                    <a:srgbClr val="005093"/>
                  </a:solidFill>
                  <a:latin typeface="Grot12 Condensed"/>
                  <a:ea typeface="Grot12 Condensed"/>
                  <a:cs typeface="Grot12 Condensed"/>
                  <a:sym typeface="Grot12 Condensed"/>
                </a:defRPr>
              </a:pPr>
              <a:r>
                <a:t>word bank</a:t>
              </a:r>
            </a:p>
          </p:txBody>
        </p:sp>
      </p:grpSp>
      <p:grpSp>
        <p:nvGrpSpPr>
          <p:cNvPr id="281" name="Group"/>
          <p:cNvGrpSpPr/>
          <p:nvPr/>
        </p:nvGrpSpPr>
        <p:grpSpPr>
          <a:xfrm>
            <a:off x="1090610" y="3677615"/>
            <a:ext cx="2445860" cy="977171"/>
            <a:chOff x="0" y="-222071"/>
            <a:chExt cx="2445859" cy="977168"/>
          </a:xfrm>
        </p:grpSpPr>
        <p:sp>
          <p:nvSpPr>
            <p:cNvPr id="279" name="Group"/>
            <p:cNvSpPr/>
            <p:nvPr/>
          </p:nvSpPr>
          <p:spPr>
            <a:xfrm>
              <a:off x="0" y="0"/>
              <a:ext cx="2445859" cy="755097"/>
            </a:xfrm>
            <a:prstGeom prst="rect">
              <a:avLst/>
            </a:prstGeom>
            <a:noFill/>
            <a:ln w="25400" cap="flat">
              <a:solidFill>
                <a:srgbClr val="E31F2E"/>
              </a:solidFill>
              <a:prstDash val="solid"/>
              <a:miter lim="800000"/>
            </a:ln>
            <a:effectLst/>
          </p:spPr>
          <p:txBody>
            <a:bodyPr wrap="square" lIns="45719" tIns="45719" rIns="45719" bIns="45719" numCol="1" anchor="ctr">
              <a:noAutofit/>
            </a:bodyPr>
            <a:lstStyle/>
            <a:p>
              <a:endParaRPr/>
            </a:p>
          </p:txBody>
        </p:sp>
        <p:sp>
          <p:nvSpPr>
            <p:cNvPr id="280" name="Happy"/>
            <p:cNvSpPr txBox="1"/>
            <p:nvPr/>
          </p:nvSpPr>
          <p:spPr>
            <a:xfrm>
              <a:off x="585642" y="-222071"/>
              <a:ext cx="1314729" cy="5884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defRPr sz="5300" spc="105">
                  <a:solidFill>
                    <a:srgbClr val="005093"/>
                  </a:solidFill>
                  <a:latin typeface="England FC DISPLAY Regular"/>
                  <a:ea typeface="England FC DISPLAY Regular"/>
                  <a:cs typeface="England FC DISPLAY Regular"/>
                  <a:sym typeface="England FC DISPLAY Regular"/>
                </a:defRPr>
              </a:lvl1pPr>
            </a:lstStyle>
            <a:p>
              <a:r>
                <a:rPr dirty="0"/>
                <a:t>Happy</a:t>
              </a:r>
            </a:p>
          </p:txBody>
        </p:sp>
      </p:grpSp>
      <p:grpSp>
        <p:nvGrpSpPr>
          <p:cNvPr id="284" name="Group"/>
          <p:cNvGrpSpPr/>
          <p:nvPr/>
        </p:nvGrpSpPr>
        <p:grpSpPr>
          <a:xfrm>
            <a:off x="3612250" y="3688766"/>
            <a:ext cx="2445860" cy="966020"/>
            <a:chOff x="0" y="-210920"/>
            <a:chExt cx="2445859" cy="966017"/>
          </a:xfrm>
        </p:grpSpPr>
        <p:sp>
          <p:nvSpPr>
            <p:cNvPr id="282" name="Group"/>
            <p:cNvSpPr/>
            <p:nvPr/>
          </p:nvSpPr>
          <p:spPr>
            <a:xfrm>
              <a:off x="0" y="0"/>
              <a:ext cx="2445859" cy="755097"/>
            </a:xfrm>
            <a:prstGeom prst="rect">
              <a:avLst/>
            </a:prstGeom>
            <a:noFill/>
            <a:ln w="25400" cap="flat">
              <a:solidFill>
                <a:srgbClr val="E31F2E"/>
              </a:solidFill>
              <a:prstDash val="solid"/>
              <a:miter lim="800000"/>
            </a:ln>
            <a:effectLst/>
          </p:spPr>
          <p:txBody>
            <a:bodyPr wrap="square" lIns="45719" tIns="45719" rIns="45719" bIns="45719" numCol="1" anchor="ctr">
              <a:noAutofit/>
            </a:bodyPr>
            <a:lstStyle/>
            <a:p>
              <a:endParaRPr/>
            </a:p>
          </p:txBody>
        </p:sp>
        <p:sp>
          <p:nvSpPr>
            <p:cNvPr id="283" name="Sad"/>
            <p:cNvSpPr txBox="1"/>
            <p:nvPr/>
          </p:nvSpPr>
          <p:spPr>
            <a:xfrm>
              <a:off x="739304" y="-210920"/>
              <a:ext cx="967250" cy="5884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defRPr sz="5300" spc="105">
                  <a:solidFill>
                    <a:srgbClr val="005093"/>
                  </a:solidFill>
                  <a:latin typeface="England FC DISPLAY Regular"/>
                  <a:ea typeface="England FC DISPLAY Regular"/>
                  <a:cs typeface="England FC DISPLAY Regular"/>
                  <a:sym typeface="England FC DISPLAY Regular"/>
                </a:defRPr>
              </a:lvl1pPr>
            </a:lstStyle>
            <a:p>
              <a:r>
                <a:rPr dirty="0"/>
                <a:t>Sad</a:t>
              </a:r>
            </a:p>
          </p:txBody>
        </p:sp>
      </p:grpSp>
      <p:grpSp>
        <p:nvGrpSpPr>
          <p:cNvPr id="287" name="Group"/>
          <p:cNvGrpSpPr/>
          <p:nvPr/>
        </p:nvGrpSpPr>
        <p:grpSpPr>
          <a:xfrm>
            <a:off x="6133891" y="3679631"/>
            <a:ext cx="2445860" cy="975155"/>
            <a:chOff x="0" y="-220055"/>
            <a:chExt cx="2445859" cy="975152"/>
          </a:xfrm>
        </p:grpSpPr>
        <p:sp>
          <p:nvSpPr>
            <p:cNvPr id="285" name="Group"/>
            <p:cNvSpPr/>
            <p:nvPr/>
          </p:nvSpPr>
          <p:spPr>
            <a:xfrm>
              <a:off x="0" y="0"/>
              <a:ext cx="2445859" cy="755097"/>
            </a:xfrm>
            <a:prstGeom prst="rect">
              <a:avLst/>
            </a:prstGeom>
            <a:noFill/>
            <a:ln w="25400" cap="flat">
              <a:solidFill>
                <a:srgbClr val="E31F2E"/>
              </a:solidFill>
              <a:prstDash val="solid"/>
              <a:miter lim="800000"/>
            </a:ln>
            <a:effectLst/>
          </p:spPr>
          <p:txBody>
            <a:bodyPr wrap="square" lIns="45719" tIns="45719" rIns="45719" bIns="45719" numCol="1" anchor="ctr">
              <a:noAutofit/>
            </a:bodyPr>
            <a:lstStyle/>
            <a:p>
              <a:endParaRPr/>
            </a:p>
          </p:txBody>
        </p:sp>
        <p:sp>
          <p:nvSpPr>
            <p:cNvPr id="286" name="Unsure"/>
            <p:cNvSpPr txBox="1"/>
            <p:nvPr/>
          </p:nvSpPr>
          <p:spPr>
            <a:xfrm>
              <a:off x="663523" y="-220055"/>
              <a:ext cx="1145700" cy="5884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defRPr sz="5300" spc="105">
                  <a:solidFill>
                    <a:srgbClr val="005093"/>
                  </a:solidFill>
                  <a:latin typeface="England FC DISPLAY Regular"/>
                  <a:ea typeface="England FC DISPLAY Regular"/>
                  <a:cs typeface="England FC DISPLAY Regular"/>
                  <a:sym typeface="England FC DISPLAY Regular"/>
                </a:defRPr>
              </a:lvl1pPr>
            </a:lstStyle>
            <a:p>
              <a:r>
                <a:rPr dirty="0"/>
                <a:t>Unsure</a:t>
              </a:r>
            </a:p>
          </p:txBody>
        </p:sp>
      </p:grpSp>
      <p:grpSp>
        <p:nvGrpSpPr>
          <p:cNvPr id="290" name="Group"/>
          <p:cNvGrpSpPr/>
          <p:nvPr/>
        </p:nvGrpSpPr>
        <p:grpSpPr>
          <a:xfrm>
            <a:off x="8655531" y="3679631"/>
            <a:ext cx="2445860" cy="975155"/>
            <a:chOff x="0" y="-220055"/>
            <a:chExt cx="2445859" cy="975152"/>
          </a:xfrm>
        </p:grpSpPr>
        <p:sp>
          <p:nvSpPr>
            <p:cNvPr id="288" name="Group"/>
            <p:cNvSpPr/>
            <p:nvPr/>
          </p:nvSpPr>
          <p:spPr>
            <a:xfrm>
              <a:off x="0" y="0"/>
              <a:ext cx="2445859" cy="755097"/>
            </a:xfrm>
            <a:prstGeom prst="rect">
              <a:avLst/>
            </a:prstGeom>
            <a:noFill/>
            <a:ln w="25400" cap="flat">
              <a:solidFill>
                <a:srgbClr val="E31F2E"/>
              </a:solidFill>
              <a:prstDash val="solid"/>
              <a:miter lim="800000"/>
            </a:ln>
            <a:effectLst/>
          </p:spPr>
          <p:txBody>
            <a:bodyPr wrap="square" lIns="45719" tIns="45719" rIns="45719" bIns="45719" numCol="1" anchor="ctr">
              <a:noAutofit/>
            </a:bodyPr>
            <a:lstStyle/>
            <a:p>
              <a:endParaRPr/>
            </a:p>
          </p:txBody>
        </p:sp>
        <p:sp>
          <p:nvSpPr>
            <p:cNvPr id="289" name="Mad"/>
            <p:cNvSpPr txBox="1"/>
            <p:nvPr/>
          </p:nvSpPr>
          <p:spPr>
            <a:xfrm>
              <a:off x="785724" y="-220055"/>
              <a:ext cx="967250" cy="5884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defRPr sz="5300" spc="105">
                  <a:solidFill>
                    <a:srgbClr val="005093"/>
                  </a:solidFill>
                  <a:latin typeface="England FC DISPLAY Regular"/>
                  <a:ea typeface="England FC DISPLAY Regular"/>
                  <a:cs typeface="England FC DISPLAY Regular"/>
                  <a:sym typeface="England FC DISPLAY Regular"/>
                </a:defRPr>
              </a:lvl1pPr>
            </a:lstStyle>
            <a:p>
              <a:r>
                <a:rPr dirty="0"/>
                <a:t>Mad</a:t>
              </a:r>
            </a:p>
          </p:txBody>
        </p:sp>
      </p:grpSp>
      <p:sp>
        <p:nvSpPr>
          <p:cNvPr id="291" name="Pleased…"/>
          <p:cNvSpPr txBox="1"/>
          <p:nvPr/>
        </p:nvSpPr>
        <p:spPr>
          <a:xfrm>
            <a:off x="1266732" y="4747914"/>
            <a:ext cx="1173571" cy="1691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400">
                <a:solidFill>
                  <a:srgbClr val="005093"/>
                </a:solidFill>
                <a:latin typeface="Grot12 Normal"/>
                <a:ea typeface="Grot12 Normal"/>
                <a:cs typeface="Grot12 Normal"/>
                <a:sym typeface="Grot12 Normal"/>
              </a:defRPr>
            </a:pPr>
            <a:r>
              <a:t>Pleased</a:t>
            </a:r>
          </a:p>
          <a:p>
            <a:pPr>
              <a:defRPr sz="1400">
                <a:solidFill>
                  <a:srgbClr val="005093"/>
                </a:solidFill>
                <a:latin typeface="Grot12 Normal"/>
                <a:ea typeface="Grot12 Normal"/>
                <a:cs typeface="Grot12 Normal"/>
                <a:sym typeface="Grot12 Normal"/>
              </a:defRPr>
            </a:pPr>
            <a:r>
              <a:t>Proud</a:t>
            </a:r>
          </a:p>
          <a:p>
            <a:pPr>
              <a:defRPr sz="1400">
                <a:solidFill>
                  <a:srgbClr val="005093"/>
                </a:solidFill>
                <a:latin typeface="Grot12 Normal"/>
                <a:ea typeface="Grot12 Normal"/>
                <a:cs typeface="Grot12 Normal"/>
                <a:sym typeface="Grot12 Normal"/>
              </a:defRPr>
            </a:pPr>
            <a:r>
              <a:t>Confident</a:t>
            </a:r>
          </a:p>
          <a:p>
            <a:pPr>
              <a:defRPr sz="1400">
                <a:solidFill>
                  <a:srgbClr val="005093"/>
                </a:solidFill>
                <a:latin typeface="Grot12 Normal"/>
                <a:ea typeface="Grot12 Normal"/>
                <a:cs typeface="Grot12 Normal"/>
                <a:sym typeface="Grot12 Normal"/>
              </a:defRPr>
            </a:pPr>
            <a:r>
              <a:t>Calm</a:t>
            </a:r>
          </a:p>
          <a:p>
            <a:pPr>
              <a:defRPr sz="1400">
                <a:solidFill>
                  <a:srgbClr val="005093"/>
                </a:solidFill>
                <a:latin typeface="Grot12 Normal"/>
                <a:ea typeface="Grot12 Normal"/>
                <a:cs typeface="Grot12 Normal"/>
                <a:sym typeface="Grot12 Normal"/>
              </a:defRPr>
            </a:pPr>
            <a:r>
              <a:t>Friendly</a:t>
            </a:r>
          </a:p>
          <a:p>
            <a:pPr>
              <a:defRPr sz="1400">
                <a:solidFill>
                  <a:srgbClr val="005093"/>
                </a:solidFill>
                <a:latin typeface="Grot12 Normal"/>
                <a:ea typeface="Grot12 Normal"/>
                <a:cs typeface="Grot12 Normal"/>
                <a:sym typeface="Grot12 Normal"/>
              </a:defRPr>
            </a:pPr>
            <a:r>
              <a:t>Loved</a:t>
            </a:r>
          </a:p>
          <a:p>
            <a:pPr>
              <a:defRPr sz="1400">
                <a:solidFill>
                  <a:srgbClr val="005093"/>
                </a:solidFill>
                <a:latin typeface="Grot12 Normal"/>
                <a:ea typeface="Grot12 Normal"/>
                <a:cs typeface="Grot12 Normal"/>
                <a:sym typeface="Grot12 Normal"/>
              </a:defRPr>
            </a:pPr>
            <a:r>
              <a:t>Understood</a:t>
            </a:r>
          </a:p>
        </p:txBody>
      </p:sp>
      <p:sp>
        <p:nvSpPr>
          <p:cNvPr id="292" name="Excited…"/>
          <p:cNvSpPr txBox="1"/>
          <p:nvPr/>
        </p:nvSpPr>
        <p:spPr>
          <a:xfrm>
            <a:off x="2353185" y="4747914"/>
            <a:ext cx="981762" cy="1691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a:solidFill>
                  <a:srgbClr val="005093"/>
                </a:solidFill>
                <a:latin typeface="Grot12 Normal"/>
                <a:ea typeface="Grot12 Normal"/>
                <a:cs typeface="Grot12 Normal"/>
                <a:sym typeface="Grot12 Normal"/>
              </a:defRPr>
            </a:pPr>
            <a:r>
              <a:t>Excited</a:t>
            </a:r>
          </a:p>
          <a:p>
            <a:pPr>
              <a:defRPr sz="1400">
                <a:solidFill>
                  <a:srgbClr val="005093"/>
                </a:solidFill>
                <a:latin typeface="Grot12 Normal"/>
                <a:ea typeface="Grot12 Normal"/>
                <a:cs typeface="Grot12 Normal"/>
                <a:sym typeface="Grot12 Normal"/>
              </a:defRPr>
            </a:pPr>
            <a:r>
              <a:t>Sympathetic</a:t>
            </a:r>
          </a:p>
          <a:p>
            <a:pPr>
              <a:defRPr sz="1400">
                <a:solidFill>
                  <a:srgbClr val="005093"/>
                </a:solidFill>
                <a:latin typeface="Grot12 Normal"/>
                <a:ea typeface="Grot12 Normal"/>
                <a:cs typeface="Grot12 Normal"/>
                <a:sym typeface="Grot12 Normal"/>
              </a:defRPr>
            </a:pPr>
            <a:r>
              <a:t>Fortunate</a:t>
            </a:r>
          </a:p>
          <a:p>
            <a:pPr>
              <a:defRPr sz="1400">
                <a:solidFill>
                  <a:srgbClr val="005093"/>
                </a:solidFill>
                <a:latin typeface="Grot12 Normal"/>
                <a:ea typeface="Grot12 Normal"/>
                <a:cs typeface="Grot12 Normal"/>
                <a:sym typeface="Grot12 Normal"/>
              </a:defRPr>
            </a:pPr>
            <a:r>
              <a:t>Hopeful</a:t>
            </a:r>
          </a:p>
          <a:p>
            <a:pPr>
              <a:defRPr sz="1400">
                <a:solidFill>
                  <a:srgbClr val="005093"/>
                </a:solidFill>
                <a:latin typeface="Grot12 Normal"/>
                <a:ea typeface="Grot12 Normal"/>
                <a:cs typeface="Grot12 Normal"/>
                <a:sym typeface="Grot12 Normal"/>
              </a:defRPr>
            </a:pPr>
            <a:r>
              <a:t>Content</a:t>
            </a:r>
          </a:p>
          <a:p>
            <a:pPr>
              <a:defRPr sz="1400">
                <a:solidFill>
                  <a:srgbClr val="005093"/>
                </a:solidFill>
                <a:latin typeface="Grot12 Normal"/>
                <a:ea typeface="Grot12 Normal"/>
                <a:cs typeface="Grot12 Normal"/>
                <a:sym typeface="Grot12 Normal"/>
              </a:defRPr>
            </a:pPr>
            <a:r>
              <a:t>Appreciated</a:t>
            </a:r>
          </a:p>
          <a:p>
            <a:pPr>
              <a:defRPr sz="1400">
                <a:solidFill>
                  <a:srgbClr val="005093"/>
                </a:solidFill>
                <a:latin typeface="Grot12 Normal"/>
                <a:ea typeface="Grot12 Normal"/>
                <a:cs typeface="Grot12 Normal"/>
                <a:sym typeface="Grot12 Normal"/>
              </a:defRPr>
            </a:pPr>
            <a:r>
              <a:t>Optimistic</a:t>
            </a:r>
          </a:p>
        </p:txBody>
      </p:sp>
      <p:sp>
        <p:nvSpPr>
          <p:cNvPr id="293" name="Blue…"/>
          <p:cNvSpPr txBox="1"/>
          <p:nvPr/>
        </p:nvSpPr>
        <p:spPr>
          <a:xfrm>
            <a:off x="3801072" y="4747914"/>
            <a:ext cx="1173571" cy="1691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400">
                <a:solidFill>
                  <a:srgbClr val="005093"/>
                </a:solidFill>
                <a:latin typeface="Grot12 Normal"/>
                <a:ea typeface="Grot12 Normal"/>
                <a:cs typeface="Grot12 Normal"/>
                <a:sym typeface="Grot12 Normal"/>
              </a:defRPr>
            </a:pPr>
            <a:r>
              <a:t>Blue</a:t>
            </a:r>
          </a:p>
          <a:p>
            <a:pPr>
              <a:defRPr sz="1400">
                <a:solidFill>
                  <a:srgbClr val="005093"/>
                </a:solidFill>
                <a:latin typeface="Grot12 Normal"/>
                <a:ea typeface="Grot12 Normal"/>
                <a:cs typeface="Grot12 Normal"/>
                <a:sym typeface="Grot12 Normal"/>
              </a:defRPr>
            </a:pPr>
            <a:r>
              <a:t>Guilty</a:t>
            </a:r>
          </a:p>
          <a:p>
            <a:pPr>
              <a:defRPr sz="1400">
                <a:solidFill>
                  <a:srgbClr val="005093"/>
                </a:solidFill>
                <a:latin typeface="Grot12 Normal"/>
                <a:ea typeface="Grot12 Normal"/>
                <a:cs typeface="Grot12 Normal"/>
                <a:sym typeface="Grot12 Normal"/>
              </a:defRPr>
            </a:pPr>
            <a:r>
              <a:t>Ashamed</a:t>
            </a:r>
          </a:p>
          <a:p>
            <a:pPr>
              <a:defRPr sz="1400">
                <a:solidFill>
                  <a:srgbClr val="005093"/>
                </a:solidFill>
                <a:latin typeface="Grot12 Normal"/>
                <a:ea typeface="Grot12 Normal"/>
                <a:cs typeface="Grot12 Normal"/>
                <a:sym typeface="Grot12 Normal"/>
              </a:defRPr>
            </a:pPr>
            <a:r>
              <a:t>Embarrassed</a:t>
            </a:r>
          </a:p>
          <a:p>
            <a:pPr>
              <a:defRPr sz="1400">
                <a:solidFill>
                  <a:srgbClr val="005093"/>
                </a:solidFill>
                <a:latin typeface="Grot12 Normal"/>
                <a:ea typeface="Grot12 Normal"/>
                <a:cs typeface="Grot12 Normal"/>
                <a:sym typeface="Grot12 Normal"/>
              </a:defRPr>
            </a:pPr>
            <a:r>
              <a:t>Disappointed</a:t>
            </a:r>
          </a:p>
          <a:p>
            <a:pPr>
              <a:defRPr sz="1400">
                <a:solidFill>
                  <a:srgbClr val="005093"/>
                </a:solidFill>
                <a:latin typeface="Grot12 Normal"/>
                <a:ea typeface="Grot12 Normal"/>
                <a:cs typeface="Grot12 Normal"/>
                <a:sym typeface="Grot12 Normal"/>
              </a:defRPr>
            </a:pPr>
            <a:r>
              <a:t>Hopeless</a:t>
            </a:r>
          </a:p>
          <a:p>
            <a:pPr>
              <a:defRPr sz="1400">
                <a:solidFill>
                  <a:srgbClr val="005093"/>
                </a:solidFill>
                <a:latin typeface="Grot12 Normal"/>
                <a:ea typeface="Grot12 Normal"/>
                <a:cs typeface="Grot12 Normal"/>
                <a:sym typeface="Grot12 Normal"/>
              </a:defRPr>
            </a:pPr>
            <a:r>
              <a:t>Depressed</a:t>
            </a:r>
          </a:p>
        </p:txBody>
      </p:sp>
      <p:sp>
        <p:nvSpPr>
          <p:cNvPr id="294" name="Miserable…"/>
          <p:cNvSpPr txBox="1"/>
          <p:nvPr/>
        </p:nvSpPr>
        <p:spPr>
          <a:xfrm>
            <a:off x="4887526" y="4747914"/>
            <a:ext cx="989940" cy="1691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a:solidFill>
                  <a:srgbClr val="005093"/>
                </a:solidFill>
                <a:latin typeface="Grot12 Normal"/>
                <a:ea typeface="Grot12 Normal"/>
                <a:cs typeface="Grot12 Normal"/>
                <a:sym typeface="Grot12 Normal"/>
              </a:defRPr>
            </a:pPr>
            <a:r>
              <a:t>Miserable</a:t>
            </a:r>
          </a:p>
          <a:p>
            <a:pPr>
              <a:defRPr sz="1400">
                <a:solidFill>
                  <a:srgbClr val="005093"/>
                </a:solidFill>
                <a:latin typeface="Grot12 Normal"/>
                <a:ea typeface="Grot12 Normal"/>
                <a:cs typeface="Grot12 Normal"/>
                <a:sym typeface="Grot12 Normal"/>
              </a:defRPr>
            </a:pPr>
            <a:r>
              <a:t>Lonely</a:t>
            </a:r>
          </a:p>
          <a:p>
            <a:pPr>
              <a:defRPr sz="1400">
                <a:solidFill>
                  <a:srgbClr val="005093"/>
                </a:solidFill>
                <a:latin typeface="Grot12 Normal"/>
                <a:ea typeface="Grot12 Normal"/>
                <a:cs typeface="Grot12 Normal"/>
                <a:sym typeface="Grot12 Normal"/>
              </a:defRPr>
            </a:pPr>
            <a:r>
              <a:t>Remorseful</a:t>
            </a:r>
          </a:p>
          <a:p>
            <a:pPr>
              <a:defRPr sz="1400">
                <a:solidFill>
                  <a:srgbClr val="005093"/>
                </a:solidFill>
                <a:latin typeface="Grot12 Normal"/>
                <a:ea typeface="Grot12 Normal"/>
                <a:cs typeface="Grot12 Normal"/>
                <a:sym typeface="Grot12 Normal"/>
              </a:defRPr>
            </a:pPr>
            <a:r>
              <a:t>Left out</a:t>
            </a:r>
          </a:p>
          <a:p>
            <a:pPr>
              <a:defRPr sz="1400">
                <a:solidFill>
                  <a:srgbClr val="005093"/>
                </a:solidFill>
                <a:latin typeface="Grot12 Normal"/>
                <a:ea typeface="Grot12 Normal"/>
                <a:cs typeface="Grot12 Normal"/>
                <a:sym typeface="Grot12 Normal"/>
              </a:defRPr>
            </a:pPr>
            <a:r>
              <a:t>Unhappy</a:t>
            </a:r>
          </a:p>
          <a:p>
            <a:pPr>
              <a:defRPr sz="1400">
                <a:solidFill>
                  <a:srgbClr val="005093"/>
                </a:solidFill>
                <a:latin typeface="Grot12 Normal"/>
                <a:ea typeface="Grot12 Normal"/>
                <a:cs typeface="Grot12 Normal"/>
                <a:sym typeface="Grot12 Normal"/>
              </a:defRPr>
            </a:pPr>
            <a:r>
              <a:t>Discouraged</a:t>
            </a:r>
          </a:p>
          <a:p>
            <a:pPr>
              <a:defRPr sz="1400">
                <a:solidFill>
                  <a:srgbClr val="005093"/>
                </a:solidFill>
                <a:latin typeface="Grot12 Normal"/>
                <a:ea typeface="Grot12 Normal"/>
                <a:cs typeface="Grot12 Normal"/>
                <a:sym typeface="Grot12 Normal"/>
              </a:defRPr>
            </a:pPr>
            <a:r>
              <a:t>Sorrowful</a:t>
            </a:r>
          </a:p>
        </p:txBody>
      </p:sp>
      <p:sp>
        <p:nvSpPr>
          <p:cNvPr id="295" name="Nervous…"/>
          <p:cNvSpPr txBox="1"/>
          <p:nvPr/>
        </p:nvSpPr>
        <p:spPr>
          <a:xfrm>
            <a:off x="6335413" y="4747914"/>
            <a:ext cx="1173571" cy="1691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400">
                <a:solidFill>
                  <a:srgbClr val="005093"/>
                </a:solidFill>
                <a:latin typeface="Grot12 Normal"/>
                <a:ea typeface="Grot12 Normal"/>
                <a:cs typeface="Grot12 Normal"/>
                <a:sym typeface="Grot12 Normal"/>
              </a:defRPr>
            </a:pPr>
            <a:r>
              <a:t>Nervous</a:t>
            </a:r>
          </a:p>
          <a:p>
            <a:pPr>
              <a:defRPr sz="1400">
                <a:solidFill>
                  <a:srgbClr val="005093"/>
                </a:solidFill>
                <a:latin typeface="Grot12 Normal"/>
                <a:ea typeface="Grot12 Normal"/>
                <a:cs typeface="Grot12 Normal"/>
                <a:sym typeface="Grot12 Normal"/>
              </a:defRPr>
            </a:pPr>
            <a:r>
              <a:t>Worried</a:t>
            </a:r>
          </a:p>
          <a:p>
            <a:pPr>
              <a:defRPr sz="1400">
                <a:solidFill>
                  <a:srgbClr val="005093"/>
                </a:solidFill>
                <a:latin typeface="Grot12 Normal"/>
                <a:ea typeface="Grot12 Normal"/>
                <a:cs typeface="Grot12 Normal"/>
                <a:sym typeface="Grot12 Normal"/>
              </a:defRPr>
            </a:pPr>
            <a:r>
              <a:t>Scared</a:t>
            </a:r>
          </a:p>
          <a:p>
            <a:pPr>
              <a:defRPr sz="1400">
                <a:solidFill>
                  <a:srgbClr val="005093"/>
                </a:solidFill>
                <a:latin typeface="Grot12 Normal"/>
                <a:ea typeface="Grot12 Normal"/>
                <a:cs typeface="Grot12 Normal"/>
                <a:sym typeface="Grot12 Normal"/>
              </a:defRPr>
            </a:pPr>
            <a:r>
              <a:t>Shy</a:t>
            </a:r>
          </a:p>
          <a:p>
            <a:pPr>
              <a:defRPr sz="1400">
                <a:solidFill>
                  <a:srgbClr val="005093"/>
                </a:solidFill>
                <a:latin typeface="Grot12 Normal"/>
                <a:ea typeface="Grot12 Normal"/>
                <a:cs typeface="Grot12 Normal"/>
                <a:sym typeface="Grot12 Normal"/>
              </a:defRPr>
            </a:pPr>
            <a:r>
              <a:t>Insecure</a:t>
            </a:r>
          </a:p>
          <a:p>
            <a:pPr>
              <a:defRPr sz="1400">
                <a:solidFill>
                  <a:srgbClr val="005093"/>
                </a:solidFill>
                <a:latin typeface="Grot12 Normal"/>
                <a:ea typeface="Grot12 Normal"/>
                <a:cs typeface="Grot12 Normal"/>
                <a:sym typeface="Grot12 Normal"/>
              </a:defRPr>
            </a:pPr>
            <a:r>
              <a:t>Surprised</a:t>
            </a:r>
          </a:p>
          <a:p>
            <a:pPr>
              <a:defRPr sz="1400">
                <a:solidFill>
                  <a:srgbClr val="005093"/>
                </a:solidFill>
                <a:latin typeface="Grot12 Normal"/>
                <a:ea typeface="Grot12 Normal"/>
                <a:cs typeface="Grot12 Normal"/>
                <a:sym typeface="Grot12 Normal"/>
              </a:defRPr>
            </a:pPr>
            <a:r>
              <a:t>Shocked</a:t>
            </a:r>
          </a:p>
        </p:txBody>
      </p:sp>
      <p:sp>
        <p:nvSpPr>
          <p:cNvPr id="296" name="Mixed-Up…"/>
          <p:cNvSpPr txBox="1"/>
          <p:nvPr/>
        </p:nvSpPr>
        <p:spPr>
          <a:xfrm>
            <a:off x="7421866" y="4747914"/>
            <a:ext cx="770402" cy="1384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a:solidFill>
                  <a:srgbClr val="005093"/>
                </a:solidFill>
                <a:latin typeface="Grot12 Normal"/>
                <a:ea typeface="Grot12 Normal"/>
                <a:cs typeface="Grot12 Normal"/>
                <a:sym typeface="Grot12 Normal"/>
              </a:defRPr>
            </a:pPr>
            <a:r>
              <a:rPr dirty="0"/>
              <a:t>Mixed</a:t>
            </a:r>
            <a:r>
              <a:rPr lang="en-US" dirty="0"/>
              <a:t> u</a:t>
            </a:r>
            <a:r>
              <a:rPr dirty="0"/>
              <a:t>p</a:t>
            </a:r>
          </a:p>
          <a:p>
            <a:pPr>
              <a:defRPr sz="1400">
                <a:solidFill>
                  <a:srgbClr val="005093"/>
                </a:solidFill>
                <a:latin typeface="Grot12 Normal"/>
                <a:ea typeface="Grot12 Normal"/>
                <a:cs typeface="Grot12 Normal"/>
                <a:sym typeface="Grot12 Normal"/>
              </a:defRPr>
            </a:pPr>
            <a:r>
              <a:rPr dirty="0"/>
              <a:t>Confused</a:t>
            </a:r>
          </a:p>
          <a:p>
            <a:pPr>
              <a:defRPr sz="1400">
                <a:solidFill>
                  <a:srgbClr val="005093"/>
                </a:solidFill>
                <a:latin typeface="Grot12 Normal"/>
                <a:ea typeface="Grot12 Normal"/>
                <a:cs typeface="Grot12 Normal"/>
                <a:sym typeface="Grot12 Normal"/>
              </a:defRPr>
            </a:pPr>
            <a:r>
              <a:rPr dirty="0"/>
              <a:t>Anxious</a:t>
            </a:r>
          </a:p>
          <a:p>
            <a:pPr>
              <a:defRPr sz="1400">
                <a:solidFill>
                  <a:srgbClr val="005093"/>
                </a:solidFill>
                <a:latin typeface="Grot12 Normal"/>
                <a:ea typeface="Grot12 Normal"/>
                <a:cs typeface="Grot12 Normal"/>
                <a:sym typeface="Grot12 Normal"/>
              </a:defRPr>
            </a:pPr>
            <a:r>
              <a:rPr dirty="0"/>
              <a:t>Stressed</a:t>
            </a:r>
          </a:p>
          <a:p>
            <a:pPr>
              <a:defRPr sz="1400">
                <a:solidFill>
                  <a:srgbClr val="005093"/>
                </a:solidFill>
                <a:latin typeface="Grot12 Normal"/>
                <a:ea typeface="Grot12 Normal"/>
                <a:cs typeface="Grot12 Normal"/>
                <a:sym typeface="Grot12 Normal"/>
              </a:defRPr>
            </a:pPr>
            <a:r>
              <a:rPr dirty="0"/>
              <a:t>Afraid</a:t>
            </a:r>
          </a:p>
          <a:p>
            <a:pPr>
              <a:defRPr sz="1400">
                <a:solidFill>
                  <a:srgbClr val="005093"/>
                </a:solidFill>
                <a:latin typeface="Grot12 Normal"/>
                <a:ea typeface="Grot12 Normal"/>
                <a:cs typeface="Grot12 Normal"/>
                <a:sym typeface="Grot12 Normal"/>
              </a:defRPr>
            </a:pPr>
            <a:r>
              <a:rPr dirty="0"/>
              <a:t>Uneasy</a:t>
            </a:r>
          </a:p>
        </p:txBody>
      </p:sp>
      <p:sp>
        <p:nvSpPr>
          <p:cNvPr id="297" name="Annoyed…"/>
          <p:cNvSpPr txBox="1"/>
          <p:nvPr/>
        </p:nvSpPr>
        <p:spPr>
          <a:xfrm>
            <a:off x="8869753" y="4747914"/>
            <a:ext cx="1173571" cy="16004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400">
                <a:solidFill>
                  <a:srgbClr val="005093"/>
                </a:solidFill>
                <a:latin typeface="Grot12 Normal"/>
                <a:ea typeface="Grot12 Normal"/>
                <a:cs typeface="Grot12 Normal"/>
                <a:sym typeface="Grot12 Normal"/>
              </a:defRPr>
            </a:pPr>
            <a:r>
              <a:rPr dirty="0"/>
              <a:t>Annoyed</a:t>
            </a:r>
          </a:p>
          <a:p>
            <a:pPr>
              <a:defRPr sz="1400">
                <a:solidFill>
                  <a:srgbClr val="005093"/>
                </a:solidFill>
                <a:latin typeface="Grot12 Normal"/>
                <a:ea typeface="Grot12 Normal"/>
                <a:cs typeface="Grot12 Normal"/>
                <a:sym typeface="Grot12 Normal"/>
              </a:defRPr>
            </a:pPr>
            <a:r>
              <a:rPr dirty="0"/>
              <a:t>Disapproving</a:t>
            </a:r>
          </a:p>
          <a:p>
            <a:pPr>
              <a:defRPr sz="1400">
                <a:solidFill>
                  <a:srgbClr val="005093"/>
                </a:solidFill>
                <a:latin typeface="Grot12 Normal"/>
                <a:ea typeface="Grot12 Normal"/>
                <a:cs typeface="Grot12 Normal"/>
                <a:sym typeface="Grot12 Normal"/>
              </a:defRPr>
            </a:pPr>
            <a:r>
              <a:rPr dirty="0"/>
              <a:t>Fed</a:t>
            </a:r>
            <a:r>
              <a:rPr lang="en-US" dirty="0"/>
              <a:t> u</a:t>
            </a:r>
            <a:r>
              <a:rPr dirty="0"/>
              <a:t>p</a:t>
            </a:r>
          </a:p>
          <a:p>
            <a:pPr>
              <a:defRPr sz="1400">
                <a:solidFill>
                  <a:srgbClr val="005093"/>
                </a:solidFill>
                <a:latin typeface="Grot12 Normal"/>
                <a:ea typeface="Grot12 Normal"/>
                <a:cs typeface="Grot12 Normal"/>
                <a:sym typeface="Grot12 Normal"/>
              </a:defRPr>
            </a:pPr>
            <a:r>
              <a:rPr dirty="0"/>
              <a:t>Jealous</a:t>
            </a:r>
          </a:p>
          <a:p>
            <a:pPr>
              <a:defRPr sz="1400">
                <a:solidFill>
                  <a:srgbClr val="005093"/>
                </a:solidFill>
                <a:latin typeface="Grot12 Normal"/>
                <a:ea typeface="Grot12 Normal"/>
                <a:cs typeface="Grot12 Normal"/>
                <a:sym typeface="Grot12 Normal"/>
              </a:defRPr>
            </a:pPr>
            <a:r>
              <a:rPr dirty="0"/>
              <a:t>Determined</a:t>
            </a:r>
          </a:p>
          <a:p>
            <a:pPr>
              <a:defRPr sz="1400">
                <a:solidFill>
                  <a:srgbClr val="005093"/>
                </a:solidFill>
                <a:latin typeface="Grot12 Normal"/>
                <a:ea typeface="Grot12 Normal"/>
                <a:cs typeface="Grot12 Normal"/>
                <a:sym typeface="Grot12 Normal"/>
              </a:defRPr>
            </a:pPr>
            <a:r>
              <a:rPr dirty="0"/>
              <a:t>Disgusted</a:t>
            </a:r>
          </a:p>
          <a:p>
            <a:pPr>
              <a:defRPr sz="1400">
                <a:solidFill>
                  <a:srgbClr val="005093"/>
                </a:solidFill>
                <a:latin typeface="Grot12 Normal"/>
                <a:ea typeface="Grot12 Normal"/>
                <a:cs typeface="Grot12 Normal"/>
                <a:sym typeface="Grot12 Normal"/>
              </a:defRPr>
            </a:pPr>
            <a:r>
              <a:rPr dirty="0"/>
              <a:t>Frustrated</a:t>
            </a:r>
          </a:p>
        </p:txBody>
      </p:sp>
      <p:sp>
        <p:nvSpPr>
          <p:cNvPr id="298" name="Angry…"/>
          <p:cNvSpPr txBox="1"/>
          <p:nvPr/>
        </p:nvSpPr>
        <p:spPr>
          <a:xfrm>
            <a:off x="9956207" y="4747914"/>
            <a:ext cx="904596" cy="1463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a:solidFill>
                  <a:srgbClr val="005093"/>
                </a:solidFill>
                <a:latin typeface="Grot12 Normal"/>
                <a:ea typeface="Grot12 Normal"/>
                <a:cs typeface="Grot12 Normal"/>
                <a:sym typeface="Grot12 Normal"/>
              </a:defRPr>
            </a:pPr>
            <a:r>
              <a:t>Angry</a:t>
            </a:r>
          </a:p>
          <a:p>
            <a:pPr>
              <a:defRPr sz="1400">
                <a:solidFill>
                  <a:srgbClr val="005093"/>
                </a:solidFill>
                <a:latin typeface="Grot12 Normal"/>
                <a:ea typeface="Grot12 Normal"/>
                <a:cs typeface="Grot12 Normal"/>
                <a:sym typeface="Grot12 Normal"/>
              </a:defRPr>
            </a:pPr>
            <a:r>
              <a:t>Furious</a:t>
            </a:r>
          </a:p>
          <a:p>
            <a:pPr>
              <a:defRPr sz="1400">
                <a:solidFill>
                  <a:srgbClr val="005093"/>
                </a:solidFill>
                <a:latin typeface="Grot12 Normal"/>
                <a:ea typeface="Grot12 Normal"/>
                <a:cs typeface="Grot12 Normal"/>
                <a:sym typeface="Grot12 Normal"/>
              </a:defRPr>
            </a:pPr>
            <a:r>
              <a:t>Impatient</a:t>
            </a:r>
          </a:p>
          <a:p>
            <a:pPr>
              <a:defRPr sz="1400">
                <a:solidFill>
                  <a:srgbClr val="005093"/>
                </a:solidFill>
                <a:latin typeface="Grot12 Normal"/>
                <a:ea typeface="Grot12 Normal"/>
                <a:cs typeface="Grot12 Normal"/>
                <a:sym typeface="Grot12 Normal"/>
              </a:defRPr>
            </a:pPr>
            <a:r>
              <a:t>Outraged</a:t>
            </a:r>
          </a:p>
          <a:p>
            <a:pPr>
              <a:defRPr sz="1400">
                <a:solidFill>
                  <a:srgbClr val="005093"/>
                </a:solidFill>
                <a:latin typeface="Grot12 Normal"/>
                <a:ea typeface="Grot12 Normal"/>
                <a:cs typeface="Grot12 Normal"/>
                <a:sym typeface="Grot12 Normal"/>
              </a:defRPr>
            </a:pPr>
            <a:r>
              <a:t>Offended</a:t>
            </a:r>
          </a:p>
          <a:p>
            <a:pPr>
              <a:defRPr sz="1400">
                <a:solidFill>
                  <a:srgbClr val="005093"/>
                </a:solidFill>
                <a:latin typeface="Grot12 Normal"/>
                <a:ea typeface="Grot12 Normal"/>
                <a:cs typeface="Grot12 Normal"/>
                <a:sym typeface="Grot12 Normal"/>
              </a:defRPr>
            </a:pPr>
            <a:r>
              <a:t>Aggravated</a:t>
            </a:r>
          </a:p>
        </p:txBody>
      </p:sp>
      <p:grpSp>
        <p:nvGrpSpPr>
          <p:cNvPr id="307" name="Group"/>
          <p:cNvGrpSpPr/>
          <p:nvPr/>
        </p:nvGrpSpPr>
        <p:grpSpPr>
          <a:xfrm>
            <a:off x="2207466" y="3054064"/>
            <a:ext cx="7732198" cy="674722"/>
            <a:chOff x="-70346" y="-12700"/>
            <a:chExt cx="7732197" cy="674720"/>
          </a:xfrm>
        </p:grpSpPr>
        <p:pic>
          <p:nvPicPr>
            <p:cNvPr id="299" name="Line Shape" descr="Line Shape"/>
            <p:cNvPicPr>
              <a:picLocks/>
            </p:cNvPicPr>
            <p:nvPr/>
          </p:nvPicPr>
          <p:blipFill>
            <a:blip r:embed="rId4"/>
            <a:stretch>
              <a:fillRect/>
            </a:stretch>
          </p:blipFill>
          <p:spPr>
            <a:xfrm rot="16200000">
              <a:off x="1568162" y="-1651209"/>
              <a:ext cx="674721" cy="3951739"/>
            </a:xfrm>
            <a:prstGeom prst="rect">
              <a:avLst/>
            </a:prstGeom>
            <a:effectLst/>
          </p:spPr>
        </p:pic>
        <p:pic>
          <p:nvPicPr>
            <p:cNvPr id="301" name="Line Shape" descr="Line Shape"/>
            <p:cNvPicPr>
              <a:picLocks/>
            </p:cNvPicPr>
            <p:nvPr/>
          </p:nvPicPr>
          <p:blipFill>
            <a:blip r:embed="rId5"/>
            <a:stretch>
              <a:fillRect/>
            </a:stretch>
          </p:blipFill>
          <p:spPr>
            <a:xfrm rot="5400000" flipH="1">
              <a:off x="5409600" y="-1590231"/>
              <a:ext cx="674722" cy="3829782"/>
            </a:xfrm>
            <a:prstGeom prst="rect">
              <a:avLst/>
            </a:prstGeom>
            <a:effectLst/>
          </p:spPr>
        </p:pic>
        <p:pic>
          <p:nvPicPr>
            <p:cNvPr id="303" name="Line Line" descr="Line Line"/>
            <p:cNvPicPr>
              <a:picLocks/>
            </p:cNvPicPr>
            <p:nvPr/>
          </p:nvPicPr>
          <p:blipFill>
            <a:blip r:embed="rId6"/>
            <a:stretch>
              <a:fillRect/>
            </a:stretch>
          </p:blipFill>
          <p:spPr>
            <a:xfrm rot="5400000">
              <a:off x="2220006" y="254213"/>
              <a:ext cx="674722" cy="140895"/>
            </a:xfrm>
            <a:prstGeom prst="rect">
              <a:avLst/>
            </a:prstGeom>
            <a:effectLst/>
          </p:spPr>
        </p:pic>
        <p:pic>
          <p:nvPicPr>
            <p:cNvPr id="305" name="Line Line" descr="Line Line"/>
            <p:cNvPicPr>
              <a:picLocks/>
            </p:cNvPicPr>
            <p:nvPr/>
          </p:nvPicPr>
          <p:blipFill>
            <a:blip r:embed="rId6"/>
            <a:stretch>
              <a:fillRect/>
            </a:stretch>
          </p:blipFill>
          <p:spPr>
            <a:xfrm rot="5400000">
              <a:off x="4741647" y="254213"/>
              <a:ext cx="674722" cy="140895"/>
            </a:xfrm>
            <a:prstGeom prst="rect">
              <a:avLst/>
            </a:prstGeom>
            <a:effectLst/>
          </p:spPr>
        </p:pic>
      </p:grpSp>
      <p:pic>
        <p:nvPicPr>
          <p:cNvPr id="308" name="Image" descr="Image"/>
          <p:cNvPicPr>
            <a:picLocks noChangeAspect="1"/>
          </p:cNvPicPr>
          <p:nvPr/>
        </p:nvPicPr>
        <p:blipFill>
          <a:blip r:embed="rId7"/>
          <a:stretch>
            <a:fillRect/>
          </a:stretch>
        </p:blipFill>
        <p:spPr>
          <a:xfrm>
            <a:off x="1989789" y="2375359"/>
            <a:ext cx="571300" cy="571302"/>
          </a:xfrm>
          <a:prstGeom prst="rect">
            <a:avLst/>
          </a:prstGeom>
          <a:ln w="12700">
            <a:miter lim="400000"/>
          </a:ln>
        </p:spPr>
      </p:pic>
      <p:pic>
        <p:nvPicPr>
          <p:cNvPr id="309" name="Image" descr="Image"/>
          <p:cNvPicPr>
            <a:picLocks noChangeAspect="1"/>
          </p:cNvPicPr>
          <p:nvPr/>
        </p:nvPicPr>
        <p:blipFill>
          <a:blip r:embed="rId8"/>
          <a:stretch>
            <a:fillRect/>
          </a:stretch>
        </p:blipFill>
        <p:spPr>
          <a:xfrm>
            <a:off x="4549530" y="2375361"/>
            <a:ext cx="571300" cy="571300"/>
          </a:xfrm>
          <a:prstGeom prst="rect">
            <a:avLst/>
          </a:prstGeom>
          <a:ln w="12700">
            <a:miter lim="400000"/>
          </a:ln>
        </p:spPr>
      </p:pic>
      <p:pic>
        <p:nvPicPr>
          <p:cNvPr id="310" name="Image" descr="Image"/>
          <p:cNvPicPr>
            <a:picLocks noChangeAspect="1"/>
          </p:cNvPicPr>
          <p:nvPr/>
        </p:nvPicPr>
        <p:blipFill>
          <a:blip r:embed="rId9"/>
          <a:stretch>
            <a:fillRect/>
          </a:stretch>
        </p:blipFill>
        <p:spPr>
          <a:xfrm>
            <a:off x="7071170" y="2375361"/>
            <a:ext cx="571300" cy="571300"/>
          </a:xfrm>
          <a:prstGeom prst="rect">
            <a:avLst/>
          </a:prstGeom>
          <a:ln w="12700">
            <a:miter lim="400000"/>
          </a:ln>
        </p:spPr>
      </p:pic>
      <p:pic>
        <p:nvPicPr>
          <p:cNvPr id="311" name="Image" descr="Image"/>
          <p:cNvPicPr>
            <a:picLocks noChangeAspect="1"/>
          </p:cNvPicPr>
          <p:nvPr/>
        </p:nvPicPr>
        <p:blipFill>
          <a:blip r:embed="rId10"/>
          <a:stretch>
            <a:fillRect/>
          </a:stretch>
        </p:blipFill>
        <p:spPr>
          <a:xfrm>
            <a:off x="9580111" y="2375360"/>
            <a:ext cx="571300" cy="57130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281"/>
                                        </p:tgtEl>
                                        <p:attrNameLst>
                                          <p:attrName>style.visibility</p:attrName>
                                        </p:attrNameLst>
                                      </p:cBhvr>
                                      <p:to>
                                        <p:strVal val="visible"/>
                                      </p:to>
                                    </p:set>
                                    <p:animEffect transition="in" filter="box(out)">
                                      <p:cBhvr>
                                        <p:cTn id="7" dur="1000"/>
                                        <p:tgtEl>
                                          <p:spTgt spid="28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iterate>
                                    <p:tmAbs val="0"/>
                                  </p:iterate>
                                  <p:childTnLst>
                                    <p:set>
                                      <p:cBhvr>
                                        <p:cTn id="11" fill="hold"/>
                                        <p:tgtEl>
                                          <p:spTgt spid="284"/>
                                        </p:tgtEl>
                                        <p:attrNameLst>
                                          <p:attrName>style.visibility</p:attrName>
                                        </p:attrNameLst>
                                      </p:cBhvr>
                                      <p:to>
                                        <p:strVal val="visible"/>
                                      </p:to>
                                    </p:set>
                                    <p:animEffect transition="in" filter="box(out)">
                                      <p:cBhvr>
                                        <p:cTn id="12" dur="1000"/>
                                        <p:tgtEl>
                                          <p:spTgt spid="28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iterate>
                                    <p:tmAbs val="0"/>
                                  </p:iterate>
                                  <p:childTnLst>
                                    <p:set>
                                      <p:cBhvr>
                                        <p:cTn id="16" fill="hold"/>
                                        <p:tgtEl>
                                          <p:spTgt spid="287"/>
                                        </p:tgtEl>
                                        <p:attrNameLst>
                                          <p:attrName>style.visibility</p:attrName>
                                        </p:attrNameLst>
                                      </p:cBhvr>
                                      <p:to>
                                        <p:strVal val="visible"/>
                                      </p:to>
                                    </p:set>
                                    <p:animEffect transition="in" filter="box(out)">
                                      <p:cBhvr>
                                        <p:cTn id="17" dur="1000"/>
                                        <p:tgtEl>
                                          <p:spTgt spid="28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iterate>
                                    <p:tmAbs val="0"/>
                                  </p:iterate>
                                  <p:childTnLst>
                                    <p:set>
                                      <p:cBhvr>
                                        <p:cTn id="21" fill="hold"/>
                                        <p:tgtEl>
                                          <p:spTgt spid="290"/>
                                        </p:tgtEl>
                                        <p:attrNameLst>
                                          <p:attrName>style.visibility</p:attrName>
                                        </p:attrNameLst>
                                      </p:cBhvr>
                                      <p:to>
                                        <p:strVal val="visible"/>
                                      </p:to>
                                    </p:set>
                                    <p:animEffect transition="in" filter="box(out)">
                                      <p:cBhvr>
                                        <p:cTn id="22" dur="1000"/>
                                        <p:tgtEl>
                                          <p:spTgt spid="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animBg="1" advAuto="0"/>
      <p:bldP spid="284" grpId="0" animBg="1" advAuto="0"/>
      <p:bldP spid="287" grpId="0" animBg="1" advAuto="0"/>
      <p:bldP spid="290"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 name="England_Crest_2COL_SPOT_FILL.png" descr="England_Crest_2COL_SPOT_FILL.png"/>
          <p:cNvPicPr>
            <a:picLocks noChangeAspect="1"/>
          </p:cNvPicPr>
          <p:nvPr/>
        </p:nvPicPr>
        <p:blipFill>
          <a:blip r:embed="rId3"/>
          <a:stretch>
            <a:fillRect/>
          </a:stretch>
        </p:blipFill>
        <p:spPr>
          <a:xfrm>
            <a:off x="372538" y="5625871"/>
            <a:ext cx="723901" cy="861423"/>
          </a:xfrm>
          <a:prstGeom prst="rect">
            <a:avLst/>
          </a:prstGeom>
          <a:ln w="12700">
            <a:miter lim="400000"/>
          </a:ln>
        </p:spPr>
      </p:pic>
      <p:grpSp>
        <p:nvGrpSpPr>
          <p:cNvPr id="321" name="Group"/>
          <p:cNvGrpSpPr/>
          <p:nvPr/>
        </p:nvGrpSpPr>
        <p:grpSpPr>
          <a:xfrm>
            <a:off x="4503970" y="2364100"/>
            <a:ext cx="3184060" cy="2561536"/>
            <a:chOff x="0" y="0"/>
            <a:chExt cx="3184058" cy="2561534"/>
          </a:xfrm>
        </p:grpSpPr>
        <p:grpSp>
          <p:nvGrpSpPr>
            <p:cNvPr id="319" name="Group"/>
            <p:cNvGrpSpPr/>
            <p:nvPr/>
          </p:nvGrpSpPr>
          <p:grpSpPr>
            <a:xfrm>
              <a:off x="0" y="0"/>
              <a:ext cx="3184059" cy="2561535"/>
              <a:chOff x="0" y="0"/>
              <a:chExt cx="3184058" cy="2561534"/>
            </a:xfrm>
          </p:grpSpPr>
          <p:sp>
            <p:nvSpPr>
              <p:cNvPr id="316" name="Rectangle"/>
              <p:cNvSpPr/>
              <p:nvPr/>
            </p:nvSpPr>
            <p:spPr>
              <a:xfrm>
                <a:off x="0" y="0"/>
                <a:ext cx="3184059" cy="2045946"/>
              </a:xfrm>
              <a:prstGeom prst="rect">
                <a:avLst/>
              </a:prstGeom>
              <a:noFill/>
              <a:ln w="25400" cap="flat">
                <a:solidFill>
                  <a:srgbClr val="E31F2E"/>
                </a:solidFill>
                <a:prstDash val="solid"/>
                <a:miter lim="800000"/>
              </a:ln>
              <a:effectLst/>
            </p:spPr>
            <p:txBody>
              <a:bodyPr wrap="square" lIns="45719" tIns="45719" rIns="45719" bIns="45719" numCol="1" anchor="ctr">
                <a:noAutofit/>
              </a:bodyPr>
              <a:lstStyle/>
              <a:p>
                <a:endParaRPr/>
              </a:p>
            </p:txBody>
          </p:sp>
          <p:sp>
            <p:nvSpPr>
              <p:cNvPr id="317" name="Rectangle"/>
              <p:cNvSpPr/>
              <p:nvPr/>
            </p:nvSpPr>
            <p:spPr>
              <a:xfrm>
                <a:off x="477863" y="1367704"/>
                <a:ext cx="2228332" cy="1193831"/>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pic>
            <p:nvPicPr>
              <p:cNvPr id="318" name="Image" descr="Image"/>
              <p:cNvPicPr>
                <a:picLocks noChangeAspect="1"/>
              </p:cNvPicPr>
              <p:nvPr/>
            </p:nvPicPr>
            <p:blipFill>
              <a:blip r:embed="rId4"/>
              <a:stretch>
                <a:fillRect/>
              </a:stretch>
            </p:blipFill>
            <p:spPr>
              <a:xfrm>
                <a:off x="698615" y="1541679"/>
                <a:ext cx="1863028" cy="795082"/>
              </a:xfrm>
              <a:prstGeom prst="rect">
                <a:avLst/>
              </a:prstGeom>
              <a:ln w="12700" cap="flat">
                <a:noFill/>
                <a:miter lim="400000"/>
              </a:ln>
              <a:effectLst/>
            </p:spPr>
          </p:pic>
        </p:grpSp>
        <p:sp>
          <p:nvSpPr>
            <p:cNvPr id="320" name="Title 1"/>
            <p:cNvSpPr txBox="1"/>
            <p:nvPr/>
          </p:nvSpPr>
          <p:spPr>
            <a:xfrm>
              <a:off x="322209" y="319523"/>
              <a:ext cx="2539640" cy="126928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lvl1pPr algn="ctr">
                <a:defRPr sz="2200" b="1">
                  <a:solidFill>
                    <a:srgbClr val="005093"/>
                  </a:solidFill>
                  <a:latin typeface="Grot12 Condensed"/>
                  <a:ea typeface="Grot12 Condensed"/>
                  <a:cs typeface="Grot12 Condensed"/>
                  <a:sym typeface="Grot12 Condensed"/>
                </a:defRPr>
              </a:lvl1pPr>
            </a:lstStyle>
            <a:p>
              <a:r>
                <a:t>What can we do to deal with stressful situations?</a:t>
              </a:r>
            </a:p>
          </p:txBody>
        </p:sp>
      </p:gr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 name="England_Crest_2COL_SPOT_FILL.png" descr="England_Crest_2COL_SPOT_FILL.png"/>
          <p:cNvPicPr>
            <a:picLocks noChangeAspect="1"/>
          </p:cNvPicPr>
          <p:nvPr/>
        </p:nvPicPr>
        <p:blipFill>
          <a:blip r:embed="rId3"/>
          <a:stretch>
            <a:fillRect/>
          </a:stretch>
        </p:blipFill>
        <p:spPr>
          <a:xfrm>
            <a:off x="372538" y="5625871"/>
            <a:ext cx="723901" cy="861423"/>
          </a:xfrm>
          <a:prstGeom prst="rect">
            <a:avLst/>
          </a:prstGeom>
          <a:ln w="12700">
            <a:miter lim="400000"/>
          </a:ln>
        </p:spPr>
      </p:pic>
      <p:grpSp>
        <p:nvGrpSpPr>
          <p:cNvPr id="331" name="Group"/>
          <p:cNvGrpSpPr/>
          <p:nvPr/>
        </p:nvGrpSpPr>
        <p:grpSpPr>
          <a:xfrm>
            <a:off x="409205" y="347591"/>
            <a:ext cx="4111097" cy="2353250"/>
            <a:chOff x="0" y="-345490"/>
            <a:chExt cx="4111095" cy="2353248"/>
          </a:xfrm>
        </p:grpSpPr>
        <p:pic>
          <p:nvPicPr>
            <p:cNvPr id="326" name="Line Shape" descr="Line Shape"/>
            <p:cNvPicPr>
              <a:picLocks/>
            </p:cNvPicPr>
            <p:nvPr/>
          </p:nvPicPr>
          <p:blipFill>
            <a:blip r:embed="rId4"/>
            <a:stretch>
              <a:fillRect/>
            </a:stretch>
          </p:blipFill>
          <p:spPr>
            <a:xfrm>
              <a:off x="3436373" y="495253"/>
              <a:ext cx="674722" cy="1512505"/>
            </a:xfrm>
            <a:prstGeom prst="rect">
              <a:avLst/>
            </a:prstGeom>
            <a:effectLst/>
          </p:spPr>
        </p:pic>
        <p:grpSp>
          <p:nvGrpSpPr>
            <p:cNvPr id="330" name="Group"/>
            <p:cNvGrpSpPr/>
            <p:nvPr/>
          </p:nvGrpSpPr>
          <p:grpSpPr>
            <a:xfrm>
              <a:off x="0" y="-345490"/>
              <a:ext cx="3184060" cy="1424295"/>
              <a:chOff x="0" y="-345490"/>
              <a:chExt cx="3184059" cy="1424294"/>
            </a:xfrm>
          </p:grpSpPr>
          <p:sp>
            <p:nvSpPr>
              <p:cNvPr id="328" name="Group"/>
              <p:cNvSpPr/>
              <p:nvPr/>
            </p:nvSpPr>
            <p:spPr>
              <a:xfrm>
                <a:off x="0" y="0"/>
                <a:ext cx="3184059" cy="1078804"/>
              </a:xfrm>
              <a:prstGeom prst="rect">
                <a:avLst/>
              </a:prstGeom>
              <a:noFill/>
              <a:ln w="25400" cap="flat">
                <a:solidFill>
                  <a:srgbClr val="E31F2E"/>
                </a:solidFill>
                <a:prstDash val="solid"/>
                <a:miter lim="800000"/>
              </a:ln>
              <a:effectLst/>
            </p:spPr>
            <p:txBody>
              <a:bodyPr wrap="square" lIns="45719" tIns="45719" rIns="45719" bIns="45719" numCol="1" anchor="ctr">
                <a:noAutofit/>
              </a:bodyPr>
              <a:lstStyle/>
              <a:p>
                <a:endParaRPr/>
              </a:p>
            </p:txBody>
          </p:sp>
          <p:sp>
            <p:nvSpPr>
              <p:cNvPr id="329" name="AVOID"/>
              <p:cNvSpPr txBox="1"/>
              <p:nvPr/>
            </p:nvSpPr>
            <p:spPr>
              <a:xfrm>
                <a:off x="901110" y="-345490"/>
                <a:ext cx="1259180" cy="8407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lgn="ctr">
                  <a:defRPr sz="7800" spc="156">
                    <a:solidFill>
                      <a:srgbClr val="005093"/>
                    </a:solidFill>
                    <a:latin typeface="England FC DISPLAY Regular"/>
                    <a:ea typeface="England FC DISPLAY Regular"/>
                    <a:cs typeface="England FC DISPLAY Regular"/>
                    <a:sym typeface="England FC DISPLAY Regular"/>
                  </a:defRPr>
                </a:lvl1pPr>
              </a:lstStyle>
              <a:p>
                <a:r>
                  <a:rPr dirty="0"/>
                  <a:t>AVOID</a:t>
                </a:r>
              </a:p>
            </p:txBody>
          </p:sp>
        </p:grpSp>
      </p:grpSp>
      <p:grpSp>
        <p:nvGrpSpPr>
          <p:cNvPr id="337" name="Group"/>
          <p:cNvGrpSpPr/>
          <p:nvPr/>
        </p:nvGrpSpPr>
        <p:grpSpPr>
          <a:xfrm>
            <a:off x="402855" y="2848328"/>
            <a:ext cx="4111011" cy="1410965"/>
            <a:chOff x="0" y="-332157"/>
            <a:chExt cx="4111009" cy="1410962"/>
          </a:xfrm>
        </p:grpSpPr>
        <p:pic>
          <p:nvPicPr>
            <p:cNvPr id="332" name="Line Line" descr="Line Line"/>
            <p:cNvPicPr>
              <a:picLocks/>
            </p:cNvPicPr>
            <p:nvPr/>
          </p:nvPicPr>
          <p:blipFill>
            <a:blip r:embed="rId5"/>
            <a:stretch>
              <a:fillRect/>
            </a:stretch>
          </p:blipFill>
          <p:spPr>
            <a:xfrm rot="10800000">
              <a:off x="3372961" y="424428"/>
              <a:ext cx="738048" cy="140895"/>
            </a:xfrm>
            <a:prstGeom prst="rect">
              <a:avLst/>
            </a:prstGeom>
            <a:effectLst/>
          </p:spPr>
        </p:pic>
        <p:grpSp>
          <p:nvGrpSpPr>
            <p:cNvPr id="336" name="Group"/>
            <p:cNvGrpSpPr/>
            <p:nvPr/>
          </p:nvGrpSpPr>
          <p:grpSpPr>
            <a:xfrm>
              <a:off x="0" y="-332157"/>
              <a:ext cx="3184060" cy="1410962"/>
              <a:chOff x="0" y="-332157"/>
              <a:chExt cx="3184059" cy="1410961"/>
            </a:xfrm>
          </p:grpSpPr>
          <p:sp>
            <p:nvSpPr>
              <p:cNvPr id="334" name="Group"/>
              <p:cNvSpPr/>
              <p:nvPr/>
            </p:nvSpPr>
            <p:spPr>
              <a:xfrm>
                <a:off x="0" y="0"/>
                <a:ext cx="3184059" cy="1078804"/>
              </a:xfrm>
              <a:prstGeom prst="rect">
                <a:avLst/>
              </a:prstGeom>
              <a:noFill/>
              <a:ln w="25400" cap="flat">
                <a:solidFill>
                  <a:srgbClr val="E31F2E"/>
                </a:solidFill>
                <a:prstDash val="solid"/>
                <a:miter lim="800000"/>
              </a:ln>
              <a:effectLst/>
            </p:spPr>
            <p:txBody>
              <a:bodyPr wrap="square" lIns="45719" tIns="45719" rIns="45719" bIns="45719" numCol="1" anchor="ctr">
                <a:noAutofit/>
              </a:bodyPr>
              <a:lstStyle/>
              <a:p>
                <a:endParaRPr/>
              </a:p>
            </p:txBody>
          </p:sp>
          <p:sp>
            <p:nvSpPr>
              <p:cNvPr id="335" name="ADAPT"/>
              <p:cNvSpPr txBox="1"/>
              <p:nvPr/>
            </p:nvSpPr>
            <p:spPr>
              <a:xfrm>
                <a:off x="917776" y="-332157"/>
                <a:ext cx="1369138" cy="8407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lgn="ctr">
                  <a:defRPr sz="7800" spc="156">
                    <a:solidFill>
                      <a:srgbClr val="005093"/>
                    </a:solidFill>
                    <a:latin typeface="England FC DISPLAY Regular"/>
                    <a:ea typeface="England FC DISPLAY Regular"/>
                    <a:cs typeface="England FC DISPLAY Regular"/>
                    <a:sym typeface="England FC DISPLAY Regular"/>
                  </a:defRPr>
                </a:lvl1pPr>
              </a:lstStyle>
              <a:p>
                <a:r>
                  <a:rPr dirty="0"/>
                  <a:t>ADAPT</a:t>
                </a:r>
              </a:p>
            </p:txBody>
          </p:sp>
        </p:grpSp>
      </p:grpSp>
      <p:grpSp>
        <p:nvGrpSpPr>
          <p:cNvPr id="343" name="Group"/>
          <p:cNvGrpSpPr/>
          <p:nvPr/>
        </p:nvGrpSpPr>
        <p:grpSpPr>
          <a:xfrm>
            <a:off x="7674203" y="347591"/>
            <a:ext cx="4121294" cy="2353249"/>
            <a:chOff x="-12700" y="-347913"/>
            <a:chExt cx="4121292" cy="2353247"/>
          </a:xfrm>
        </p:grpSpPr>
        <p:pic>
          <p:nvPicPr>
            <p:cNvPr id="338" name="Line Shape" descr="Line Shape"/>
            <p:cNvPicPr>
              <a:picLocks/>
            </p:cNvPicPr>
            <p:nvPr/>
          </p:nvPicPr>
          <p:blipFill>
            <a:blip r:embed="rId4"/>
            <a:stretch>
              <a:fillRect/>
            </a:stretch>
          </p:blipFill>
          <p:spPr>
            <a:xfrm flipH="1">
              <a:off x="-12700" y="492829"/>
              <a:ext cx="674721" cy="1512505"/>
            </a:xfrm>
            <a:prstGeom prst="rect">
              <a:avLst/>
            </a:prstGeom>
            <a:effectLst/>
          </p:spPr>
        </p:pic>
        <p:grpSp>
          <p:nvGrpSpPr>
            <p:cNvPr id="342" name="Group"/>
            <p:cNvGrpSpPr/>
            <p:nvPr/>
          </p:nvGrpSpPr>
          <p:grpSpPr>
            <a:xfrm>
              <a:off x="924531" y="-347913"/>
              <a:ext cx="3184061" cy="1426718"/>
              <a:chOff x="0" y="-347913"/>
              <a:chExt cx="3184059" cy="1426717"/>
            </a:xfrm>
          </p:grpSpPr>
          <p:sp>
            <p:nvSpPr>
              <p:cNvPr id="340" name="Group"/>
              <p:cNvSpPr/>
              <p:nvPr/>
            </p:nvSpPr>
            <p:spPr>
              <a:xfrm>
                <a:off x="0" y="0"/>
                <a:ext cx="3184059" cy="1078804"/>
              </a:xfrm>
              <a:prstGeom prst="rect">
                <a:avLst/>
              </a:prstGeom>
              <a:noFill/>
              <a:ln w="25400" cap="flat">
                <a:solidFill>
                  <a:srgbClr val="E31F2E"/>
                </a:solidFill>
                <a:prstDash val="solid"/>
                <a:miter lim="800000"/>
              </a:ln>
              <a:effectLst/>
            </p:spPr>
            <p:txBody>
              <a:bodyPr wrap="square" lIns="45719" tIns="45719" rIns="45719" bIns="45719" numCol="1" anchor="ctr">
                <a:noAutofit/>
              </a:bodyPr>
              <a:lstStyle/>
              <a:p>
                <a:endParaRPr/>
              </a:p>
            </p:txBody>
          </p:sp>
          <p:sp>
            <p:nvSpPr>
              <p:cNvPr id="341" name="ALTER"/>
              <p:cNvSpPr txBox="1"/>
              <p:nvPr/>
            </p:nvSpPr>
            <p:spPr>
              <a:xfrm>
                <a:off x="991661" y="-347913"/>
                <a:ext cx="1200735" cy="8407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lgn="ctr">
                  <a:defRPr sz="7800" spc="156">
                    <a:solidFill>
                      <a:srgbClr val="005093"/>
                    </a:solidFill>
                    <a:latin typeface="England FC DISPLAY Regular"/>
                    <a:ea typeface="England FC DISPLAY Regular"/>
                    <a:cs typeface="England FC DISPLAY Regular"/>
                    <a:sym typeface="England FC DISPLAY Regular"/>
                  </a:defRPr>
                </a:lvl1pPr>
              </a:lstStyle>
              <a:p>
                <a:r>
                  <a:rPr dirty="0"/>
                  <a:t>ALTER</a:t>
                </a:r>
              </a:p>
            </p:txBody>
          </p:sp>
        </p:grpSp>
      </p:grpSp>
      <p:grpSp>
        <p:nvGrpSpPr>
          <p:cNvPr id="349" name="Group"/>
          <p:cNvGrpSpPr/>
          <p:nvPr/>
        </p:nvGrpSpPr>
        <p:grpSpPr>
          <a:xfrm>
            <a:off x="7674511" y="2848327"/>
            <a:ext cx="4114635" cy="1413389"/>
            <a:chOff x="-12700" y="-334581"/>
            <a:chExt cx="4114633" cy="1413386"/>
          </a:xfrm>
        </p:grpSpPr>
        <p:pic>
          <p:nvPicPr>
            <p:cNvPr id="344" name="Line Line" descr="Line Line"/>
            <p:cNvPicPr>
              <a:picLocks/>
            </p:cNvPicPr>
            <p:nvPr/>
          </p:nvPicPr>
          <p:blipFill>
            <a:blip r:embed="rId5"/>
            <a:stretch>
              <a:fillRect/>
            </a:stretch>
          </p:blipFill>
          <p:spPr>
            <a:xfrm>
              <a:off x="-12700" y="422005"/>
              <a:ext cx="738048" cy="140895"/>
            </a:xfrm>
            <a:prstGeom prst="rect">
              <a:avLst/>
            </a:prstGeom>
            <a:effectLst/>
          </p:spPr>
        </p:pic>
        <p:grpSp>
          <p:nvGrpSpPr>
            <p:cNvPr id="348" name="Group"/>
            <p:cNvGrpSpPr/>
            <p:nvPr/>
          </p:nvGrpSpPr>
          <p:grpSpPr>
            <a:xfrm>
              <a:off x="917873" y="-334581"/>
              <a:ext cx="3184060" cy="1413386"/>
              <a:chOff x="0" y="-334581"/>
              <a:chExt cx="3184059" cy="1413385"/>
            </a:xfrm>
          </p:grpSpPr>
          <p:sp>
            <p:nvSpPr>
              <p:cNvPr id="346" name="Group"/>
              <p:cNvSpPr/>
              <p:nvPr/>
            </p:nvSpPr>
            <p:spPr>
              <a:xfrm>
                <a:off x="0" y="0"/>
                <a:ext cx="3184059" cy="1078804"/>
              </a:xfrm>
              <a:prstGeom prst="rect">
                <a:avLst/>
              </a:prstGeom>
              <a:noFill/>
              <a:ln w="25400" cap="flat">
                <a:solidFill>
                  <a:srgbClr val="E31F2E"/>
                </a:solidFill>
                <a:prstDash val="solid"/>
                <a:miter lim="800000"/>
              </a:ln>
              <a:effectLst/>
            </p:spPr>
            <p:txBody>
              <a:bodyPr wrap="square" lIns="45719" tIns="45719" rIns="45719" bIns="45719" numCol="1" anchor="ctr">
                <a:noAutofit/>
              </a:bodyPr>
              <a:lstStyle/>
              <a:p>
                <a:endParaRPr/>
              </a:p>
            </p:txBody>
          </p:sp>
          <p:sp>
            <p:nvSpPr>
              <p:cNvPr id="347" name="ACCEPT"/>
              <p:cNvSpPr txBox="1"/>
              <p:nvPr/>
            </p:nvSpPr>
            <p:spPr>
              <a:xfrm>
                <a:off x="824657" y="-334581"/>
                <a:ext cx="1547445" cy="8407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lgn="ctr">
                  <a:defRPr sz="7800" spc="156">
                    <a:solidFill>
                      <a:srgbClr val="005093"/>
                    </a:solidFill>
                    <a:latin typeface="England FC DISPLAY Regular"/>
                    <a:ea typeface="England FC DISPLAY Regular"/>
                    <a:cs typeface="England FC DISPLAY Regular"/>
                    <a:sym typeface="England FC DISPLAY Regular"/>
                  </a:defRPr>
                </a:lvl1pPr>
              </a:lstStyle>
              <a:p>
                <a:r>
                  <a:rPr dirty="0"/>
                  <a:t>ACCEPT</a:t>
                </a:r>
              </a:p>
            </p:txBody>
          </p:sp>
        </p:grpSp>
      </p:grpSp>
      <p:sp>
        <p:nvSpPr>
          <p:cNvPr id="350" name="Stressful situations E.g. allow more time to get to school! Avoid people who bother you. Say no – don’t take on too much."/>
          <p:cNvSpPr txBox="1"/>
          <p:nvPr/>
        </p:nvSpPr>
        <p:spPr>
          <a:xfrm>
            <a:off x="382778" y="1877442"/>
            <a:ext cx="3109005" cy="777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300"/>
              </a:spcBef>
              <a:defRPr sz="1400">
                <a:solidFill>
                  <a:srgbClr val="005093"/>
                </a:solidFill>
                <a:latin typeface="Grot12 Normal"/>
                <a:ea typeface="Grot12 Normal"/>
                <a:cs typeface="Grot12 Normal"/>
                <a:sym typeface="Grot12 Normal"/>
              </a:defRPr>
            </a:lvl1pPr>
          </a:lstStyle>
          <a:p>
            <a:r>
              <a:t>Stressful situations E.g. allow more time to get to school! Avoid people who bother you. Say no – don’t take on too much.</a:t>
            </a:r>
          </a:p>
        </p:txBody>
      </p:sp>
      <p:sp>
        <p:nvSpPr>
          <p:cNvPr id="351" name="Look at bigger picture – will this matter in a day, week or year's time? Stop gloomy thoughts – think positive - use a stress reliever/ball/toy to help you."/>
          <p:cNvSpPr txBox="1"/>
          <p:nvPr/>
        </p:nvSpPr>
        <p:spPr>
          <a:xfrm>
            <a:off x="382778" y="4440608"/>
            <a:ext cx="3109005" cy="1005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300"/>
              </a:spcBef>
              <a:defRPr sz="1400">
                <a:solidFill>
                  <a:srgbClr val="005093"/>
                </a:solidFill>
                <a:latin typeface="Grot12 Normal"/>
                <a:ea typeface="Grot12 Normal"/>
                <a:cs typeface="Grot12 Normal"/>
                <a:sym typeface="Grot12 Normal"/>
              </a:defRPr>
            </a:lvl1pPr>
          </a:lstStyle>
          <a:p>
            <a:r>
              <a:t>Look at bigger picture – will this matter in a day, week or year's time? Stop gloomy thoughts – think positive - use a stress reliever/ball/toy to help you. </a:t>
            </a:r>
          </a:p>
        </p:txBody>
      </p:sp>
      <p:sp>
        <p:nvSpPr>
          <p:cNvPr id="352" name="Respectfully ask others to alter their behaviour. Communicate feelings – ‘I feel unhappy about what you said to me. Please can you…’"/>
          <p:cNvSpPr txBox="1"/>
          <p:nvPr/>
        </p:nvSpPr>
        <p:spPr>
          <a:xfrm>
            <a:off x="8611435" y="1929676"/>
            <a:ext cx="3109005" cy="1005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300"/>
              </a:spcBef>
              <a:defRPr sz="1400">
                <a:solidFill>
                  <a:srgbClr val="005093"/>
                </a:solidFill>
                <a:latin typeface="Grot12 Normal"/>
                <a:ea typeface="Grot12 Normal"/>
                <a:cs typeface="Grot12 Normal"/>
                <a:sym typeface="Grot12 Normal"/>
              </a:defRPr>
            </a:lvl1pPr>
          </a:lstStyle>
          <a:p>
            <a:r>
              <a:t>Respectfully ask others to alter their behaviour. Communicate feelings – ‘I feel unhappy about what you said to me. Please can you…’</a:t>
            </a:r>
          </a:p>
        </p:txBody>
      </p:sp>
      <p:sp>
        <p:nvSpPr>
          <p:cNvPr id="353" name="Talk to someone…"/>
          <p:cNvSpPr txBox="1"/>
          <p:nvPr/>
        </p:nvSpPr>
        <p:spPr>
          <a:xfrm>
            <a:off x="8611435" y="4415208"/>
            <a:ext cx="3109005" cy="1005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1400">
                <a:solidFill>
                  <a:srgbClr val="005093"/>
                </a:solidFill>
                <a:latin typeface="Grot12 Normal"/>
                <a:ea typeface="Grot12 Normal"/>
                <a:cs typeface="Grot12 Normal"/>
                <a:sym typeface="Grot12 Normal"/>
              </a:defRPr>
            </a:pPr>
            <a:r>
              <a:t>Talk to someone</a:t>
            </a:r>
          </a:p>
          <a:p>
            <a:pPr algn="ctr">
              <a:defRPr sz="1400">
                <a:solidFill>
                  <a:srgbClr val="005093"/>
                </a:solidFill>
                <a:latin typeface="Grot12 Normal"/>
                <a:ea typeface="Grot12 Normal"/>
                <a:cs typeface="Grot12 Normal"/>
                <a:sym typeface="Grot12 Normal"/>
              </a:defRPr>
            </a:pPr>
            <a:r>
              <a:t>Forgive</a:t>
            </a:r>
          </a:p>
          <a:p>
            <a:pPr algn="ctr">
              <a:defRPr sz="1400">
                <a:solidFill>
                  <a:srgbClr val="005093"/>
                </a:solidFill>
                <a:latin typeface="Grot12 Normal"/>
                <a:ea typeface="Grot12 Normal"/>
                <a:cs typeface="Grot12 Normal"/>
                <a:sym typeface="Grot12 Normal"/>
              </a:defRPr>
            </a:pPr>
            <a:r>
              <a:t>Be positive</a:t>
            </a:r>
          </a:p>
          <a:p>
            <a:pPr algn="ctr">
              <a:defRPr sz="1400">
                <a:solidFill>
                  <a:srgbClr val="005093"/>
                </a:solidFill>
                <a:latin typeface="Grot12 Normal"/>
                <a:ea typeface="Grot12 Normal"/>
                <a:cs typeface="Grot12 Normal"/>
                <a:sym typeface="Grot12 Normal"/>
              </a:defRPr>
            </a:pPr>
            <a:r>
              <a:t>Learn from mistakes</a:t>
            </a:r>
          </a:p>
        </p:txBody>
      </p:sp>
      <p:grpSp>
        <p:nvGrpSpPr>
          <p:cNvPr id="359" name="Group"/>
          <p:cNvGrpSpPr/>
          <p:nvPr/>
        </p:nvGrpSpPr>
        <p:grpSpPr>
          <a:xfrm>
            <a:off x="4503970" y="2402200"/>
            <a:ext cx="3184060" cy="2561536"/>
            <a:chOff x="0" y="0"/>
            <a:chExt cx="3184058" cy="2561534"/>
          </a:xfrm>
        </p:grpSpPr>
        <p:grpSp>
          <p:nvGrpSpPr>
            <p:cNvPr id="357" name="Group"/>
            <p:cNvGrpSpPr/>
            <p:nvPr/>
          </p:nvGrpSpPr>
          <p:grpSpPr>
            <a:xfrm>
              <a:off x="0" y="0"/>
              <a:ext cx="3184059" cy="2561535"/>
              <a:chOff x="0" y="0"/>
              <a:chExt cx="3184058" cy="2561534"/>
            </a:xfrm>
          </p:grpSpPr>
          <p:sp>
            <p:nvSpPr>
              <p:cNvPr id="354" name="Rectangle"/>
              <p:cNvSpPr/>
              <p:nvPr/>
            </p:nvSpPr>
            <p:spPr>
              <a:xfrm>
                <a:off x="0" y="0"/>
                <a:ext cx="3184059" cy="2045946"/>
              </a:xfrm>
              <a:prstGeom prst="rect">
                <a:avLst/>
              </a:prstGeom>
              <a:noFill/>
              <a:ln w="25400" cap="flat">
                <a:solidFill>
                  <a:srgbClr val="E31F2E"/>
                </a:solidFill>
                <a:prstDash val="solid"/>
                <a:miter lim="800000"/>
              </a:ln>
              <a:effectLst/>
            </p:spPr>
            <p:txBody>
              <a:bodyPr wrap="square" lIns="45719" tIns="45719" rIns="45719" bIns="45719" numCol="1" anchor="ctr">
                <a:noAutofit/>
              </a:bodyPr>
              <a:lstStyle/>
              <a:p>
                <a:endParaRPr/>
              </a:p>
            </p:txBody>
          </p:sp>
          <p:sp>
            <p:nvSpPr>
              <p:cNvPr id="355" name="Rectangle"/>
              <p:cNvSpPr/>
              <p:nvPr/>
            </p:nvSpPr>
            <p:spPr>
              <a:xfrm>
                <a:off x="477863" y="1367704"/>
                <a:ext cx="2228332" cy="1193831"/>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pic>
            <p:nvPicPr>
              <p:cNvPr id="356" name="Image" descr="Image"/>
              <p:cNvPicPr>
                <a:picLocks noChangeAspect="1"/>
              </p:cNvPicPr>
              <p:nvPr/>
            </p:nvPicPr>
            <p:blipFill>
              <a:blip r:embed="rId6"/>
              <a:stretch>
                <a:fillRect/>
              </a:stretch>
            </p:blipFill>
            <p:spPr>
              <a:xfrm>
                <a:off x="698615" y="1541679"/>
                <a:ext cx="1863028" cy="795082"/>
              </a:xfrm>
              <a:prstGeom prst="rect">
                <a:avLst/>
              </a:prstGeom>
              <a:ln w="12700" cap="flat">
                <a:noFill/>
                <a:miter lim="400000"/>
              </a:ln>
              <a:effectLst/>
            </p:spPr>
          </p:pic>
        </p:grpSp>
        <p:sp>
          <p:nvSpPr>
            <p:cNvPr id="358" name="Title 1"/>
            <p:cNvSpPr txBox="1"/>
            <p:nvPr/>
          </p:nvSpPr>
          <p:spPr>
            <a:xfrm>
              <a:off x="322209" y="383023"/>
              <a:ext cx="2539640" cy="126928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lnSpcReduction="10000"/>
            </a:bodyPr>
            <a:lstStyle>
              <a:lvl1pPr algn="ctr" defTabSz="832104">
                <a:defRPr sz="2002" b="1">
                  <a:solidFill>
                    <a:srgbClr val="005093"/>
                  </a:solidFill>
                  <a:latin typeface="Grot12 Condensed"/>
                  <a:ea typeface="Grot12 Condensed"/>
                  <a:cs typeface="Grot12 Condensed"/>
                  <a:sym typeface="Grot12 Condensed"/>
                </a:defRPr>
              </a:lvl1pPr>
            </a:lstStyle>
            <a:p>
              <a:r>
                <a:t>What can we do to deal with stressful situations – The four A’s</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331"/>
                                        </p:tgtEl>
                                        <p:attrNameLst>
                                          <p:attrName>style.visibility</p:attrName>
                                        </p:attrNameLst>
                                      </p:cBhvr>
                                      <p:to>
                                        <p:strVal val="visible"/>
                                      </p:to>
                                    </p:set>
                                    <p:animEffect transition="in" filter="box(out)">
                                      <p:cBhvr>
                                        <p:cTn id="7" dur="1000"/>
                                        <p:tgtEl>
                                          <p:spTgt spid="33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iterate>
                                    <p:tmAbs val="0"/>
                                  </p:iterate>
                                  <p:childTnLst>
                                    <p:set>
                                      <p:cBhvr>
                                        <p:cTn id="11" fill="hold"/>
                                        <p:tgtEl>
                                          <p:spTgt spid="350"/>
                                        </p:tgtEl>
                                        <p:attrNameLst>
                                          <p:attrName>style.visibility</p:attrName>
                                        </p:attrNameLst>
                                      </p:cBhvr>
                                      <p:to>
                                        <p:strVal val="visible"/>
                                      </p:to>
                                    </p:set>
                                    <p:animEffect transition="in" filter="box(out)">
                                      <p:cBhvr>
                                        <p:cTn id="12" dur="1000"/>
                                        <p:tgtEl>
                                          <p:spTgt spid="35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iterate>
                                    <p:tmAbs val="0"/>
                                  </p:iterate>
                                  <p:childTnLst>
                                    <p:set>
                                      <p:cBhvr>
                                        <p:cTn id="16" fill="hold"/>
                                        <p:tgtEl>
                                          <p:spTgt spid="337"/>
                                        </p:tgtEl>
                                        <p:attrNameLst>
                                          <p:attrName>style.visibility</p:attrName>
                                        </p:attrNameLst>
                                      </p:cBhvr>
                                      <p:to>
                                        <p:strVal val="visible"/>
                                      </p:to>
                                    </p:set>
                                    <p:animEffect transition="in" filter="box(out)">
                                      <p:cBhvr>
                                        <p:cTn id="17" dur="1000"/>
                                        <p:tgtEl>
                                          <p:spTgt spid="33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iterate>
                                    <p:tmAbs val="0"/>
                                  </p:iterate>
                                  <p:childTnLst>
                                    <p:set>
                                      <p:cBhvr>
                                        <p:cTn id="21" fill="hold"/>
                                        <p:tgtEl>
                                          <p:spTgt spid="351"/>
                                        </p:tgtEl>
                                        <p:attrNameLst>
                                          <p:attrName>style.visibility</p:attrName>
                                        </p:attrNameLst>
                                      </p:cBhvr>
                                      <p:to>
                                        <p:strVal val="visible"/>
                                      </p:to>
                                    </p:set>
                                    <p:animEffect transition="in" filter="box(out)">
                                      <p:cBhvr>
                                        <p:cTn id="22" dur="1000"/>
                                        <p:tgtEl>
                                          <p:spTgt spid="351"/>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iterate>
                                    <p:tmAbs val="0"/>
                                  </p:iterate>
                                  <p:childTnLst>
                                    <p:set>
                                      <p:cBhvr>
                                        <p:cTn id="26" fill="hold"/>
                                        <p:tgtEl>
                                          <p:spTgt spid="343"/>
                                        </p:tgtEl>
                                        <p:attrNameLst>
                                          <p:attrName>style.visibility</p:attrName>
                                        </p:attrNameLst>
                                      </p:cBhvr>
                                      <p:to>
                                        <p:strVal val="visible"/>
                                      </p:to>
                                    </p:set>
                                    <p:animEffect transition="in" filter="box(out)">
                                      <p:cBhvr>
                                        <p:cTn id="27" dur="1000"/>
                                        <p:tgtEl>
                                          <p:spTgt spid="343"/>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grpId="0" nodeType="clickEffect">
                                  <p:stCondLst>
                                    <p:cond delay="0"/>
                                  </p:stCondLst>
                                  <p:iterate>
                                    <p:tmAbs val="0"/>
                                  </p:iterate>
                                  <p:childTnLst>
                                    <p:set>
                                      <p:cBhvr>
                                        <p:cTn id="31" fill="hold"/>
                                        <p:tgtEl>
                                          <p:spTgt spid="352"/>
                                        </p:tgtEl>
                                        <p:attrNameLst>
                                          <p:attrName>style.visibility</p:attrName>
                                        </p:attrNameLst>
                                      </p:cBhvr>
                                      <p:to>
                                        <p:strVal val="visible"/>
                                      </p:to>
                                    </p:set>
                                    <p:animEffect transition="in" filter="box(out)">
                                      <p:cBhvr>
                                        <p:cTn id="32" dur="1000"/>
                                        <p:tgtEl>
                                          <p:spTgt spid="352"/>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32" fill="hold" grpId="0" nodeType="clickEffect">
                                  <p:stCondLst>
                                    <p:cond delay="0"/>
                                  </p:stCondLst>
                                  <p:iterate>
                                    <p:tmAbs val="0"/>
                                  </p:iterate>
                                  <p:childTnLst>
                                    <p:set>
                                      <p:cBhvr>
                                        <p:cTn id="36" fill="hold"/>
                                        <p:tgtEl>
                                          <p:spTgt spid="349"/>
                                        </p:tgtEl>
                                        <p:attrNameLst>
                                          <p:attrName>style.visibility</p:attrName>
                                        </p:attrNameLst>
                                      </p:cBhvr>
                                      <p:to>
                                        <p:strVal val="visible"/>
                                      </p:to>
                                    </p:set>
                                    <p:animEffect transition="in" filter="box(out)">
                                      <p:cBhvr>
                                        <p:cTn id="37" dur="1000"/>
                                        <p:tgtEl>
                                          <p:spTgt spid="349"/>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32" fill="hold" grpId="0" nodeType="clickEffect">
                                  <p:stCondLst>
                                    <p:cond delay="0"/>
                                  </p:stCondLst>
                                  <p:iterate>
                                    <p:tmAbs val="0"/>
                                  </p:iterate>
                                  <p:childTnLst>
                                    <p:set>
                                      <p:cBhvr>
                                        <p:cTn id="41" fill="hold"/>
                                        <p:tgtEl>
                                          <p:spTgt spid="353"/>
                                        </p:tgtEl>
                                        <p:attrNameLst>
                                          <p:attrName>style.visibility</p:attrName>
                                        </p:attrNameLst>
                                      </p:cBhvr>
                                      <p:to>
                                        <p:strVal val="visible"/>
                                      </p:to>
                                    </p:set>
                                    <p:animEffect transition="in" filter="box(out)">
                                      <p:cBhvr>
                                        <p:cTn id="42" dur="1000"/>
                                        <p:tgtEl>
                                          <p:spTgt spid="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 grpId="0" animBg="1" advAuto="0"/>
      <p:bldP spid="337" grpId="0" animBg="1" advAuto="0"/>
      <p:bldP spid="343" grpId="0" animBg="1" advAuto="0"/>
      <p:bldP spid="349" grpId="0" animBg="1" advAuto="0"/>
      <p:bldP spid="350" grpId="0" animBg="1" advAuto="0"/>
      <p:bldP spid="351" grpId="0" animBg="1" advAuto="0"/>
      <p:bldP spid="352" grpId="0" animBg="1" advAuto="0"/>
      <p:bldP spid="353"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 name="England_Crest_2COL_SPOT_FILL.png" descr="England_Crest_2COL_SPOT_FILL.png"/>
          <p:cNvPicPr>
            <a:picLocks noChangeAspect="1"/>
          </p:cNvPicPr>
          <p:nvPr/>
        </p:nvPicPr>
        <p:blipFill>
          <a:blip r:embed="rId3"/>
          <a:stretch>
            <a:fillRect/>
          </a:stretch>
        </p:blipFill>
        <p:spPr>
          <a:xfrm>
            <a:off x="372538" y="5625871"/>
            <a:ext cx="723901" cy="861423"/>
          </a:xfrm>
          <a:prstGeom prst="rect">
            <a:avLst/>
          </a:prstGeom>
          <a:ln w="12700">
            <a:miter lim="400000"/>
          </a:ln>
        </p:spPr>
      </p:pic>
      <p:sp>
        <p:nvSpPr>
          <p:cNvPr id="365" name="Subtitle 2"/>
          <p:cNvSpPr txBox="1"/>
          <p:nvPr/>
        </p:nvSpPr>
        <p:spPr>
          <a:xfrm>
            <a:off x="334139" y="2232417"/>
            <a:ext cx="4324358" cy="37798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187157" indent="-187157">
              <a:spcBef>
                <a:spcPts val="300"/>
              </a:spcBef>
              <a:buClr>
                <a:srgbClr val="D82333"/>
              </a:buClr>
              <a:buSzPct val="100000"/>
              <a:buAutoNum type="arabicPeriod"/>
              <a:defRPr sz="1400">
                <a:solidFill>
                  <a:srgbClr val="005093"/>
                </a:solidFill>
                <a:latin typeface="Grot12 Normal"/>
                <a:ea typeface="Grot12 Normal"/>
                <a:cs typeface="Grot12 Normal"/>
                <a:sym typeface="Grot12 Normal"/>
              </a:defRPr>
            </a:pPr>
            <a:r>
              <a:rPr dirty="0"/>
              <a:t>Decorate your balloon with a football theme.</a:t>
            </a:r>
          </a:p>
          <a:p>
            <a:pPr marL="187157" indent="-187157">
              <a:spcBef>
                <a:spcPts val="300"/>
              </a:spcBef>
              <a:buClr>
                <a:srgbClr val="D82333"/>
              </a:buClr>
              <a:buSzPct val="100000"/>
              <a:buAutoNum type="arabicPeriod"/>
              <a:defRPr sz="1400">
                <a:solidFill>
                  <a:srgbClr val="005093"/>
                </a:solidFill>
                <a:latin typeface="Grot12 Normal"/>
                <a:ea typeface="Grot12 Normal"/>
                <a:cs typeface="Grot12 Normal"/>
                <a:sym typeface="Grot12 Normal"/>
              </a:defRPr>
            </a:pPr>
            <a:r>
              <a:rPr dirty="0"/>
              <a:t>Fill your balloon with corn starch and water using a funnel or cut the top off a disposable plastic drinks bottle.</a:t>
            </a:r>
          </a:p>
          <a:p>
            <a:pPr marL="187157" indent="-187157">
              <a:spcBef>
                <a:spcPts val="300"/>
              </a:spcBef>
              <a:buClr>
                <a:srgbClr val="D82333"/>
              </a:buClr>
              <a:buSzPct val="100000"/>
              <a:buAutoNum type="arabicPeriod"/>
              <a:defRPr sz="1400">
                <a:solidFill>
                  <a:srgbClr val="005093"/>
                </a:solidFill>
                <a:latin typeface="Grot12 Normal"/>
                <a:ea typeface="Grot12 Normal"/>
                <a:cs typeface="Grot12 Normal"/>
                <a:sym typeface="Grot12 Normal"/>
              </a:defRPr>
            </a:pPr>
            <a:r>
              <a:rPr dirty="0"/>
              <a:t>Tie the balloon securely and squeeze gently.</a:t>
            </a:r>
          </a:p>
          <a:p>
            <a:pPr>
              <a:lnSpc>
                <a:spcPct val="50000"/>
              </a:lnSpc>
              <a:spcBef>
                <a:spcPts val="300"/>
              </a:spcBef>
              <a:defRPr sz="1400">
                <a:solidFill>
                  <a:srgbClr val="005093"/>
                </a:solidFill>
                <a:latin typeface="Grot12 Normal"/>
                <a:ea typeface="Grot12 Normal"/>
                <a:cs typeface="Grot12 Normal"/>
                <a:sym typeface="Grot12 Normal"/>
              </a:defRPr>
            </a:pPr>
            <a:endParaRPr dirty="0"/>
          </a:p>
          <a:p>
            <a:pPr>
              <a:spcBef>
                <a:spcPts val="300"/>
              </a:spcBef>
              <a:defRPr sz="1400">
                <a:solidFill>
                  <a:srgbClr val="005093"/>
                </a:solidFill>
                <a:latin typeface="Grot12 Normal"/>
                <a:ea typeface="Grot12 Normal"/>
                <a:cs typeface="Grot12 Normal"/>
                <a:sym typeface="Grot12 Normal"/>
              </a:defRPr>
            </a:pPr>
            <a:r>
              <a:rPr dirty="0"/>
              <a:t>Take care not to over squeeze your balloon or dig your nails into it as you could puncture your stress ball.</a:t>
            </a:r>
            <a:endParaRPr lang="en-GB" dirty="0"/>
          </a:p>
          <a:p>
            <a:pPr>
              <a:spcBef>
                <a:spcPts val="300"/>
              </a:spcBef>
              <a:defRPr sz="1400">
                <a:solidFill>
                  <a:srgbClr val="005093"/>
                </a:solidFill>
                <a:latin typeface="Grot12 Normal"/>
                <a:ea typeface="Grot12 Normal"/>
                <a:cs typeface="Grot12 Normal"/>
                <a:sym typeface="Grot12 Normal"/>
              </a:defRPr>
            </a:pPr>
            <a:endParaRPr lang="en-GB" dirty="0"/>
          </a:p>
          <a:p>
            <a:pPr>
              <a:spcBef>
                <a:spcPts val="300"/>
              </a:spcBef>
              <a:defRPr sz="1400">
                <a:solidFill>
                  <a:srgbClr val="005093"/>
                </a:solidFill>
                <a:latin typeface="Grot12 Normal"/>
                <a:ea typeface="Grot12 Normal"/>
                <a:cs typeface="Grot12 Normal"/>
                <a:sym typeface="Grot12 Normal"/>
              </a:defRPr>
            </a:pPr>
            <a:r>
              <a:rPr lang="en-GB" dirty="0">
                <a:solidFill>
                  <a:srgbClr val="C00000"/>
                </a:solidFill>
                <a:hlinkClick r:id="rId4">
                  <a:extLst>
                    <a:ext uri="{A12FA001-AC4F-418D-AE19-62706E023703}">
                      <ahyp:hlinkClr xmlns:ahyp="http://schemas.microsoft.com/office/drawing/2018/hyperlinkcolor" val="tx"/>
                    </a:ext>
                  </a:extLst>
                </a:hlinkClick>
              </a:rPr>
              <a:t>Watch this clip for tips on making your own stress ball</a:t>
            </a:r>
            <a:endParaRPr dirty="0">
              <a:solidFill>
                <a:srgbClr val="C00000"/>
              </a:solidFill>
            </a:endParaRPr>
          </a:p>
        </p:txBody>
      </p:sp>
      <p:sp>
        <p:nvSpPr>
          <p:cNvPr id="6" name="Title 1">
            <a:extLst>
              <a:ext uri="{FF2B5EF4-FFF2-40B4-BE49-F238E27FC236}">
                <a16:creationId xmlns:a16="http://schemas.microsoft.com/office/drawing/2014/main" id="{D619747F-7091-BD48-ADBC-9A6BB9BF405D}"/>
              </a:ext>
            </a:extLst>
          </p:cNvPr>
          <p:cNvSpPr txBox="1"/>
          <p:nvPr/>
        </p:nvSpPr>
        <p:spPr>
          <a:xfrm>
            <a:off x="336427" y="258032"/>
            <a:ext cx="5517963" cy="19743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sz="9000" dirty="0"/>
              <a:t>Activity 2: make a de-stressing football!</a:t>
            </a:r>
            <a:endParaRPr sz="9000" dirty="0"/>
          </a:p>
        </p:txBody>
      </p:sp>
      <p:pic>
        <p:nvPicPr>
          <p:cNvPr id="3" name="Picture 2" descr="A picture containing person, sport, athletic game, player&#10;&#10;Description automatically generated">
            <a:extLst>
              <a:ext uri="{FF2B5EF4-FFF2-40B4-BE49-F238E27FC236}">
                <a16:creationId xmlns:a16="http://schemas.microsoft.com/office/drawing/2014/main" id="{B6B667C2-7AD3-C346-891C-932270BBDDE4}"/>
              </a:ext>
            </a:extLst>
          </p:cNvPr>
          <p:cNvPicPr>
            <a:picLocks noChangeAspect="1"/>
          </p:cNvPicPr>
          <p:nvPr/>
        </p:nvPicPr>
        <p:blipFill rotWithShape="1">
          <a:blip r:embed="rId5">
            <a:extLst>
              <a:ext uri="{28A0092B-C50C-407E-A947-70E740481C1C}">
                <a14:useLocalDpi xmlns:a14="http://schemas.microsoft.com/office/drawing/2010/main" val="0"/>
              </a:ext>
            </a:extLst>
          </a:blip>
          <a:srcRect l="16654" t="-215" r="22865" b="215"/>
          <a:stretch/>
        </p:blipFill>
        <p:spPr>
          <a:xfrm>
            <a:off x="6524368" y="382206"/>
            <a:ext cx="5295094" cy="6092011"/>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365">
                                            <p:bg/>
                                          </p:spTgt>
                                        </p:tgtEl>
                                        <p:attrNameLst>
                                          <p:attrName>style.visibility</p:attrName>
                                        </p:attrNameLst>
                                      </p:cBhvr>
                                      <p:to>
                                        <p:strVal val="visible"/>
                                      </p:to>
                                    </p:set>
                                    <p:animEffect transition="in" filter="box(out)">
                                      <p:cBhvr>
                                        <p:cTn id="7" dur="1000"/>
                                        <p:tgtEl>
                                          <p:spTgt spid="365">
                                            <p:bg/>
                                          </p:spTgt>
                                        </p:tgtEl>
                                      </p:cBhvr>
                                    </p:animEffect>
                                  </p:childTnLst>
                                </p:cTn>
                              </p:par>
                              <p:par>
                                <p:cTn id="8" presetID="4" presetClass="entr" presetSubtype="32" fill="hold" grpId="0" nodeType="withEffect">
                                  <p:stCondLst>
                                    <p:cond delay="0"/>
                                  </p:stCondLst>
                                  <p:iterate>
                                    <p:tmAbs val="0"/>
                                  </p:iterate>
                                  <p:childTnLst>
                                    <p:set>
                                      <p:cBhvr>
                                        <p:cTn id="9" fill="hold"/>
                                        <p:tgtEl>
                                          <p:spTgt spid="365">
                                            <p:txEl>
                                              <p:pRg st="0" end="0"/>
                                            </p:txEl>
                                          </p:spTgt>
                                        </p:tgtEl>
                                        <p:attrNameLst>
                                          <p:attrName>style.visibility</p:attrName>
                                        </p:attrNameLst>
                                      </p:cBhvr>
                                      <p:to>
                                        <p:strVal val="visible"/>
                                      </p:to>
                                    </p:set>
                                    <p:animEffect transition="in" filter="box(out)">
                                      <p:cBhvr>
                                        <p:cTn id="10" dur="1000"/>
                                        <p:tgtEl>
                                          <p:spTgt spid="36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iterate>
                                    <p:tmAbs val="0"/>
                                  </p:iterate>
                                  <p:childTnLst>
                                    <p:set>
                                      <p:cBhvr>
                                        <p:cTn id="14" fill="hold"/>
                                        <p:tgtEl>
                                          <p:spTgt spid="365">
                                            <p:txEl>
                                              <p:pRg st="1" end="1"/>
                                            </p:txEl>
                                          </p:spTgt>
                                        </p:tgtEl>
                                        <p:attrNameLst>
                                          <p:attrName>style.visibility</p:attrName>
                                        </p:attrNameLst>
                                      </p:cBhvr>
                                      <p:to>
                                        <p:strVal val="visible"/>
                                      </p:to>
                                    </p:set>
                                    <p:animEffect transition="in" filter="box(out)">
                                      <p:cBhvr>
                                        <p:cTn id="15" dur="1000"/>
                                        <p:tgtEl>
                                          <p:spTgt spid="36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iterate>
                                    <p:tmAbs val="0"/>
                                  </p:iterate>
                                  <p:childTnLst>
                                    <p:set>
                                      <p:cBhvr>
                                        <p:cTn id="19" fill="hold"/>
                                        <p:tgtEl>
                                          <p:spTgt spid="365">
                                            <p:txEl>
                                              <p:pRg st="2" end="2"/>
                                            </p:txEl>
                                          </p:spTgt>
                                        </p:tgtEl>
                                        <p:attrNameLst>
                                          <p:attrName>style.visibility</p:attrName>
                                        </p:attrNameLst>
                                      </p:cBhvr>
                                      <p:to>
                                        <p:strVal val="visible"/>
                                      </p:to>
                                    </p:set>
                                    <p:animEffect transition="in" filter="box(out)">
                                      <p:cBhvr>
                                        <p:cTn id="20" dur="1000"/>
                                        <p:tgtEl>
                                          <p:spTgt spid="36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grpId="0" nodeType="clickEffect">
                                  <p:stCondLst>
                                    <p:cond delay="0"/>
                                  </p:stCondLst>
                                  <p:iterate>
                                    <p:tmAbs val="0"/>
                                  </p:iterate>
                                  <p:childTnLst>
                                    <p:set>
                                      <p:cBhvr>
                                        <p:cTn id="24" fill="hold"/>
                                        <p:tgtEl>
                                          <p:spTgt spid="365">
                                            <p:txEl>
                                              <p:pRg st="4" end="4"/>
                                            </p:txEl>
                                          </p:spTgt>
                                        </p:tgtEl>
                                        <p:attrNameLst>
                                          <p:attrName>style.visibility</p:attrName>
                                        </p:attrNameLst>
                                      </p:cBhvr>
                                      <p:to>
                                        <p:strVal val="visible"/>
                                      </p:to>
                                    </p:set>
                                    <p:animEffect transition="in" filter="box(out)">
                                      <p:cBhvr>
                                        <p:cTn id="25" dur="1000"/>
                                        <p:tgtEl>
                                          <p:spTgt spid="365">
                                            <p:txEl>
                                              <p:pRg st="4" end="4"/>
                                            </p:txEl>
                                          </p:spTgt>
                                        </p:tgtEl>
                                      </p:cBhvr>
                                    </p:animEffect>
                                  </p:childTnLst>
                                </p:cTn>
                              </p:par>
                            </p:childTnLst>
                          </p:cTn>
                        </p:par>
                        <p:par>
                          <p:cTn id="26" fill="hold">
                            <p:stCondLst>
                              <p:cond delay="1000"/>
                            </p:stCondLst>
                            <p:childTnLst>
                              <p:par>
                                <p:cTn id="27" presetID="4" presetClass="entr" presetSubtype="32" fill="hold" grpId="0" nodeType="afterEffect">
                                  <p:stCondLst>
                                    <p:cond delay="0"/>
                                  </p:stCondLst>
                                  <p:iterate>
                                    <p:tmAbs val="0"/>
                                  </p:iterate>
                                  <p:childTnLst>
                                    <p:set>
                                      <p:cBhvr>
                                        <p:cTn id="28" fill="hold"/>
                                        <p:tgtEl>
                                          <p:spTgt spid="365">
                                            <p:txEl>
                                              <p:pRg st="6" end="6"/>
                                            </p:txEl>
                                          </p:spTgt>
                                        </p:tgtEl>
                                        <p:attrNameLst>
                                          <p:attrName>style.visibility</p:attrName>
                                        </p:attrNameLst>
                                      </p:cBhvr>
                                      <p:to>
                                        <p:strVal val="visible"/>
                                      </p:to>
                                    </p:set>
                                    <p:animEffect transition="in" filter="box(out)">
                                      <p:cBhvr>
                                        <p:cTn id="29" dur="1000"/>
                                        <p:tgtEl>
                                          <p:spTgt spid="36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 grpId="0" build="p" bldLvl="5"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 name="Picture 4" descr="Picture 4"/>
          <p:cNvPicPr>
            <a:picLocks noChangeAspect="1"/>
          </p:cNvPicPr>
          <p:nvPr/>
        </p:nvPicPr>
        <p:blipFill>
          <a:blip r:embed="rId3"/>
          <a:stretch>
            <a:fillRect/>
          </a:stretch>
        </p:blipFill>
        <p:spPr>
          <a:xfrm rot="21043356">
            <a:off x="4293706" y="3301272"/>
            <a:ext cx="3604588" cy="2703441"/>
          </a:xfrm>
          <a:prstGeom prst="rect">
            <a:avLst/>
          </a:prstGeom>
          <a:ln w="12700">
            <a:miter lim="400000"/>
          </a:ln>
        </p:spPr>
      </p:pic>
      <p:pic>
        <p:nvPicPr>
          <p:cNvPr id="371" name="Image" descr="Image"/>
          <p:cNvPicPr>
            <a:picLocks noChangeAspect="1"/>
          </p:cNvPicPr>
          <p:nvPr/>
        </p:nvPicPr>
        <p:blipFill>
          <a:blip r:embed="rId4"/>
          <a:srcRect t="21715" r="84395" b="37728"/>
          <a:stretch>
            <a:fillRect/>
          </a:stretch>
        </p:blipFill>
        <p:spPr>
          <a:xfrm>
            <a:off x="6666586" y="-196205"/>
            <a:ext cx="6401035" cy="7212101"/>
          </a:xfrm>
          <a:prstGeom prst="rect">
            <a:avLst/>
          </a:prstGeom>
          <a:ln w="12700">
            <a:miter lim="400000"/>
          </a:ln>
        </p:spPr>
      </p:pic>
      <p:pic>
        <p:nvPicPr>
          <p:cNvPr id="372" name="England_Crest_2COL_SPOT_FILL.png" descr="England_Crest_2COL_SPOT_FILL.png"/>
          <p:cNvPicPr>
            <a:picLocks noChangeAspect="1"/>
          </p:cNvPicPr>
          <p:nvPr/>
        </p:nvPicPr>
        <p:blipFill>
          <a:blip r:embed="rId5"/>
          <a:stretch>
            <a:fillRect/>
          </a:stretch>
        </p:blipFill>
        <p:spPr>
          <a:xfrm>
            <a:off x="372538" y="5625871"/>
            <a:ext cx="723901" cy="861423"/>
          </a:xfrm>
          <a:prstGeom prst="rect">
            <a:avLst/>
          </a:prstGeom>
          <a:ln w="12700">
            <a:miter lim="400000"/>
          </a:ln>
        </p:spPr>
      </p:pic>
      <p:sp>
        <p:nvSpPr>
          <p:cNvPr id="373" name="Subtitle 2"/>
          <p:cNvSpPr txBox="1">
            <a:spLocks noGrp="1"/>
          </p:cNvSpPr>
          <p:nvPr>
            <p:ph type="subTitle" sz="half" idx="1"/>
          </p:nvPr>
        </p:nvSpPr>
        <p:spPr>
          <a:xfrm>
            <a:off x="340337" y="1614763"/>
            <a:ext cx="6934911" cy="3193549"/>
          </a:xfrm>
          <a:prstGeom prst="rect">
            <a:avLst/>
          </a:prstGeom>
        </p:spPr>
        <p:txBody>
          <a:bodyPr/>
          <a:lstStyle/>
          <a:p>
            <a:pPr algn="l">
              <a:lnSpc>
                <a:spcPct val="100000"/>
              </a:lnSpc>
              <a:defRPr sz="1400">
                <a:solidFill>
                  <a:srgbClr val="005093"/>
                </a:solidFill>
                <a:latin typeface="Grot12 Normal"/>
                <a:ea typeface="Grot12 Normal"/>
                <a:cs typeface="Grot12 Normal"/>
                <a:sym typeface="Grot12 Normal"/>
              </a:defRPr>
            </a:pPr>
            <a:r>
              <a:rPr dirty="0"/>
              <a:t>Write a postcard home saying what you have learnt</a:t>
            </a:r>
            <a:r>
              <a:rPr lang="en-US" dirty="0"/>
              <a:t> about stress</a:t>
            </a:r>
            <a:r>
              <a:rPr dirty="0"/>
              <a:t>.</a:t>
            </a:r>
          </a:p>
          <a:p>
            <a:pPr algn="l">
              <a:lnSpc>
                <a:spcPct val="100000"/>
              </a:lnSpc>
              <a:spcBef>
                <a:spcPts val="0"/>
              </a:spcBef>
              <a:defRPr sz="1400">
                <a:solidFill>
                  <a:srgbClr val="005093"/>
                </a:solidFill>
                <a:latin typeface="Grot12 Normal"/>
                <a:ea typeface="Grot12 Normal"/>
                <a:cs typeface="Grot12 Normal"/>
                <a:sym typeface="Grot12 Normal"/>
              </a:defRPr>
            </a:pPr>
            <a:endParaRPr dirty="0"/>
          </a:p>
          <a:p>
            <a:pPr algn="l">
              <a:lnSpc>
                <a:spcPct val="100000"/>
              </a:lnSpc>
              <a:spcBef>
                <a:spcPts val="0"/>
              </a:spcBef>
              <a:defRPr sz="1400">
                <a:solidFill>
                  <a:srgbClr val="005093"/>
                </a:solidFill>
                <a:latin typeface="Grot12 Normal"/>
                <a:ea typeface="Grot12 Normal"/>
                <a:cs typeface="Grot12 Normal"/>
                <a:sym typeface="Grot12 Normal"/>
              </a:defRPr>
            </a:pPr>
            <a:r>
              <a:rPr cap="all" dirty="0">
                <a:solidFill>
                  <a:srgbClr val="D82333"/>
                </a:solidFill>
                <a:latin typeface="Grot12 Condensed"/>
                <a:ea typeface="Grot12 Condensed"/>
                <a:cs typeface="Grot12 Condensed"/>
                <a:sym typeface="Grot12 Condensed"/>
              </a:rPr>
              <a:t>Can you include:</a:t>
            </a:r>
          </a:p>
          <a:p>
            <a:pPr marL="140368" indent="-140368" algn="l">
              <a:lnSpc>
                <a:spcPct val="100000"/>
              </a:lnSpc>
              <a:spcBef>
                <a:spcPts val="0"/>
              </a:spcBef>
              <a:buClr>
                <a:srgbClr val="D82333"/>
              </a:buClr>
              <a:buSzPct val="100000"/>
              <a:buChar char="•"/>
              <a:defRPr sz="1400">
                <a:solidFill>
                  <a:srgbClr val="005093"/>
                </a:solidFill>
                <a:latin typeface="Grot12 Normal"/>
                <a:ea typeface="Grot12 Normal"/>
                <a:cs typeface="Grot12 Normal"/>
                <a:sym typeface="Grot12 Normal"/>
              </a:defRPr>
            </a:pPr>
            <a:r>
              <a:rPr dirty="0"/>
              <a:t>What stress is and how it can affect us.</a:t>
            </a:r>
          </a:p>
          <a:p>
            <a:pPr marL="140368" indent="-140368" algn="l">
              <a:lnSpc>
                <a:spcPct val="100000"/>
              </a:lnSpc>
              <a:spcBef>
                <a:spcPts val="0"/>
              </a:spcBef>
              <a:buClr>
                <a:srgbClr val="D82333"/>
              </a:buClr>
              <a:buSzPct val="100000"/>
              <a:buChar char="•"/>
              <a:defRPr sz="1400">
                <a:solidFill>
                  <a:srgbClr val="005093"/>
                </a:solidFill>
                <a:latin typeface="Grot12 Normal"/>
                <a:ea typeface="Grot12 Normal"/>
                <a:cs typeface="Grot12 Normal"/>
                <a:sym typeface="Grot12 Normal"/>
              </a:defRPr>
            </a:pPr>
            <a:r>
              <a:rPr dirty="0"/>
              <a:t>A description of how footballers manage stress.</a:t>
            </a:r>
          </a:p>
          <a:p>
            <a:pPr marL="140368" indent="-140368" algn="l">
              <a:lnSpc>
                <a:spcPct val="100000"/>
              </a:lnSpc>
              <a:spcBef>
                <a:spcPts val="0"/>
              </a:spcBef>
              <a:buClr>
                <a:srgbClr val="D82333"/>
              </a:buClr>
              <a:buSzPct val="100000"/>
              <a:buChar char="•"/>
              <a:defRPr sz="1400">
                <a:solidFill>
                  <a:srgbClr val="005093"/>
                </a:solidFill>
                <a:latin typeface="Grot12 Normal"/>
                <a:ea typeface="Grot12 Normal"/>
                <a:cs typeface="Grot12 Normal"/>
                <a:sym typeface="Grot12 Normal"/>
              </a:defRPr>
            </a:pPr>
            <a:r>
              <a:rPr dirty="0"/>
              <a:t>Suggestions for ways to deal with stressful situations.</a:t>
            </a:r>
          </a:p>
          <a:p>
            <a:pPr algn="l">
              <a:lnSpc>
                <a:spcPct val="100000"/>
              </a:lnSpc>
              <a:spcBef>
                <a:spcPts val="0"/>
              </a:spcBef>
              <a:defRPr sz="1400">
                <a:solidFill>
                  <a:srgbClr val="005093"/>
                </a:solidFill>
                <a:latin typeface="Grot12 Normal"/>
                <a:ea typeface="Grot12 Normal"/>
                <a:cs typeface="Grot12 Normal"/>
                <a:sym typeface="Grot12 Normal"/>
              </a:defRPr>
            </a:pPr>
            <a:endParaRPr dirty="0"/>
          </a:p>
          <a:p>
            <a:pPr algn="l">
              <a:lnSpc>
                <a:spcPct val="100000"/>
              </a:lnSpc>
              <a:spcBef>
                <a:spcPts val="0"/>
              </a:spcBef>
              <a:defRPr sz="1400">
                <a:solidFill>
                  <a:srgbClr val="005093"/>
                </a:solidFill>
                <a:latin typeface="Grot12 Normal"/>
                <a:ea typeface="Grot12 Normal"/>
                <a:cs typeface="Grot12 Normal"/>
                <a:sym typeface="Grot12 Normal"/>
              </a:defRPr>
            </a:pPr>
            <a:endParaRPr dirty="0"/>
          </a:p>
          <a:p>
            <a:pPr algn="l">
              <a:lnSpc>
                <a:spcPct val="100000"/>
              </a:lnSpc>
              <a:spcBef>
                <a:spcPts val="0"/>
              </a:spcBef>
              <a:defRPr sz="1400">
                <a:solidFill>
                  <a:srgbClr val="005093"/>
                </a:solidFill>
                <a:latin typeface="Grot12 Normal"/>
                <a:ea typeface="Grot12 Normal"/>
                <a:cs typeface="Grot12 Normal"/>
                <a:sym typeface="Grot12 Normal"/>
              </a:defRPr>
            </a:pPr>
            <a:r>
              <a:rPr dirty="0"/>
              <a:t>Where are we going next?…..</a:t>
            </a:r>
          </a:p>
        </p:txBody>
      </p:sp>
      <p:sp>
        <p:nvSpPr>
          <p:cNvPr id="7" name="Title 1">
            <a:extLst>
              <a:ext uri="{FF2B5EF4-FFF2-40B4-BE49-F238E27FC236}">
                <a16:creationId xmlns:a16="http://schemas.microsoft.com/office/drawing/2014/main" id="{6CCF6F5D-0AFB-9046-ACFE-FC07108ACA89}"/>
              </a:ext>
            </a:extLst>
          </p:cNvPr>
          <p:cNvSpPr txBox="1"/>
          <p:nvPr/>
        </p:nvSpPr>
        <p:spPr>
          <a:xfrm>
            <a:off x="336429" y="258032"/>
            <a:ext cx="4971552" cy="12362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dirty="0"/>
              <a:t>Let’s write home</a:t>
            </a:r>
            <a:endParaRPr dirty="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Image" descr="Image"/>
          <p:cNvPicPr>
            <a:picLocks noChangeAspect="1"/>
          </p:cNvPicPr>
          <p:nvPr/>
        </p:nvPicPr>
        <p:blipFill>
          <a:blip r:embed="rId3"/>
          <a:stretch>
            <a:fillRect/>
          </a:stretch>
        </p:blipFill>
        <p:spPr>
          <a:xfrm>
            <a:off x="2082633" y="3848735"/>
            <a:ext cx="408941" cy="408941"/>
          </a:xfrm>
          <a:prstGeom prst="rect">
            <a:avLst/>
          </a:prstGeom>
          <a:ln w="12700">
            <a:miter lim="400000"/>
          </a:ln>
        </p:spPr>
      </p:pic>
      <p:pic>
        <p:nvPicPr>
          <p:cNvPr id="119" name="Image" descr="Image"/>
          <p:cNvPicPr>
            <a:picLocks noChangeAspect="1"/>
          </p:cNvPicPr>
          <p:nvPr/>
        </p:nvPicPr>
        <p:blipFill>
          <a:blip r:embed="rId4"/>
          <a:stretch>
            <a:fillRect/>
          </a:stretch>
        </p:blipFill>
        <p:spPr>
          <a:xfrm>
            <a:off x="2082633" y="4537182"/>
            <a:ext cx="408941" cy="408941"/>
          </a:xfrm>
          <a:prstGeom prst="rect">
            <a:avLst/>
          </a:prstGeom>
          <a:ln w="12700">
            <a:miter lim="400000"/>
          </a:ln>
        </p:spPr>
      </p:pic>
      <p:pic>
        <p:nvPicPr>
          <p:cNvPr id="120" name="Image" descr="Image"/>
          <p:cNvPicPr>
            <a:picLocks noChangeAspect="1"/>
          </p:cNvPicPr>
          <p:nvPr/>
        </p:nvPicPr>
        <p:blipFill>
          <a:blip r:embed="rId5"/>
          <a:stretch>
            <a:fillRect/>
          </a:stretch>
        </p:blipFill>
        <p:spPr>
          <a:xfrm>
            <a:off x="2082633" y="5200230"/>
            <a:ext cx="408941" cy="408941"/>
          </a:xfrm>
          <a:prstGeom prst="rect">
            <a:avLst/>
          </a:prstGeom>
          <a:ln w="12700">
            <a:miter lim="400000"/>
          </a:ln>
        </p:spPr>
      </p:pic>
      <p:pic>
        <p:nvPicPr>
          <p:cNvPr id="121" name="Image" descr="Image"/>
          <p:cNvPicPr>
            <a:picLocks noChangeAspect="1"/>
          </p:cNvPicPr>
          <p:nvPr/>
        </p:nvPicPr>
        <p:blipFill>
          <a:blip r:embed="rId6"/>
          <a:stretch>
            <a:fillRect/>
          </a:stretch>
        </p:blipFill>
        <p:spPr>
          <a:xfrm>
            <a:off x="2043520" y="3136621"/>
            <a:ext cx="487166" cy="456589"/>
          </a:xfrm>
          <a:prstGeom prst="rect">
            <a:avLst/>
          </a:prstGeom>
          <a:ln w="12700">
            <a:miter lim="400000"/>
          </a:ln>
        </p:spPr>
      </p:pic>
      <p:pic>
        <p:nvPicPr>
          <p:cNvPr id="122" name="Image" descr="Image"/>
          <p:cNvPicPr>
            <a:picLocks noChangeAspect="1"/>
          </p:cNvPicPr>
          <p:nvPr/>
        </p:nvPicPr>
        <p:blipFill>
          <a:blip r:embed="rId7"/>
          <a:stretch>
            <a:fillRect/>
          </a:stretch>
        </p:blipFill>
        <p:spPr>
          <a:xfrm>
            <a:off x="2753969" y="-2461085"/>
            <a:ext cx="21198227" cy="16563171"/>
          </a:xfrm>
          <a:prstGeom prst="rect">
            <a:avLst/>
          </a:prstGeom>
          <a:ln w="12700">
            <a:miter lim="400000"/>
          </a:ln>
        </p:spPr>
      </p:pic>
      <p:pic>
        <p:nvPicPr>
          <p:cNvPr id="124" name="Image" descr="Image"/>
          <p:cNvPicPr>
            <a:picLocks noChangeAspect="1"/>
          </p:cNvPicPr>
          <p:nvPr/>
        </p:nvPicPr>
        <p:blipFill>
          <a:blip r:embed="rId8"/>
          <a:stretch>
            <a:fillRect/>
          </a:stretch>
        </p:blipFill>
        <p:spPr>
          <a:xfrm>
            <a:off x="6849235" y="3135676"/>
            <a:ext cx="165345" cy="237798"/>
          </a:xfrm>
          <a:prstGeom prst="rect">
            <a:avLst/>
          </a:prstGeom>
          <a:ln w="12700">
            <a:miter lim="400000"/>
          </a:ln>
        </p:spPr>
      </p:pic>
      <p:pic>
        <p:nvPicPr>
          <p:cNvPr id="125" name="England_Crest_2COL_SPOT_FILL.png" descr="England_Crest_2COL_SPOT_FILL.png"/>
          <p:cNvPicPr>
            <a:picLocks noChangeAspect="1"/>
          </p:cNvPicPr>
          <p:nvPr/>
        </p:nvPicPr>
        <p:blipFill>
          <a:blip r:embed="rId9"/>
          <a:stretch>
            <a:fillRect/>
          </a:stretch>
        </p:blipFill>
        <p:spPr>
          <a:xfrm>
            <a:off x="372538" y="5625871"/>
            <a:ext cx="723901" cy="861423"/>
          </a:xfrm>
          <a:prstGeom prst="rect">
            <a:avLst/>
          </a:prstGeom>
          <a:ln w="12700">
            <a:miter lim="400000"/>
          </a:ln>
        </p:spPr>
      </p:pic>
      <p:sp>
        <p:nvSpPr>
          <p:cNvPr id="126" name="Subtitle 2"/>
          <p:cNvSpPr txBox="1">
            <a:spLocks noGrp="1"/>
          </p:cNvSpPr>
          <p:nvPr>
            <p:ph type="subTitle" sz="quarter" idx="1"/>
          </p:nvPr>
        </p:nvSpPr>
        <p:spPr>
          <a:xfrm>
            <a:off x="339848" y="1433155"/>
            <a:ext cx="5868142" cy="1931172"/>
          </a:xfrm>
          <a:prstGeom prst="rect">
            <a:avLst/>
          </a:prstGeom>
        </p:spPr>
        <p:txBody>
          <a:bodyPr/>
          <a:lstStyle/>
          <a:p>
            <a:pPr algn="l">
              <a:lnSpc>
                <a:spcPct val="100000"/>
              </a:lnSpc>
              <a:spcBef>
                <a:spcPts val="300"/>
              </a:spcBef>
              <a:defRPr sz="1400">
                <a:solidFill>
                  <a:srgbClr val="005093"/>
                </a:solidFill>
                <a:latin typeface="Grot12 Normal"/>
                <a:ea typeface="Grot12 Normal"/>
                <a:cs typeface="Grot12 Normal"/>
                <a:sym typeface="Grot12 Normal"/>
              </a:defRPr>
            </a:pPr>
            <a:r>
              <a:rPr dirty="0"/>
              <a:t>You’ve made your railway journey to the largest city in Scotland. It’s famous for its architecture, culture and arts. It </a:t>
            </a:r>
            <a:r>
              <a:rPr lang="en-US" dirty="0"/>
              <a:t>is one of the Group </a:t>
            </a:r>
            <a:r>
              <a:rPr lang="en-US"/>
              <a:t>D hosts </a:t>
            </a:r>
            <a:r>
              <a:t>in </a:t>
            </a:r>
            <a:r>
              <a:rPr dirty="0"/>
              <a:t>UEFA EURO 2020.</a:t>
            </a:r>
            <a:endParaRPr lang="en-GB" dirty="0"/>
          </a:p>
          <a:p>
            <a:pPr algn="l">
              <a:lnSpc>
                <a:spcPct val="100000"/>
              </a:lnSpc>
              <a:spcBef>
                <a:spcPts val="300"/>
              </a:spcBef>
              <a:defRPr sz="1400">
                <a:solidFill>
                  <a:srgbClr val="005093"/>
                </a:solidFill>
                <a:latin typeface="Grot12 Normal"/>
                <a:ea typeface="Grot12 Normal"/>
                <a:cs typeface="Grot12 Normal"/>
                <a:sym typeface="Grot12 Normal"/>
              </a:defRPr>
            </a:pPr>
            <a:endParaRPr dirty="0"/>
          </a:p>
          <a:p>
            <a:pPr marL="140368" indent="-140368" algn="l">
              <a:lnSpc>
                <a:spcPct val="100000"/>
              </a:lnSpc>
              <a:spcBef>
                <a:spcPts val="300"/>
              </a:spcBef>
              <a:buClr>
                <a:srgbClr val="D82333"/>
              </a:buClr>
              <a:buSzPct val="100000"/>
              <a:buChar char="•"/>
              <a:defRPr sz="1400">
                <a:solidFill>
                  <a:srgbClr val="005093"/>
                </a:solidFill>
                <a:latin typeface="Grot12 Normal"/>
                <a:ea typeface="Grot12 Normal"/>
                <a:cs typeface="Grot12 Normal"/>
                <a:sym typeface="Grot12 Normal"/>
              </a:defRPr>
            </a:pPr>
            <a:r>
              <a:rPr dirty="0"/>
              <a:t>What teams will be playing in this group?</a:t>
            </a:r>
          </a:p>
          <a:p>
            <a:pPr marL="140368" indent="-140368" algn="l">
              <a:lnSpc>
                <a:spcPct val="100000"/>
              </a:lnSpc>
              <a:spcBef>
                <a:spcPts val="300"/>
              </a:spcBef>
              <a:buClr>
                <a:srgbClr val="D82333"/>
              </a:buClr>
              <a:buSzPct val="100000"/>
              <a:buChar char="•"/>
              <a:defRPr sz="1400">
                <a:solidFill>
                  <a:srgbClr val="005093"/>
                </a:solidFill>
                <a:latin typeface="Grot12 Normal"/>
                <a:ea typeface="Grot12 Normal"/>
                <a:cs typeface="Grot12 Normal"/>
                <a:sym typeface="Grot12 Normal"/>
              </a:defRPr>
            </a:pPr>
            <a:r>
              <a:rPr dirty="0"/>
              <a:t>Use the flags below to find out…</a:t>
            </a:r>
          </a:p>
        </p:txBody>
      </p:sp>
      <p:sp>
        <p:nvSpPr>
          <p:cNvPr id="127" name="ENGLAND"/>
          <p:cNvSpPr txBox="1"/>
          <p:nvPr/>
        </p:nvSpPr>
        <p:spPr>
          <a:xfrm>
            <a:off x="2536112" y="3160287"/>
            <a:ext cx="1043791" cy="383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300"/>
              </a:spcBef>
              <a:defRPr>
                <a:solidFill>
                  <a:srgbClr val="005093"/>
                </a:solidFill>
                <a:latin typeface="Grot12 Condensed"/>
                <a:ea typeface="Grot12 Condensed"/>
                <a:cs typeface="Grot12 Condensed"/>
                <a:sym typeface="Grot12 Condensed"/>
              </a:defRPr>
            </a:lvl1pPr>
          </a:lstStyle>
          <a:p>
            <a:r>
              <a:t>ENGLAND</a:t>
            </a:r>
          </a:p>
        </p:txBody>
      </p:sp>
      <p:sp>
        <p:nvSpPr>
          <p:cNvPr id="128" name="CROATIA"/>
          <p:cNvSpPr txBox="1"/>
          <p:nvPr/>
        </p:nvSpPr>
        <p:spPr>
          <a:xfrm>
            <a:off x="2536112" y="3848735"/>
            <a:ext cx="1161038" cy="383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300"/>
              </a:spcBef>
              <a:defRPr>
                <a:solidFill>
                  <a:srgbClr val="005093"/>
                </a:solidFill>
                <a:latin typeface="Grot12 Condensed"/>
                <a:ea typeface="Grot12 Condensed"/>
                <a:cs typeface="Grot12 Condensed"/>
                <a:sym typeface="Grot12 Condensed"/>
              </a:defRPr>
            </a:lvl1pPr>
          </a:lstStyle>
          <a:p>
            <a:r>
              <a:t>CROATIA</a:t>
            </a:r>
          </a:p>
        </p:txBody>
      </p:sp>
      <p:sp>
        <p:nvSpPr>
          <p:cNvPr id="129" name="SCOTLAND"/>
          <p:cNvSpPr txBox="1"/>
          <p:nvPr/>
        </p:nvSpPr>
        <p:spPr>
          <a:xfrm>
            <a:off x="2536111" y="4549882"/>
            <a:ext cx="1161039" cy="383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300"/>
              </a:spcBef>
              <a:defRPr>
                <a:solidFill>
                  <a:srgbClr val="005093"/>
                </a:solidFill>
                <a:latin typeface="Grot12 Condensed"/>
                <a:ea typeface="Grot12 Condensed"/>
                <a:cs typeface="Grot12 Condensed"/>
                <a:sym typeface="Grot12 Condensed"/>
              </a:defRPr>
            </a:lvl1pPr>
          </a:lstStyle>
          <a:p>
            <a:r>
              <a:t>SCOTLAND</a:t>
            </a:r>
          </a:p>
        </p:txBody>
      </p:sp>
      <p:sp>
        <p:nvSpPr>
          <p:cNvPr id="130" name="CZECH REPUBLIC"/>
          <p:cNvSpPr txBox="1"/>
          <p:nvPr/>
        </p:nvSpPr>
        <p:spPr>
          <a:xfrm>
            <a:off x="2536112" y="5200230"/>
            <a:ext cx="1602251" cy="383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300"/>
              </a:spcBef>
              <a:defRPr>
                <a:solidFill>
                  <a:srgbClr val="005093"/>
                </a:solidFill>
                <a:latin typeface="Grot12 Condensed"/>
                <a:ea typeface="Grot12 Condensed"/>
                <a:cs typeface="Grot12 Condensed"/>
                <a:sym typeface="Grot12 Condensed"/>
              </a:defRPr>
            </a:lvl1pPr>
          </a:lstStyle>
          <a:p>
            <a:r>
              <a:t>CZECH REPUBLIC</a:t>
            </a:r>
          </a:p>
        </p:txBody>
      </p:sp>
      <p:grpSp>
        <p:nvGrpSpPr>
          <p:cNvPr id="133" name="Group"/>
          <p:cNvGrpSpPr/>
          <p:nvPr/>
        </p:nvGrpSpPr>
        <p:grpSpPr>
          <a:xfrm>
            <a:off x="235410" y="3647696"/>
            <a:ext cx="1278747" cy="1234800"/>
            <a:chOff x="13389" y="0"/>
            <a:chExt cx="1278746" cy="1234798"/>
          </a:xfrm>
        </p:grpSpPr>
        <p:pic>
          <p:nvPicPr>
            <p:cNvPr id="131" name="Image" descr="Image"/>
            <p:cNvPicPr>
              <a:picLocks noChangeAspect="1"/>
            </p:cNvPicPr>
            <p:nvPr/>
          </p:nvPicPr>
          <p:blipFill>
            <a:blip r:embed="rId10"/>
            <a:stretch>
              <a:fillRect/>
            </a:stretch>
          </p:blipFill>
          <p:spPr>
            <a:xfrm>
              <a:off x="241456" y="0"/>
              <a:ext cx="822614" cy="823126"/>
            </a:xfrm>
            <a:prstGeom prst="rect">
              <a:avLst/>
            </a:prstGeom>
            <a:ln w="12700" cap="flat">
              <a:noFill/>
              <a:miter lim="400000"/>
            </a:ln>
            <a:effectLst/>
          </p:spPr>
        </p:pic>
        <p:sp>
          <p:nvSpPr>
            <p:cNvPr id="132" name="GROUP d"/>
            <p:cNvSpPr txBox="1"/>
            <p:nvPr/>
          </p:nvSpPr>
          <p:spPr>
            <a:xfrm>
              <a:off x="13389" y="656338"/>
              <a:ext cx="1278746" cy="5784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spcBef>
                  <a:spcPts val="300"/>
                </a:spcBef>
                <a:defRPr sz="4700">
                  <a:solidFill>
                    <a:srgbClr val="D82333"/>
                  </a:solidFill>
                  <a:latin typeface="England FC DISPLAY Regular"/>
                  <a:ea typeface="England FC DISPLAY Regular"/>
                  <a:cs typeface="England FC DISPLAY Regular"/>
                  <a:sym typeface="England FC DISPLAY Regular"/>
                </a:defRPr>
              </a:lvl1pPr>
            </a:lstStyle>
            <a:p>
              <a:r>
                <a:rPr dirty="0"/>
                <a:t>GROUP d</a:t>
              </a:r>
            </a:p>
          </p:txBody>
        </p:sp>
      </p:grpSp>
      <p:grpSp>
        <p:nvGrpSpPr>
          <p:cNvPr id="140" name="Group"/>
          <p:cNvGrpSpPr/>
          <p:nvPr/>
        </p:nvGrpSpPr>
        <p:grpSpPr>
          <a:xfrm>
            <a:off x="1674372" y="3352960"/>
            <a:ext cx="380505" cy="2081973"/>
            <a:chOff x="0" y="0"/>
            <a:chExt cx="380503" cy="2081971"/>
          </a:xfrm>
        </p:grpSpPr>
        <p:sp>
          <p:nvSpPr>
            <p:cNvPr id="134" name="Line"/>
            <p:cNvSpPr/>
            <p:nvPr/>
          </p:nvSpPr>
          <p:spPr>
            <a:xfrm flipV="1">
              <a:off x="-1" y="0"/>
              <a:ext cx="2" cy="2081972"/>
            </a:xfrm>
            <a:prstGeom prst="line">
              <a:avLst/>
            </a:prstGeom>
            <a:noFill/>
            <a:ln w="25400" cap="flat">
              <a:solidFill>
                <a:srgbClr val="005093">
                  <a:alpha val="24000"/>
                </a:srgbClr>
              </a:solidFill>
              <a:prstDash val="sysDot"/>
              <a:miter lim="400000"/>
            </a:ln>
            <a:effectLst/>
          </p:spPr>
          <p:txBody>
            <a:bodyPr wrap="square" lIns="45719" tIns="45719" rIns="45719" bIns="45719" numCol="1" anchor="t">
              <a:noAutofit/>
            </a:bodyPr>
            <a:lstStyle/>
            <a:p>
              <a:endParaRPr/>
            </a:p>
          </p:txBody>
        </p:sp>
        <p:grpSp>
          <p:nvGrpSpPr>
            <p:cNvPr id="139" name="Group"/>
            <p:cNvGrpSpPr/>
            <p:nvPr/>
          </p:nvGrpSpPr>
          <p:grpSpPr>
            <a:xfrm>
              <a:off x="12262" y="8668"/>
              <a:ext cx="368242" cy="2064635"/>
              <a:chOff x="0" y="0"/>
              <a:chExt cx="368241" cy="2064633"/>
            </a:xfrm>
          </p:grpSpPr>
          <p:sp>
            <p:nvSpPr>
              <p:cNvPr id="135" name="Line"/>
              <p:cNvSpPr/>
              <p:nvPr/>
            </p:nvSpPr>
            <p:spPr>
              <a:xfrm>
                <a:off x="0" y="0"/>
                <a:ext cx="368242" cy="0"/>
              </a:xfrm>
              <a:prstGeom prst="line">
                <a:avLst/>
              </a:prstGeom>
              <a:noFill/>
              <a:ln w="25400" cap="flat">
                <a:solidFill>
                  <a:srgbClr val="005093">
                    <a:alpha val="24000"/>
                  </a:srgbClr>
                </a:solidFill>
                <a:prstDash val="sysDot"/>
                <a:miter lim="400000"/>
              </a:ln>
              <a:effectLst/>
            </p:spPr>
            <p:txBody>
              <a:bodyPr wrap="square" lIns="45719" tIns="45719" rIns="45719" bIns="45719" numCol="1" anchor="t">
                <a:noAutofit/>
              </a:bodyPr>
              <a:lstStyle/>
              <a:p>
                <a:endParaRPr/>
              </a:p>
            </p:txBody>
          </p:sp>
          <p:sp>
            <p:nvSpPr>
              <p:cNvPr id="136" name="Line"/>
              <p:cNvSpPr/>
              <p:nvPr/>
            </p:nvSpPr>
            <p:spPr>
              <a:xfrm>
                <a:off x="0" y="2064633"/>
                <a:ext cx="368242" cy="1"/>
              </a:xfrm>
              <a:prstGeom prst="line">
                <a:avLst/>
              </a:prstGeom>
              <a:noFill/>
              <a:ln w="25400" cap="flat">
                <a:solidFill>
                  <a:srgbClr val="005093">
                    <a:alpha val="24000"/>
                  </a:srgbClr>
                </a:solidFill>
                <a:prstDash val="sysDot"/>
                <a:miter lim="400000"/>
              </a:ln>
              <a:effectLst/>
            </p:spPr>
            <p:txBody>
              <a:bodyPr wrap="square" lIns="45719" tIns="45719" rIns="45719" bIns="45719" numCol="1" anchor="t">
                <a:noAutofit/>
              </a:bodyPr>
              <a:lstStyle/>
              <a:p>
                <a:endParaRPr/>
              </a:p>
            </p:txBody>
          </p:sp>
          <p:sp>
            <p:nvSpPr>
              <p:cNvPr id="137" name="Line"/>
              <p:cNvSpPr/>
              <p:nvPr/>
            </p:nvSpPr>
            <p:spPr>
              <a:xfrm>
                <a:off x="0" y="1376422"/>
                <a:ext cx="368242" cy="1"/>
              </a:xfrm>
              <a:prstGeom prst="line">
                <a:avLst/>
              </a:prstGeom>
              <a:noFill/>
              <a:ln w="25400" cap="flat">
                <a:solidFill>
                  <a:srgbClr val="005093">
                    <a:alpha val="24000"/>
                  </a:srgbClr>
                </a:solidFill>
                <a:prstDash val="sysDot"/>
                <a:miter lim="400000"/>
              </a:ln>
              <a:effectLst/>
            </p:spPr>
            <p:txBody>
              <a:bodyPr wrap="square" lIns="45719" tIns="45719" rIns="45719" bIns="45719" numCol="1" anchor="t">
                <a:noAutofit/>
              </a:bodyPr>
              <a:lstStyle/>
              <a:p>
                <a:endParaRPr/>
              </a:p>
            </p:txBody>
          </p:sp>
          <p:sp>
            <p:nvSpPr>
              <p:cNvPr id="138" name="Line"/>
              <p:cNvSpPr/>
              <p:nvPr/>
            </p:nvSpPr>
            <p:spPr>
              <a:xfrm>
                <a:off x="0" y="688211"/>
                <a:ext cx="368242" cy="1"/>
              </a:xfrm>
              <a:prstGeom prst="line">
                <a:avLst/>
              </a:prstGeom>
              <a:noFill/>
              <a:ln w="25400" cap="flat">
                <a:solidFill>
                  <a:srgbClr val="005093">
                    <a:alpha val="24000"/>
                  </a:srgbClr>
                </a:solidFill>
                <a:prstDash val="sysDot"/>
                <a:miter lim="400000"/>
              </a:ln>
              <a:effectLst/>
            </p:spPr>
            <p:txBody>
              <a:bodyPr wrap="square" lIns="45719" tIns="45719" rIns="45719" bIns="45719" numCol="1" anchor="t">
                <a:noAutofit/>
              </a:bodyPr>
              <a:lstStyle/>
              <a:p>
                <a:endParaRPr/>
              </a:p>
            </p:txBody>
          </p:sp>
        </p:grpSp>
      </p:grpSp>
      <p:sp>
        <p:nvSpPr>
          <p:cNvPr id="141" name="Glasgow"/>
          <p:cNvSpPr txBox="1"/>
          <p:nvPr/>
        </p:nvSpPr>
        <p:spPr>
          <a:xfrm>
            <a:off x="6867144" y="2862974"/>
            <a:ext cx="1451687"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72000"/>
              </a:lnSpc>
              <a:spcBef>
                <a:spcPts val="1000"/>
              </a:spcBef>
              <a:defRPr sz="1200">
                <a:solidFill>
                  <a:srgbClr val="FFFFFF"/>
                </a:solidFill>
                <a:latin typeface="Grot12 Normal"/>
                <a:ea typeface="Grot12 Normal"/>
                <a:cs typeface="Grot12 Normal"/>
                <a:sym typeface="Grot12 Normal"/>
              </a:defRPr>
            </a:lvl1pPr>
          </a:lstStyle>
          <a:p>
            <a:r>
              <a:t>Glasgow</a:t>
            </a:r>
          </a:p>
        </p:txBody>
      </p:sp>
      <p:sp>
        <p:nvSpPr>
          <p:cNvPr id="26" name="Title 1">
            <a:extLst>
              <a:ext uri="{FF2B5EF4-FFF2-40B4-BE49-F238E27FC236}">
                <a16:creationId xmlns:a16="http://schemas.microsoft.com/office/drawing/2014/main" id="{58177824-5B31-F148-B06C-8D501FC46E1E}"/>
              </a:ext>
            </a:extLst>
          </p:cNvPr>
          <p:cNvSpPr txBox="1"/>
          <p:nvPr/>
        </p:nvSpPr>
        <p:spPr>
          <a:xfrm>
            <a:off x="336428" y="258032"/>
            <a:ext cx="5868138" cy="12221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dirty="0"/>
              <a:t>Welcome to Glasgow</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126">
                                            <p:bg/>
                                          </p:spTgt>
                                        </p:tgtEl>
                                        <p:attrNameLst>
                                          <p:attrName>style.visibility</p:attrName>
                                        </p:attrNameLst>
                                      </p:cBhvr>
                                      <p:to>
                                        <p:strVal val="visible"/>
                                      </p:to>
                                    </p:set>
                                    <p:animEffect transition="in" filter="box(out)">
                                      <p:cBhvr>
                                        <p:cTn id="7" dur="1000"/>
                                        <p:tgtEl>
                                          <p:spTgt spid="126">
                                            <p:bg/>
                                          </p:spTgt>
                                        </p:tgtEl>
                                      </p:cBhvr>
                                    </p:animEffect>
                                  </p:childTnLst>
                                </p:cTn>
                              </p:par>
                              <p:par>
                                <p:cTn id="8" presetID="4" presetClass="entr" presetSubtype="32" fill="hold" grpId="0" nodeType="withEffect">
                                  <p:stCondLst>
                                    <p:cond delay="0"/>
                                  </p:stCondLst>
                                  <p:iterate>
                                    <p:tmAbs val="0"/>
                                  </p:iterate>
                                  <p:childTnLst>
                                    <p:set>
                                      <p:cBhvr>
                                        <p:cTn id="9" fill="hold"/>
                                        <p:tgtEl>
                                          <p:spTgt spid="126">
                                            <p:txEl>
                                              <p:pRg st="0" end="0"/>
                                            </p:txEl>
                                          </p:spTgt>
                                        </p:tgtEl>
                                        <p:attrNameLst>
                                          <p:attrName>style.visibility</p:attrName>
                                        </p:attrNameLst>
                                      </p:cBhvr>
                                      <p:to>
                                        <p:strVal val="visible"/>
                                      </p:to>
                                    </p:set>
                                    <p:animEffect transition="in" filter="box(out)">
                                      <p:cBhvr>
                                        <p:cTn id="10" dur="1000"/>
                                        <p:tgtEl>
                                          <p:spTgt spid="12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iterate>
                                    <p:tmAbs val="0"/>
                                  </p:iterate>
                                  <p:childTnLst>
                                    <p:set>
                                      <p:cBhvr>
                                        <p:cTn id="14" fill="hold"/>
                                        <p:tgtEl>
                                          <p:spTgt spid="126">
                                            <p:txEl>
                                              <p:pRg st="2" end="2"/>
                                            </p:txEl>
                                          </p:spTgt>
                                        </p:tgtEl>
                                        <p:attrNameLst>
                                          <p:attrName>style.visibility</p:attrName>
                                        </p:attrNameLst>
                                      </p:cBhvr>
                                      <p:to>
                                        <p:strVal val="visible"/>
                                      </p:to>
                                    </p:set>
                                    <p:animEffect transition="in" filter="box(out)">
                                      <p:cBhvr>
                                        <p:cTn id="15" dur="1000"/>
                                        <p:tgtEl>
                                          <p:spTgt spid="12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iterate>
                                    <p:tmAbs val="0"/>
                                  </p:iterate>
                                  <p:childTnLst>
                                    <p:set>
                                      <p:cBhvr>
                                        <p:cTn id="19" fill="hold"/>
                                        <p:tgtEl>
                                          <p:spTgt spid="126">
                                            <p:txEl>
                                              <p:pRg st="3" end="3"/>
                                            </p:txEl>
                                          </p:spTgt>
                                        </p:tgtEl>
                                        <p:attrNameLst>
                                          <p:attrName>style.visibility</p:attrName>
                                        </p:attrNameLst>
                                      </p:cBhvr>
                                      <p:to>
                                        <p:strVal val="visible"/>
                                      </p:to>
                                    </p:set>
                                    <p:animEffect transition="in" filter="box(out)">
                                      <p:cBhvr>
                                        <p:cTn id="20" dur="1000"/>
                                        <p:tgtEl>
                                          <p:spTgt spid="126">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grpId="0" nodeType="clickEffect">
                                  <p:stCondLst>
                                    <p:cond delay="0"/>
                                  </p:stCondLst>
                                  <p:iterate>
                                    <p:tmAbs val="0"/>
                                  </p:iterate>
                                  <p:childTnLst>
                                    <p:set>
                                      <p:cBhvr>
                                        <p:cTn id="24" fill="hold"/>
                                        <p:tgtEl>
                                          <p:spTgt spid="127"/>
                                        </p:tgtEl>
                                        <p:attrNameLst>
                                          <p:attrName>style.visibility</p:attrName>
                                        </p:attrNameLst>
                                      </p:cBhvr>
                                      <p:to>
                                        <p:strVal val="visible"/>
                                      </p:to>
                                    </p:set>
                                    <p:animEffect transition="in" filter="box(out)">
                                      <p:cBhvr>
                                        <p:cTn id="25" dur="1000"/>
                                        <p:tgtEl>
                                          <p:spTgt spid="127"/>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grpId="0" nodeType="clickEffect">
                                  <p:stCondLst>
                                    <p:cond delay="0"/>
                                  </p:stCondLst>
                                  <p:iterate>
                                    <p:tmAbs val="0"/>
                                  </p:iterate>
                                  <p:childTnLst>
                                    <p:set>
                                      <p:cBhvr>
                                        <p:cTn id="29" fill="hold"/>
                                        <p:tgtEl>
                                          <p:spTgt spid="128"/>
                                        </p:tgtEl>
                                        <p:attrNameLst>
                                          <p:attrName>style.visibility</p:attrName>
                                        </p:attrNameLst>
                                      </p:cBhvr>
                                      <p:to>
                                        <p:strVal val="visible"/>
                                      </p:to>
                                    </p:set>
                                    <p:animEffect transition="in" filter="box(out)">
                                      <p:cBhvr>
                                        <p:cTn id="30" dur="1000"/>
                                        <p:tgtEl>
                                          <p:spTgt spid="128"/>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32" fill="hold" grpId="0" nodeType="clickEffect">
                                  <p:stCondLst>
                                    <p:cond delay="0"/>
                                  </p:stCondLst>
                                  <p:iterate>
                                    <p:tmAbs val="0"/>
                                  </p:iterate>
                                  <p:childTnLst>
                                    <p:set>
                                      <p:cBhvr>
                                        <p:cTn id="34" fill="hold"/>
                                        <p:tgtEl>
                                          <p:spTgt spid="129"/>
                                        </p:tgtEl>
                                        <p:attrNameLst>
                                          <p:attrName>style.visibility</p:attrName>
                                        </p:attrNameLst>
                                      </p:cBhvr>
                                      <p:to>
                                        <p:strVal val="visible"/>
                                      </p:to>
                                    </p:set>
                                    <p:animEffect transition="in" filter="box(out)">
                                      <p:cBhvr>
                                        <p:cTn id="35" dur="1000"/>
                                        <p:tgtEl>
                                          <p:spTgt spid="129"/>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32" fill="hold" grpId="0" nodeType="clickEffect">
                                  <p:stCondLst>
                                    <p:cond delay="0"/>
                                  </p:stCondLst>
                                  <p:iterate>
                                    <p:tmAbs val="0"/>
                                  </p:iterate>
                                  <p:childTnLst>
                                    <p:set>
                                      <p:cBhvr>
                                        <p:cTn id="39" fill="hold"/>
                                        <p:tgtEl>
                                          <p:spTgt spid="130"/>
                                        </p:tgtEl>
                                        <p:attrNameLst>
                                          <p:attrName>style.visibility</p:attrName>
                                        </p:attrNameLst>
                                      </p:cBhvr>
                                      <p:to>
                                        <p:strVal val="visible"/>
                                      </p:to>
                                    </p:set>
                                    <p:animEffect transition="in" filter="box(out)">
                                      <p:cBhvr>
                                        <p:cTn id="40" dur="10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build="p" bldLvl="5" animBg="1" advAuto="0"/>
      <p:bldP spid="127" grpId="0" animBg="1" advAuto="0"/>
      <p:bldP spid="128" grpId="0" animBg="1" advAuto="0"/>
      <p:bldP spid="129" grpId="0" animBg="1" advAuto="0"/>
      <p:bldP spid="130"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1279209.JPG" descr="1279209.JPG"/>
          <p:cNvPicPr>
            <a:picLocks noChangeAspect="1"/>
          </p:cNvPicPr>
          <p:nvPr/>
        </p:nvPicPr>
        <p:blipFill>
          <a:blip r:embed="rId3"/>
          <a:srcRect l="22665" t="1427" r="1566" b="23248"/>
          <a:stretch>
            <a:fillRect/>
          </a:stretch>
        </p:blipFill>
        <p:spPr>
          <a:xfrm>
            <a:off x="3575097" y="2637081"/>
            <a:ext cx="3026207" cy="1988593"/>
          </a:xfrm>
          <a:prstGeom prst="rect">
            <a:avLst/>
          </a:prstGeom>
          <a:ln w="12700">
            <a:miter lim="400000"/>
          </a:ln>
        </p:spPr>
      </p:pic>
      <p:pic>
        <p:nvPicPr>
          <p:cNvPr id="146" name="1496916.JPG" descr="1496916.JPG"/>
          <p:cNvPicPr>
            <a:picLocks noChangeAspect="1"/>
          </p:cNvPicPr>
          <p:nvPr/>
        </p:nvPicPr>
        <p:blipFill>
          <a:blip r:embed="rId4"/>
          <a:srcRect b="41928"/>
          <a:stretch>
            <a:fillRect/>
          </a:stretch>
        </p:blipFill>
        <p:spPr>
          <a:xfrm>
            <a:off x="9269228" y="382778"/>
            <a:ext cx="2534338" cy="2211461"/>
          </a:xfrm>
          <a:prstGeom prst="rect">
            <a:avLst/>
          </a:prstGeom>
          <a:ln w="12700">
            <a:miter lim="400000"/>
          </a:ln>
        </p:spPr>
      </p:pic>
      <p:pic>
        <p:nvPicPr>
          <p:cNvPr id="147" name="1683155.JPG" descr="1683155.JPG"/>
          <p:cNvPicPr>
            <a:picLocks noChangeAspect="1"/>
          </p:cNvPicPr>
          <p:nvPr/>
        </p:nvPicPr>
        <p:blipFill>
          <a:blip r:embed="rId5"/>
          <a:srcRect l="22225"/>
          <a:stretch>
            <a:fillRect/>
          </a:stretch>
        </p:blipFill>
        <p:spPr>
          <a:xfrm>
            <a:off x="6657689" y="389072"/>
            <a:ext cx="2561109" cy="2196439"/>
          </a:xfrm>
          <a:prstGeom prst="rect">
            <a:avLst/>
          </a:prstGeom>
          <a:ln w="12700">
            <a:miter lim="400000"/>
          </a:ln>
        </p:spPr>
      </p:pic>
      <p:pic>
        <p:nvPicPr>
          <p:cNvPr id="148" name="1278848.JPG" descr="1278848.JPG"/>
          <p:cNvPicPr>
            <a:picLocks noChangeAspect="1"/>
          </p:cNvPicPr>
          <p:nvPr/>
        </p:nvPicPr>
        <p:blipFill>
          <a:blip r:embed="rId6"/>
          <a:srcRect b="15903"/>
          <a:stretch>
            <a:fillRect/>
          </a:stretch>
        </p:blipFill>
        <p:spPr>
          <a:xfrm>
            <a:off x="3571922" y="4678438"/>
            <a:ext cx="3029418" cy="1789707"/>
          </a:xfrm>
          <a:prstGeom prst="rect">
            <a:avLst/>
          </a:prstGeom>
          <a:ln w="12700">
            <a:miter lim="400000"/>
          </a:ln>
        </p:spPr>
      </p:pic>
      <p:pic>
        <p:nvPicPr>
          <p:cNvPr id="149" name="1278893.JPG"/>
          <p:cNvPicPr>
            <a:picLocks noChangeAspect="1"/>
          </p:cNvPicPr>
          <p:nvPr/>
        </p:nvPicPr>
        <p:blipFill rotWithShape="1">
          <a:blip r:embed="rId7" cstate="print">
            <a:extLst>
              <a:ext uri="{28A0092B-C50C-407E-A947-70E740481C1C}">
                <a14:useLocalDpi xmlns:a14="http://schemas.microsoft.com/office/drawing/2010/main" val="0"/>
              </a:ext>
            </a:extLst>
          </a:blip>
          <a:srcRect l="16827" t="4086" r="6168" b="10334"/>
          <a:stretch/>
        </p:blipFill>
        <p:spPr>
          <a:xfrm>
            <a:off x="6661612" y="2637081"/>
            <a:ext cx="5158767" cy="3824139"/>
          </a:xfrm>
          <a:prstGeom prst="rect">
            <a:avLst/>
          </a:prstGeom>
          <a:ln w="12700">
            <a:miter lim="400000"/>
          </a:ln>
        </p:spPr>
      </p:pic>
      <p:pic>
        <p:nvPicPr>
          <p:cNvPr id="151" name="1278944.JPG" descr="1278944.JPG"/>
          <p:cNvPicPr>
            <a:picLocks noChangeAspect="1"/>
          </p:cNvPicPr>
          <p:nvPr/>
        </p:nvPicPr>
        <p:blipFill>
          <a:blip r:embed="rId8"/>
          <a:srcRect l="13592" t="9910" r="36111" b="45880"/>
          <a:stretch>
            <a:fillRect/>
          </a:stretch>
        </p:blipFill>
        <p:spPr>
          <a:xfrm>
            <a:off x="378039" y="2633791"/>
            <a:ext cx="3146588" cy="1988594"/>
          </a:xfrm>
          <a:prstGeom prst="rect">
            <a:avLst/>
          </a:prstGeom>
          <a:ln w="12700">
            <a:miter lim="400000"/>
          </a:ln>
        </p:spPr>
      </p:pic>
      <p:pic>
        <p:nvPicPr>
          <p:cNvPr id="152" name="1278931.JPG"/>
          <p:cNvPicPr>
            <a:picLocks noChangeAspect="1"/>
          </p:cNvPicPr>
          <p:nvPr/>
        </p:nvPicPr>
        <p:blipFill rotWithShape="1">
          <a:blip r:embed="rId9" cstate="print">
            <a:extLst>
              <a:ext uri="{28A0092B-C50C-407E-A947-70E740481C1C}">
                <a14:useLocalDpi xmlns:a14="http://schemas.microsoft.com/office/drawing/2010/main" val="0"/>
              </a:ext>
            </a:extLst>
          </a:blip>
          <a:srcRect l="408" t="4733" r="1473" b="54733"/>
          <a:stretch/>
        </p:blipFill>
        <p:spPr>
          <a:xfrm>
            <a:off x="377736" y="4675149"/>
            <a:ext cx="3146927" cy="1789706"/>
          </a:xfrm>
          <a:prstGeom prst="rect">
            <a:avLst/>
          </a:prstGeom>
          <a:ln w="12700">
            <a:miter lim="400000"/>
          </a:ln>
        </p:spPr>
      </p:pic>
      <p:sp>
        <p:nvSpPr>
          <p:cNvPr id="10" name="Title 1">
            <a:extLst>
              <a:ext uri="{FF2B5EF4-FFF2-40B4-BE49-F238E27FC236}">
                <a16:creationId xmlns:a16="http://schemas.microsoft.com/office/drawing/2014/main" id="{8D5C1BF4-A080-3946-B223-94D5433D9094}"/>
              </a:ext>
            </a:extLst>
          </p:cNvPr>
          <p:cNvSpPr txBox="1"/>
          <p:nvPr/>
        </p:nvSpPr>
        <p:spPr>
          <a:xfrm>
            <a:off x="336428" y="258032"/>
            <a:ext cx="6019767" cy="2196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sz="8000" dirty="0"/>
              <a:t>Starter: what emotion/theme is linking all these pictures?</a:t>
            </a:r>
            <a:endParaRPr sz="8000" dirty="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England_Crest_2COL_SPOT_FILL.png" descr="England_Crest_2COL_SPOT_FILL.png"/>
          <p:cNvPicPr>
            <a:picLocks noChangeAspect="1"/>
          </p:cNvPicPr>
          <p:nvPr/>
        </p:nvPicPr>
        <p:blipFill>
          <a:blip r:embed="rId3"/>
          <a:stretch>
            <a:fillRect/>
          </a:stretch>
        </p:blipFill>
        <p:spPr>
          <a:xfrm>
            <a:off x="372538" y="5625871"/>
            <a:ext cx="723901" cy="861423"/>
          </a:xfrm>
          <a:prstGeom prst="rect">
            <a:avLst/>
          </a:prstGeom>
          <a:ln w="12700">
            <a:miter lim="400000"/>
          </a:ln>
        </p:spPr>
      </p:pic>
      <p:sp>
        <p:nvSpPr>
          <p:cNvPr id="157" name="Subtitle 2"/>
          <p:cNvSpPr txBox="1">
            <a:spLocks noGrp="1"/>
          </p:cNvSpPr>
          <p:nvPr>
            <p:ph type="subTitle" sz="quarter" idx="1"/>
          </p:nvPr>
        </p:nvSpPr>
        <p:spPr>
          <a:xfrm>
            <a:off x="328624" y="2825903"/>
            <a:ext cx="4320518" cy="2219326"/>
          </a:xfrm>
          <a:prstGeom prst="rect">
            <a:avLst/>
          </a:prstGeom>
        </p:spPr>
        <p:txBody>
          <a:bodyPr/>
          <a:lstStyle/>
          <a:p>
            <a:pPr algn="l">
              <a:lnSpc>
                <a:spcPct val="100000"/>
              </a:lnSpc>
              <a:spcBef>
                <a:spcPts val="800"/>
              </a:spcBef>
              <a:defRPr sz="1400">
                <a:solidFill>
                  <a:srgbClr val="005093"/>
                </a:solidFill>
                <a:latin typeface="Grot12 Normal"/>
                <a:ea typeface="Grot12 Normal"/>
                <a:cs typeface="Grot12 Normal"/>
                <a:sym typeface="Grot12 Normal"/>
              </a:defRPr>
            </a:pPr>
            <a:r>
              <a:t>Learning objectives:</a:t>
            </a:r>
          </a:p>
          <a:p>
            <a:pPr marL="187157" indent="-187157" algn="l">
              <a:lnSpc>
                <a:spcPct val="100000"/>
              </a:lnSpc>
              <a:spcBef>
                <a:spcPts val="800"/>
              </a:spcBef>
              <a:buClr>
                <a:srgbClr val="D82333"/>
              </a:buClr>
              <a:buSzPct val="100000"/>
              <a:buAutoNum type="arabicPeriod"/>
              <a:defRPr sz="1400">
                <a:solidFill>
                  <a:srgbClr val="005093"/>
                </a:solidFill>
                <a:latin typeface="Grot12 Normal"/>
                <a:ea typeface="Grot12 Normal"/>
                <a:cs typeface="Grot12 Normal"/>
                <a:sym typeface="Grot12 Normal"/>
              </a:defRPr>
            </a:pPr>
            <a:r>
              <a:t>To understand what stress is and recognise how it can affect our wellbeing.</a:t>
            </a:r>
          </a:p>
          <a:p>
            <a:pPr marL="187157" indent="-187157" algn="l">
              <a:lnSpc>
                <a:spcPct val="100000"/>
              </a:lnSpc>
              <a:spcBef>
                <a:spcPts val="800"/>
              </a:spcBef>
              <a:buClr>
                <a:srgbClr val="D82333"/>
              </a:buClr>
              <a:buSzPct val="100000"/>
              <a:buAutoNum type="arabicPeriod"/>
              <a:defRPr sz="1400">
                <a:solidFill>
                  <a:srgbClr val="005093"/>
                </a:solidFill>
                <a:latin typeface="Grot12 Normal"/>
                <a:ea typeface="Grot12 Normal"/>
                <a:cs typeface="Grot12 Normal"/>
                <a:sym typeface="Grot12 Normal"/>
              </a:defRPr>
            </a:pPr>
            <a:r>
              <a:t>To discuss how stress can be both positive and negative and how footballers manage stress.</a:t>
            </a:r>
          </a:p>
          <a:p>
            <a:pPr marL="187157" indent="-187157" algn="l">
              <a:lnSpc>
                <a:spcPct val="100000"/>
              </a:lnSpc>
              <a:spcBef>
                <a:spcPts val="800"/>
              </a:spcBef>
              <a:buClr>
                <a:srgbClr val="D82333"/>
              </a:buClr>
              <a:buSzPct val="100000"/>
              <a:buAutoNum type="arabicPeriod"/>
              <a:defRPr sz="1400">
                <a:solidFill>
                  <a:srgbClr val="005093"/>
                </a:solidFill>
                <a:latin typeface="Grot12 Normal"/>
                <a:ea typeface="Grot12 Normal"/>
                <a:cs typeface="Grot12 Normal"/>
                <a:sym typeface="Grot12 Normal"/>
              </a:defRPr>
            </a:pPr>
            <a:r>
              <a:t>To identify ways to deal with stressful situations.</a:t>
            </a:r>
          </a:p>
        </p:txBody>
      </p:sp>
      <p:sp>
        <p:nvSpPr>
          <p:cNvPr id="159" name="Title 1"/>
          <p:cNvSpPr txBox="1"/>
          <p:nvPr/>
        </p:nvSpPr>
        <p:spPr>
          <a:xfrm>
            <a:off x="345228" y="2443000"/>
            <a:ext cx="4862136" cy="4528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defRPr sz="1600" b="1">
                <a:solidFill>
                  <a:srgbClr val="005093"/>
                </a:solidFill>
                <a:latin typeface="Grot12 Condensed"/>
                <a:ea typeface="Grot12 Condensed"/>
                <a:cs typeface="Grot12 Condensed"/>
                <a:sym typeface="Grot12 Condensed"/>
              </a:defRPr>
            </a:lvl1pPr>
          </a:lstStyle>
          <a:p>
            <a:r>
              <a:t>Stress – friend or foe?</a:t>
            </a:r>
          </a:p>
        </p:txBody>
      </p:sp>
      <p:pic>
        <p:nvPicPr>
          <p:cNvPr id="160" name="1278925.JPG" descr="1278925.JPG"/>
          <p:cNvPicPr>
            <a:picLocks noChangeAspect="1"/>
          </p:cNvPicPr>
          <p:nvPr/>
        </p:nvPicPr>
        <p:blipFill>
          <a:blip r:embed="rId4"/>
          <a:srcRect l="15163" r="24959"/>
          <a:stretch>
            <a:fillRect/>
          </a:stretch>
        </p:blipFill>
        <p:spPr>
          <a:xfrm>
            <a:off x="6670026" y="373933"/>
            <a:ext cx="5152842" cy="6110134"/>
          </a:xfrm>
          <a:prstGeom prst="rect">
            <a:avLst/>
          </a:prstGeom>
          <a:ln w="12700">
            <a:miter lim="400000"/>
          </a:ln>
        </p:spPr>
      </p:pic>
      <p:sp>
        <p:nvSpPr>
          <p:cNvPr id="7" name="Title 1">
            <a:extLst>
              <a:ext uri="{FF2B5EF4-FFF2-40B4-BE49-F238E27FC236}">
                <a16:creationId xmlns:a16="http://schemas.microsoft.com/office/drawing/2014/main" id="{C7100417-33B7-F049-8012-95C4FF74AD2A}"/>
              </a:ext>
            </a:extLst>
          </p:cNvPr>
          <p:cNvSpPr txBox="1"/>
          <p:nvPr/>
        </p:nvSpPr>
        <p:spPr>
          <a:xfrm>
            <a:off x="336428" y="258032"/>
            <a:ext cx="6131279" cy="23959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dirty="0"/>
              <a:t>YOUR BIG QUESTION TO ANSWER IN Glasgow IS:</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157">
                                            <p:bg/>
                                          </p:spTgt>
                                        </p:tgtEl>
                                        <p:attrNameLst>
                                          <p:attrName>style.visibility</p:attrName>
                                        </p:attrNameLst>
                                      </p:cBhvr>
                                      <p:to>
                                        <p:strVal val="visible"/>
                                      </p:to>
                                    </p:set>
                                    <p:animEffect transition="in" filter="box(out)">
                                      <p:cBhvr>
                                        <p:cTn id="7" dur="1000"/>
                                        <p:tgtEl>
                                          <p:spTgt spid="157">
                                            <p:bg/>
                                          </p:spTgt>
                                        </p:tgtEl>
                                      </p:cBhvr>
                                    </p:animEffect>
                                  </p:childTnLst>
                                </p:cTn>
                              </p:par>
                              <p:par>
                                <p:cTn id="8" presetID="4" presetClass="entr" presetSubtype="32" fill="hold" grpId="0" nodeType="withEffect">
                                  <p:stCondLst>
                                    <p:cond delay="0"/>
                                  </p:stCondLst>
                                  <p:iterate>
                                    <p:tmAbs val="0"/>
                                  </p:iterate>
                                  <p:childTnLst>
                                    <p:set>
                                      <p:cBhvr>
                                        <p:cTn id="9" fill="hold"/>
                                        <p:tgtEl>
                                          <p:spTgt spid="157">
                                            <p:txEl>
                                              <p:pRg st="0" end="0"/>
                                            </p:txEl>
                                          </p:spTgt>
                                        </p:tgtEl>
                                        <p:attrNameLst>
                                          <p:attrName>style.visibility</p:attrName>
                                        </p:attrNameLst>
                                      </p:cBhvr>
                                      <p:to>
                                        <p:strVal val="visible"/>
                                      </p:to>
                                    </p:set>
                                    <p:animEffect transition="in" filter="box(out)">
                                      <p:cBhvr>
                                        <p:cTn id="10" dur="1000"/>
                                        <p:tgtEl>
                                          <p:spTgt spid="15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iterate>
                                    <p:tmAbs val="0"/>
                                  </p:iterate>
                                  <p:childTnLst>
                                    <p:set>
                                      <p:cBhvr>
                                        <p:cTn id="14" fill="hold"/>
                                        <p:tgtEl>
                                          <p:spTgt spid="157">
                                            <p:txEl>
                                              <p:pRg st="1" end="1"/>
                                            </p:txEl>
                                          </p:spTgt>
                                        </p:tgtEl>
                                        <p:attrNameLst>
                                          <p:attrName>style.visibility</p:attrName>
                                        </p:attrNameLst>
                                      </p:cBhvr>
                                      <p:to>
                                        <p:strVal val="visible"/>
                                      </p:to>
                                    </p:set>
                                    <p:animEffect transition="in" filter="box(out)">
                                      <p:cBhvr>
                                        <p:cTn id="15" dur="1000"/>
                                        <p:tgtEl>
                                          <p:spTgt spid="15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iterate>
                                    <p:tmAbs val="0"/>
                                  </p:iterate>
                                  <p:childTnLst>
                                    <p:set>
                                      <p:cBhvr>
                                        <p:cTn id="19" fill="hold"/>
                                        <p:tgtEl>
                                          <p:spTgt spid="157">
                                            <p:txEl>
                                              <p:pRg st="2" end="2"/>
                                            </p:txEl>
                                          </p:spTgt>
                                        </p:tgtEl>
                                        <p:attrNameLst>
                                          <p:attrName>style.visibility</p:attrName>
                                        </p:attrNameLst>
                                      </p:cBhvr>
                                      <p:to>
                                        <p:strVal val="visible"/>
                                      </p:to>
                                    </p:set>
                                    <p:animEffect transition="in" filter="box(out)">
                                      <p:cBhvr>
                                        <p:cTn id="20" dur="1000"/>
                                        <p:tgtEl>
                                          <p:spTgt spid="15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grpId="0" nodeType="clickEffect">
                                  <p:stCondLst>
                                    <p:cond delay="0"/>
                                  </p:stCondLst>
                                  <p:iterate>
                                    <p:tmAbs val="0"/>
                                  </p:iterate>
                                  <p:childTnLst>
                                    <p:set>
                                      <p:cBhvr>
                                        <p:cTn id="24" fill="hold"/>
                                        <p:tgtEl>
                                          <p:spTgt spid="157">
                                            <p:txEl>
                                              <p:pRg st="3" end="3"/>
                                            </p:txEl>
                                          </p:spTgt>
                                        </p:tgtEl>
                                        <p:attrNameLst>
                                          <p:attrName>style.visibility</p:attrName>
                                        </p:attrNameLst>
                                      </p:cBhvr>
                                      <p:to>
                                        <p:strVal val="visible"/>
                                      </p:to>
                                    </p:set>
                                    <p:animEffect transition="in" filter="box(out)">
                                      <p:cBhvr>
                                        <p:cTn id="25" dur="1000"/>
                                        <p:tgtEl>
                                          <p:spTgt spid="15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build="p" bldLvl="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Group" descr="Group"/>
          <p:cNvPicPr>
            <a:picLocks noChangeAspect="1"/>
          </p:cNvPicPr>
          <p:nvPr/>
        </p:nvPicPr>
        <p:blipFill>
          <a:blip r:embed="rId3"/>
          <a:srcRect l="50421" t="13723" r="21516" b="48852"/>
          <a:stretch>
            <a:fillRect/>
          </a:stretch>
        </p:blipFill>
        <p:spPr>
          <a:xfrm>
            <a:off x="-253512" y="-112246"/>
            <a:ext cx="12699024" cy="7341620"/>
          </a:xfrm>
          <a:prstGeom prst="rect">
            <a:avLst/>
          </a:prstGeom>
          <a:ln w="12700">
            <a:miter lim="400000"/>
          </a:ln>
        </p:spPr>
      </p:pic>
      <p:pic>
        <p:nvPicPr>
          <p:cNvPr id="165" name="England_Crest_2COL_SPOT_FILL.png" descr="England_Crest_2COL_SPOT_FILL.png"/>
          <p:cNvPicPr>
            <a:picLocks noChangeAspect="1"/>
          </p:cNvPicPr>
          <p:nvPr/>
        </p:nvPicPr>
        <p:blipFill>
          <a:blip r:embed="rId4"/>
          <a:stretch>
            <a:fillRect/>
          </a:stretch>
        </p:blipFill>
        <p:spPr>
          <a:xfrm>
            <a:off x="372538" y="5625871"/>
            <a:ext cx="723901" cy="861423"/>
          </a:xfrm>
          <a:prstGeom prst="rect">
            <a:avLst/>
          </a:prstGeom>
          <a:ln w="12700">
            <a:miter lim="400000"/>
          </a:ln>
        </p:spPr>
      </p:pic>
      <p:sp>
        <p:nvSpPr>
          <p:cNvPr id="167" name="Subtitle 2"/>
          <p:cNvSpPr txBox="1">
            <a:spLocks noGrp="1"/>
          </p:cNvSpPr>
          <p:nvPr>
            <p:ph type="subTitle" sz="quarter" idx="1"/>
          </p:nvPr>
        </p:nvSpPr>
        <p:spPr>
          <a:xfrm>
            <a:off x="870733" y="2979289"/>
            <a:ext cx="4019915" cy="2688399"/>
          </a:xfrm>
          <a:prstGeom prst="rect">
            <a:avLst/>
          </a:prstGeom>
        </p:spPr>
        <p:txBody>
          <a:bodyPr/>
          <a:lstStyle/>
          <a:p>
            <a:pPr algn="l">
              <a:lnSpc>
                <a:spcPct val="100000"/>
              </a:lnSpc>
              <a:spcBef>
                <a:spcPts val="800"/>
              </a:spcBef>
              <a:defRPr sz="1400">
                <a:solidFill>
                  <a:srgbClr val="005093"/>
                </a:solidFill>
                <a:latin typeface="Grot12 Normal"/>
                <a:ea typeface="Grot12 Normal"/>
                <a:cs typeface="Grot12 Normal"/>
                <a:sym typeface="Grot12 Normal"/>
              </a:defRPr>
            </a:pPr>
            <a:r>
              <a:rPr dirty="0"/>
              <a:t>Stress is the body's reaction to feeling threatened or under pressure.</a:t>
            </a:r>
          </a:p>
          <a:p>
            <a:pPr algn="l">
              <a:lnSpc>
                <a:spcPct val="70000"/>
              </a:lnSpc>
              <a:spcBef>
                <a:spcPts val="800"/>
              </a:spcBef>
              <a:defRPr sz="1400" cap="all">
                <a:solidFill>
                  <a:srgbClr val="D91F43"/>
                </a:solidFill>
                <a:latin typeface="Grot12 Normal"/>
                <a:ea typeface="Grot12 Normal"/>
                <a:cs typeface="Grot12 Normal"/>
                <a:sym typeface="Grot12 Normal"/>
              </a:defRPr>
            </a:pPr>
            <a:r>
              <a:rPr dirty="0"/>
              <a:t>Impact:</a:t>
            </a:r>
          </a:p>
          <a:p>
            <a:pPr algn="l">
              <a:lnSpc>
                <a:spcPct val="100000"/>
              </a:lnSpc>
              <a:spcBef>
                <a:spcPts val="800"/>
              </a:spcBef>
              <a:defRPr sz="1400">
                <a:solidFill>
                  <a:srgbClr val="005093"/>
                </a:solidFill>
                <a:latin typeface="Grot12 Normal"/>
                <a:ea typeface="Grot12 Normal"/>
                <a:cs typeface="Grot12 Normal"/>
                <a:sym typeface="Grot12 Normal"/>
              </a:defRPr>
            </a:pPr>
            <a:r>
              <a:rPr dirty="0"/>
              <a:t>Can be </a:t>
            </a:r>
            <a:r>
              <a:rPr dirty="0">
                <a:solidFill>
                  <a:srgbClr val="D82333"/>
                </a:solidFill>
              </a:rPr>
              <a:t>positive</a:t>
            </a:r>
            <a:r>
              <a:rPr dirty="0"/>
              <a:t> and motivating to help us achieve things in our daily life, and can help us meet the demands of home, work and family life.</a:t>
            </a:r>
          </a:p>
          <a:p>
            <a:pPr algn="l">
              <a:lnSpc>
                <a:spcPct val="100000"/>
              </a:lnSpc>
              <a:spcBef>
                <a:spcPts val="800"/>
              </a:spcBef>
              <a:defRPr sz="1400">
                <a:solidFill>
                  <a:srgbClr val="005093"/>
                </a:solidFill>
                <a:latin typeface="Grot12 Normal"/>
                <a:ea typeface="Grot12 Normal"/>
                <a:cs typeface="Grot12 Normal"/>
                <a:sym typeface="Grot12 Normal"/>
              </a:defRPr>
            </a:pPr>
            <a:r>
              <a:rPr dirty="0"/>
              <a:t>Can have a </a:t>
            </a:r>
            <a:r>
              <a:rPr dirty="0">
                <a:solidFill>
                  <a:srgbClr val="D82333"/>
                </a:solidFill>
              </a:rPr>
              <a:t>negative</a:t>
            </a:r>
            <a:r>
              <a:rPr dirty="0"/>
              <a:t> effect on wellbeing and make us feel anxious, overwhelmed and uncertain.</a:t>
            </a:r>
          </a:p>
        </p:txBody>
      </p:sp>
      <p:sp>
        <p:nvSpPr>
          <p:cNvPr id="168" name="Title 1"/>
          <p:cNvSpPr txBox="1"/>
          <p:nvPr/>
        </p:nvSpPr>
        <p:spPr>
          <a:xfrm>
            <a:off x="345228" y="2443000"/>
            <a:ext cx="4862136" cy="4528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defRPr sz="1600" b="1">
                <a:solidFill>
                  <a:srgbClr val="005093"/>
                </a:solidFill>
                <a:latin typeface="Grot12 Condensed"/>
                <a:ea typeface="Grot12 Condensed"/>
                <a:cs typeface="Grot12 Condensed"/>
                <a:sym typeface="Grot12 Condensed"/>
              </a:defRPr>
            </a:lvl1pPr>
          </a:lstStyle>
          <a:p>
            <a:r>
              <a:t>Think, pair, share</a:t>
            </a:r>
          </a:p>
        </p:txBody>
      </p:sp>
      <p:pic>
        <p:nvPicPr>
          <p:cNvPr id="169" name="1496916.png" descr="1496916.png"/>
          <p:cNvPicPr>
            <a:picLocks noChangeAspect="1"/>
          </p:cNvPicPr>
          <p:nvPr/>
        </p:nvPicPr>
        <p:blipFill>
          <a:blip r:embed="rId5"/>
          <a:stretch>
            <a:fillRect/>
          </a:stretch>
        </p:blipFill>
        <p:spPr>
          <a:xfrm>
            <a:off x="5118183" y="0"/>
            <a:ext cx="4564394" cy="6858001"/>
          </a:xfrm>
          <a:prstGeom prst="rect">
            <a:avLst/>
          </a:prstGeom>
          <a:ln w="12700">
            <a:miter lim="400000"/>
          </a:ln>
        </p:spPr>
      </p:pic>
      <p:pic>
        <p:nvPicPr>
          <p:cNvPr id="170" name="Image" descr="Image"/>
          <p:cNvPicPr>
            <a:picLocks noChangeAspect="1"/>
          </p:cNvPicPr>
          <p:nvPr/>
        </p:nvPicPr>
        <p:blipFill>
          <a:blip r:embed="rId6"/>
          <a:stretch>
            <a:fillRect/>
          </a:stretch>
        </p:blipFill>
        <p:spPr>
          <a:xfrm>
            <a:off x="374616" y="3838572"/>
            <a:ext cx="398761" cy="398760"/>
          </a:xfrm>
          <a:prstGeom prst="rect">
            <a:avLst/>
          </a:prstGeom>
          <a:ln w="12700">
            <a:miter lim="400000"/>
          </a:ln>
        </p:spPr>
      </p:pic>
      <p:pic>
        <p:nvPicPr>
          <p:cNvPr id="171" name="Image" descr="Image"/>
          <p:cNvPicPr>
            <a:picLocks noChangeAspect="1"/>
          </p:cNvPicPr>
          <p:nvPr/>
        </p:nvPicPr>
        <p:blipFill>
          <a:blip r:embed="rId7"/>
          <a:stretch>
            <a:fillRect/>
          </a:stretch>
        </p:blipFill>
        <p:spPr>
          <a:xfrm>
            <a:off x="374616" y="4632922"/>
            <a:ext cx="398761" cy="152401"/>
          </a:xfrm>
          <a:prstGeom prst="rect">
            <a:avLst/>
          </a:prstGeom>
          <a:ln w="12700">
            <a:miter lim="400000"/>
          </a:ln>
        </p:spPr>
      </p:pic>
      <p:sp>
        <p:nvSpPr>
          <p:cNvPr id="10" name="Title 1">
            <a:extLst>
              <a:ext uri="{FF2B5EF4-FFF2-40B4-BE49-F238E27FC236}">
                <a16:creationId xmlns:a16="http://schemas.microsoft.com/office/drawing/2014/main" id="{A94DB4B1-BC60-3D49-A928-F1251EBF8386}"/>
              </a:ext>
            </a:extLst>
          </p:cNvPr>
          <p:cNvSpPr txBox="1"/>
          <p:nvPr/>
        </p:nvSpPr>
        <p:spPr>
          <a:xfrm>
            <a:off x="336428" y="258032"/>
            <a:ext cx="5181103" cy="21014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dirty="0"/>
              <a:t>What is stress and what is its impact?</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167">
                                            <p:bg/>
                                          </p:spTgt>
                                        </p:tgtEl>
                                        <p:attrNameLst>
                                          <p:attrName>style.visibility</p:attrName>
                                        </p:attrNameLst>
                                      </p:cBhvr>
                                      <p:to>
                                        <p:strVal val="visible"/>
                                      </p:to>
                                    </p:set>
                                    <p:animEffect transition="in" filter="box(out)">
                                      <p:cBhvr>
                                        <p:cTn id="7" dur="1000"/>
                                        <p:tgtEl>
                                          <p:spTgt spid="167">
                                            <p:bg/>
                                          </p:spTgt>
                                        </p:tgtEl>
                                      </p:cBhvr>
                                    </p:animEffect>
                                  </p:childTnLst>
                                </p:cTn>
                              </p:par>
                              <p:par>
                                <p:cTn id="8" presetID="4" presetClass="entr" presetSubtype="32" fill="hold" grpId="0" nodeType="withEffect">
                                  <p:stCondLst>
                                    <p:cond delay="0"/>
                                  </p:stCondLst>
                                  <p:iterate>
                                    <p:tmAbs val="0"/>
                                  </p:iterate>
                                  <p:childTnLst>
                                    <p:set>
                                      <p:cBhvr>
                                        <p:cTn id="9" fill="hold"/>
                                        <p:tgtEl>
                                          <p:spTgt spid="167">
                                            <p:txEl>
                                              <p:pRg st="0" end="0"/>
                                            </p:txEl>
                                          </p:spTgt>
                                        </p:tgtEl>
                                        <p:attrNameLst>
                                          <p:attrName>style.visibility</p:attrName>
                                        </p:attrNameLst>
                                      </p:cBhvr>
                                      <p:to>
                                        <p:strVal val="visible"/>
                                      </p:to>
                                    </p:set>
                                    <p:animEffect transition="in" filter="box(out)">
                                      <p:cBhvr>
                                        <p:cTn id="10" dur="1000"/>
                                        <p:tgtEl>
                                          <p:spTgt spid="16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iterate>
                                    <p:tmAbs val="0"/>
                                  </p:iterate>
                                  <p:childTnLst>
                                    <p:set>
                                      <p:cBhvr>
                                        <p:cTn id="14" fill="hold"/>
                                        <p:tgtEl>
                                          <p:spTgt spid="167">
                                            <p:txEl>
                                              <p:pRg st="1" end="1"/>
                                            </p:txEl>
                                          </p:spTgt>
                                        </p:tgtEl>
                                        <p:attrNameLst>
                                          <p:attrName>style.visibility</p:attrName>
                                        </p:attrNameLst>
                                      </p:cBhvr>
                                      <p:to>
                                        <p:strVal val="visible"/>
                                      </p:to>
                                    </p:set>
                                    <p:animEffect transition="in" filter="box(out)">
                                      <p:cBhvr>
                                        <p:cTn id="15" dur="1000"/>
                                        <p:tgtEl>
                                          <p:spTgt spid="16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iterate>
                                    <p:tmAbs val="0"/>
                                  </p:iterate>
                                  <p:childTnLst>
                                    <p:set>
                                      <p:cBhvr>
                                        <p:cTn id="19" fill="hold"/>
                                        <p:tgtEl>
                                          <p:spTgt spid="167">
                                            <p:txEl>
                                              <p:pRg st="2" end="2"/>
                                            </p:txEl>
                                          </p:spTgt>
                                        </p:tgtEl>
                                        <p:attrNameLst>
                                          <p:attrName>style.visibility</p:attrName>
                                        </p:attrNameLst>
                                      </p:cBhvr>
                                      <p:to>
                                        <p:strVal val="visible"/>
                                      </p:to>
                                    </p:set>
                                    <p:animEffect transition="in" filter="box(out)">
                                      <p:cBhvr>
                                        <p:cTn id="20" dur="1000"/>
                                        <p:tgtEl>
                                          <p:spTgt spid="16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grpId="0" nodeType="clickEffect">
                                  <p:stCondLst>
                                    <p:cond delay="0"/>
                                  </p:stCondLst>
                                  <p:iterate>
                                    <p:tmAbs val="0"/>
                                  </p:iterate>
                                  <p:childTnLst>
                                    <p:set>
                                      <p:cBhvr>
                                        <p:cTn id="24" fill="hold"/>
                                        <p:tgtEl>
                                          <p:spTgt spid="167">
                                            <p:txEl>
                                              <p:pRg st="3" end="3"/>
                                            </p:txEl>
                                          </p:spTgt>
                                        </p:tgtEl>
                                        <p:attrNameLst>
                                          <p:attrName>style.visibility</p:attrName>
                                        </p:attrNameLst>
                                      </p:cBhvr>
                                      <p:to>
                                        <p:strVal val="visible"/>
                                      </p:to>
                                    </p:set>
                                    <p:animEffect transition="in" filter="box(out)">
                                      <p:cBhvr>
                                        <p:cTn id="25" dur="1000"/>
                                        <p:tgtEl>
                                          <p:spTgt spid="1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build="p" bldLvl="5"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Rectangle"/>
          <p:cNvSpPr/>
          <p:nvPr/>
        </p:nvSpPr>
        <p:spPr>
          <a:xfrm>
            <a:off x="-6133" y="-26800"/>
            <a:ext cx="6099124" cy="6911600"/>
          </a:xfrm>
          <a:prstGeom prst="rect">
            <a:avLst/>
          </a:prstGeom>
          <a:solidFill>
            <a:srgbClr val="D82333"/>
          </a:solidFill>
          <a:ln w="12700">
            <a:miter lim="400000"/>
          </a:ln>
        </p:spPr>
        <p:txBody>
          <a:bodyPr lIns="45719" rIns="45719" anchor="ctr"/>
          <a:lstStyle/>
          <a:p>
            <a:pPr>
              <a:defRPr>
                <a:solidFill>
                  <a:srgbClr val="D82333"/>
                </a:solidFill>
              </a:defRPr>
            </a:pPr>
            <a:endParaRPr/>
          </a:p>
        </p:txBody>
      </p:sp>
      <p:pic>
        <p:nvPicPr>
          <p:cNvPr id="176" name="England_Crest_2COL_SPOT_FILL.png" descr="England_Crest_2COL_SPOT_FILL.png"/>
          <p:cNvPicPr>
            <a:picLocks noChangeAspect="1"/>
          </p:cNvPicPr>
          <p:nvPr/>
        </p:nvPicPr>
        <p:blipFill>
          <a:blip r:embed="rId3"/>
          <a:stretch>
            <a:fillRect/>
          </a:stretch>
        </p:blipFill>
        <p:spPr>
          <a:xfrm>
            <a:off x="372538" y="5625871"/>
            <a:ext cx="723901" cy="861423"/>
          </a:xfrm>
          <a:prstGeom prst="rect">
            <a:avLst/>
          </a:prstGeom>
          <a:ln w="12700">
            <a:miter lim="400000"/>
          </a:ln>
        </p:spPr>
      </p:pic>
      <p:sp>
        <p:nvSpPr>
          <p:cNvPr id="178" name="Title 1"/>
          <p:cNvSpPr txBox="1"/>
          <p:nvPr/>
        </p:nvSpPr>
        <p:spPr>
          <a:xfrm>
            <a:off x="336432" y="2610631"/>
            <a:ext cx="4256605" cy="4435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defRPr sz="1600" b="1">
                <a:solidFill>
                  <a:srgbClr val="FFFFFF"/>
                </a:solidFill>
                <a:latin typeface="Grot12 Condensed"/>
                <a:ea typeface="Grot12 Condensed"/>
                <a:cs typeface="Grot12 Condensed"/>
                <a:sym typeface="Grot12 Condensed"/>
              </a:defRPr>
            </a:lvl1pPr>
          </a:lstStyle>
          <a:p>
            <a:r>
              <a:t>Think, pair, share</a:t>
            </a:r>
          </a:p>
        </p:txBody>
      </p:sp>
      <p:sp>
        <p:nvSpPr>
          <p:cNvPr id="187" name="Subtitle 2"/>
          <p:cNvSpPr txBox="1">
            <a:spLocks noGrp="1"/>
          </p:cNvSpPr>
          <p:nvPr>
            <p:ph type="subTitle" sz="quarter" idx="1"/>
          </p:nvPr>
        </p:nvSpPr>
        <p:spPr>
          <a:xfrm>
            <a:off x="329960" y="3089809"/>
            <a:ext cx="5325339" cy="1092477"/>
          </a:xfrm>
          <a:prstGeom prst="rect">
            <a:avLst/>
          </a:prstGeom>
        </p:spPr>
        <p:txBody>
          <a:bodyPr/>
          <a:lstStyle/>
          <a:p>
            <a:pPr marL="138964" indent="-138964" algn="l" defTabSz="905255">
              <a:lnSpc>
                <a:spcPct val="100000"/>
              </a:lnSpc>
              <a:spcBef>
                <a:spcPts val="200"/>
              </a:spcBef>
              <a:buClr>
                <a:srgbClr val="FFFFFF"/>
              </a:buClr>
              <a:buSzPct val="100000"/>
              <a:buChar char="•"/>
              <a:defRPr sz="1386">
                <a:solidFill>
                  <a:srgbClr val="FFFFFF"/>
                </a:solidFill>
                <a:latin typeface="Grot12 Normal"/>
                <a:ea typeface="Grot12 Normal"/>
                <a:cs typeface="Grot12 Normal"/>
                <a:sym typeface="Grot12 Normal"/>
              </a:defRPr>
            </a:pPr>
            <a:r>
              <a:rPr dirty="0"/>
              <a:t>Unwanted media attention in the news and social media.</a:t>
            </a:r>
          </a:p>
          <a:p>
            <a:pPr marL="138964" indent="-138964" algn="l" defTabSz="905255">
              <a:lnSpc>
                <a:spcPct val="100000"/>
              </a:lnSpc>
              <a:spcBef>
                <a:spcPts val="200"/>
              </a:spcBef>
              <a:buClr>
                <a:srgbClr val="FFFFFF"/>
              </a:buClr>
              <a:buSzPct val="100000"/>
              <a:buChar char="•"/>
              <a:defRPr sz="1386">
                <a:solidFill>
                  <a:srgbClr val="FFFFFF"/>
                </a:solidFill>
                <a:latin typeface="Grot12 Normal"/>
                <a:ea typeface="Grot12 Normal"/>
                <a:cs typeface="Grot12 Normal"/>
                <a:sym typeface="Grot12 Normal"/>
              </a:defRPr>
            </a:pPr>
            <a:r>
              <a:rPr dirty="0"/>
              <a:t>Pressure to perform and win from friends and family. </a:t>
            </a:r>
          </a:p>
          <a:p>
            <a:pPr marL="138964" indent="-138964" algn="l" defTabSz="905255">
              <a:lnSpc>
                <a:spcPct val="100000"/>
              </a:lnSpc>
              <a:spcBef>
                <a:spcPts val="200"/>
              </a:spcBef>
              <a:buClr>
                <a:srgbClr val="FFFFFF"/>
              </a:buClr>
              <a:buSzPct val="100000"/>
              <a:buChar char="•"/>
              <a:defRPr sz="1386">
                <a:solidFill>
                  <a:srgbClr val="FFFFFF"/>
                </a:solidFill>
                <a:latin typeface="Grot12 Normal"/>
                <a:ea typeface="Grot12 Normal"/>
                <a:cs typeface="Grot12 Normal"/>
                <a:sym typeface="Grot12 Normal"/>
              </a:defRPr>
            </a:pPr>
            <a:r>
              <a:rPr dirty="0"/>
              <a:t>Busy schedule.</a:t>
            </a:r>
          </a:p>
          <a:p>
            <a:pPr marL="138964" indent="-138964" algn="l" defTabSz="905255">
              <a:lnSpc>
                <a:spcPct val="100000"/>
              </a:lnSpc>
              <a:spcBef>
                <a:spcPts val="200"/>
              </a:spcBef>
              <a:buClr>
                <a:srgbClr val="FFFFFF"/>
              </a:buClr>
              <a:buSzPct val="100000"/>
              <a:buChar char="•"/>
              <a:defRPr sz="1386">
                <a:solidFill>
                  <a:srgbClr val="FFFFFF"/>
                </a:solidFill>
                <a:latin typeface="Grot12 Normal"/>
                <a:ea typeface="Grot12 Normal"/>
                <a:cs typeface="Grot12 Normal"/>
                <a:sym typeface="Grot12 Normal"/>
              </a:defRPr>
            </a:pPr>
            <a:r>
              <a:rPr dirty="0"/>
              <a:t>Players own high expectations – low self esteem, too hard on themselves.</a:t>
            </a:r>
          </a:p>
        </p:txBody>
      </p:sp>
      <p:sp>
        <p:nvSpPr>
          <p:cNvPr id="15" name="Title 1">
            <a:extLst>
              <a:ext uri="{FF2B5EF4-FFF2-40B4-BE49-F238E27FC236}">
                <a16:creationId xmlns:a16="http://schemas.microsoft.com/office/drawing/2014/main" id="{928033F9-4D95-CF42-A952-DF42B65B8A68}"/>
              </a:ext>
            </a:extLst>
          </p:cNvPr>
          <p:cNvSpPr txBox="1"/>
          <p:nvPr/>
        </p:nvSpPr>
        <p:spPr>
          <a:xfrm>
            <a:off x="336428" y="258031"/>
            <a:ext cx="5417601" cy="22983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dirty="0">
                <a:solidFill>
                  <a:schemeClr val="bg1"/>
                </a:solidFill>
              </a:rPr>
              <a:t>What stress is involved in football?</a:t>
            </a:r>
            <a:endParaRPr dirty="0">
              <a:solidFill>
                <a:schemeClr val="bg1"/>
              </a:solidFill>
            </a:endParaRPr>
          </a:p>
        </p:txBody>
      </p:sp>
      <p:pic>
        <p:nvPicPr>
          <p:cNvPr id="2" name="Picture 1">
            <a:extLst>
              <a:ext uri="{FF2B5EF4-FFF2-40B4-BE49-F238E27FC236}">
                <a16:creationId xmlns:a16="http://schemas.microsoft.com/office/drawing/2014/main" id="{0156DFA4-43B6-6446-9995-0AD90E439914}"/>
              </a:ext>
            </a:extLst>
          </p:cNvPr>
          <p:cNvPicPr>
            <a:picLocks noChangeAspect="1"/>
          </p:cNvPicPr>
          <p:nvPr/>
        </p:nvPicPr>
        <p:blipFill>
          <a:blip r:embed="rId4"/>
          <a:stretch>
            <a:fillRect/>
          </a:stretch>
        </p:blipFill>
        <p:spPr>
          <a:xfrm>
            <a:off x="6534078" y="437452"/>
            <a:ext cx="5248313" cy="6007810"/>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187">
                                            <p:bg/>
                                          </p:spTgt>
                                        </p:tgtEl>
                                        <p:attrNameLst>
                                          <p:attrName>style.visibility</p:attrName>
                                        </p:attrNameLst>
                                      </p:cBhvr>
                                      <p:to>
                                        <p:strVal val="visible"/>
                                      </p:to>
                                    </p:set>
                                    <p:animEffect transition="in" filter="box(out)">
                                      <p:cBhvr>
                                        <p:cTn id="7" dur="1000"/>
                                        <p:tgtEl>
                                          <p:spTgt spid="187">
                                            <p:bg/>
                                          </p:spTgt>
                                        </p:tgtEl>
                                      </p:cBhvr>
                                    </p:animEffect>
                                  </p:childTnLst>
                                </p:cTn>
                              </p:par>
                              <p:par>
                                <p:cTn id="8" presetID="4" presetClass="entr" presetSubtype="32" fill="hold" grpId="0" nodeType="withEffect">
                                  <p:stCondLst>
                                    <p:cond delay="0"/>
                                  </p:stCondLst>
                                  <p:iterate>
                                    <p:tmAbs val="0"/>
                                  </p:iterate>
                                  <p:childTnLst>
                                    <p:set>
                                      <p:cBhvr>
                                        <p:cTn id="9" fill="hold"/>
                                        <p:tgtEl>
                                          <p:spTgt spid="187">
                                            <p:txEl>
                                              <p:pRg st="0" end="0"/>
                                            </p:txEl>
                                          </p:spTgt>
                                        </p:tgtEl>
                                        <p:attrNameLst>
                                          <p:attrName>style.visibility</p:attrName>
                                        </p:attrNameLst>
                                      </p:cBhvr>
                                      <p:to>
                                        <p:strVal val="visible"/>
                                      </p:to>
                                    </p:set>
                                    <p:animEffect transition="in" filter="box(out)">
                                      <p:cBhvr>
                                        <p:cTn id="10" dur="1000"/>
                                        <p:tgtEl>
                                          <p:spTgt spid="18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iterate>
                                    <p:tmAbs val="0"/>
                                  </p:iterate>
                                  <p:childTnLst>
                                    <p:set>
                                      <p:cBhvr>
                                        <p:cTn id="14" fill="hold"/>
                                        <p:tgtEl>
                                          <p:spTgt spid="187">
                                            <p:txEl>
                                              <p:pRg st="1" end="1"/>
                                            </p:txEl>
                                          </p:spTgt>
                                        </p:tgtEl>
                                        <p:attrNameLst>
                                          <p:attrName>style.visibility</p:attrName>
                                        </p:attrNameLst>
                                      </p:cBhvr>
                                      <p:to>
                                        <p:strVal val="visible"/>
                                      </p:to>
                                    </p:set>
                                    <p:animEffect transition="in" filter="box(out)">
                                      <p:cBhvr>
                                        <p:cTn id="15" dur="1000"/>
                                        <p:tgtEl>
                                          <p:spTgt spid="18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iterate>
                                    <p:tmAbs val="0"/>
                                  </p:iterate>
                                  <p:childTnLst>
                                    <p:set>
                                      <p:cBhvr>
                                        <p:cTn id="19" fill="hold"/>
                                        <p:tgtEl>
                                          <p:spTgt spid="187">
                                            <p:txEl>
                                              <p:pRg st="2" end="2"/>
                                            </p:txEl>
                                          </p:spTgt>
                                        </p:tgtEl>
                                        <p:attrNameLst>
                                          <p:attrName>style.visibility</p:attrName>
                                        </p:attrNameLst>
                                      </p:cBhvr>
                                      <p:to>
                                        <p:strVal val="visible"/>
                                      </p:to>
                                    </p:set>
                                    <p:animEffect transition="in" filter="box(out)">
                                      <p:cBhvr>
                                        <p:cTn id="20" dur="1000"/>
                                        <p:tgtEl>
                                          <p:spTgt spid="18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grpId="0" nodeType="clickEffect">
                                  <p:stCondLst>
                                    <p:cond delay="0"/>
                                  </p:stCondLst>
                                  <p:iterate>
                                    <p:tmAbs val="0"/>
                                  </p:iterate>
                                  <p:childTnLst>
                                    <p:set>
                                      <p:cBhvr>
                                        <p:cTn id="24" fill="hold"/>
                                        <p:tgtEl>
                                          <p:spTgt spid="187">
                                            <p:txEl>
                                              <p:pRg st="3" end="3"/>
                                            </p:txEl>
                                          </p:spTgt>
                                        </p:tgtEl>
                                        <p:attrNameLst>
                                          <p:attrName>style.visibility</p:attrName>
                                        </p:attrNameLst>
                                      </p:cBhvr>
                                      <p:to>
                                        <p:strVal val="visible"/>
                                      </p:to>
                                    </p:set>
                                    <p:animEffect transition="in" filter="box(out)">
                                      <p:cBhvr>
                                        <p:cTn id="25" dur="1000"/>
                                        <p:tgtEl>
                                          <p:spTgt spid="1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build="p" bldLvl="5"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Rectangle"/>
          <p:cNvSpPr/>
          <p:nvPr/>
        </p:nvSpPr>
        <p:spPr>
          <a:xfrm>
            <a:off x="-6133" y="-26800"/>
            <a:ext cx="6099124" cy="6911600"/>
          </a:xfrm>
          <a:prstGeom prst="rect">
            <a:avLst/>
          </a:prstGeom>
          <a:solidFill>
            <a:srgbClr val="005093"/>
          </a:solidFill>
          <a:ln w="12700">
            <a:miter lim="400000"/>
          </a:ln>
        </p:spPr>
        <p:txBody>
          <a:bodyPr lIns="45719" rIns="45719" anchor="ctr"/>
          <a:lstStyle/>
          <a:p>
            <a:pPr>
              <a:defRPr>
                <a:solidFill>
                  <a:srgbClr val="005093"/>
                </a:solidFill>
              </a:defRPr>
            </a:pPr>
            <a:endParaRPr/>
          </a:p>
        </p:txBody>
      </p:sp>
      <p:sp>
        <p:nvSpPr>
          <p:cNvPr id="193" name="Subtitle 2"/>
          <p:cNvSpPr txBox="1"/>
          <p:nvPr/>
        </p:nvSpPr>
        <p:spPr>
          <a:xfrm>
            <a:off x="339848" y="2722542"/>
            <a:ext cx="3438982" cy="37778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140368" indent="-140368">
              <a:spcBef>
                <a:spcPts val="300"/>
              </a:spcBef>
              <a:buClr>
                <a:srgbClr val="FFFFFF"/>
              </a:buClr>
              <a:buSzPct val="100000"/>
              <a:buChar char="•"/>
              <a:defRPr sz="1400">
                <a:solidFill>
                  <a:srgbClr val="FFFFFF"/>
                </a:solidFill>
                <a:latin typeface="Grot12 Normal"/>
                <a:ea typeface="Grot12 Normal"/>
                <a:cs typeface="Grot12 Normal"/>
                <a:sym typeface="Grot12 Normal"/>
              </a:defRPr>
            </a:pPr>
            <a:r>
              <a:rPr dirty="0"/>
              <a:t>Enjoy playing and have fun!</a:t>
            </a:r>
          </a:p>
          <a:p>
            <a:pPr marL="140368" indent="-140368">
              <a:spcBef>
                <a:spcPts val="300"/>
              </a:spcBef>
              <a:buClr>
                <a:srgbClr val="FFFFFF"/>
              </a:buClr>
              <a:buSzPct val="100000"/>
              <a:buChar char="•"/>
              <a:defRPr sz="1400">
                <a:solidFill>
                  <a:srgbClr val="FFFFFF"/>
                </a:solidFill>
                <a:latin typeface="Grot12 Normal"/>
                <a:ea typeface="Grot12 Normal"/>
                <a:cs typeface="Grot12 Normal"/>
                <a:sym typeface="Grot12 Normal"/>
              </a:defRPr>
            </a:pPr>
            <a:r>
              <a:rPr dirty="0"/>
              <a:t>Have a positive growth mind set.</a:t>
            </a:r>
          </a:p>
          <a:p>
            <a:pPr marL="140368" indent="-140368">
              <a:spcBef>
                <a:spcPts val="300"/>
              </a:spcBef>
              <a:buClr>
                <a:srgbClr val="FFFFFF"/>
              </a:buClr>
              <a:buSzPct val="100000"/>
              <a:buChar char="•"/>
              <a:defRPr sz="1400">
                <a:solidFill>
                  <a:srgbClr val="FFFFFF"/>
                </a:solidFill>
                <a:latin typeface="Grot12 Normal"/>
                <a:ea typeface="Grot12 Normal"/>
                <a:cs typeface="Grot12 Normal"/>
                <a:sym typeface="Grot12 Normal"/>
              </a:defRPr>
            </a:pPr>
            <a:r>
              <a:rPr dirty="0"/>
              <a:t>Think about what they can do next to improve rather than what they didn't do well.</a:t>
            </a:r>
          </a:p>
          <a:p>
            <a:pPr marL="140368" indent="-140368">
              <a:spcBef>
                <a:spcPts val="300"/>
              </a:spcBef>
              <a:buClr>
                <a:srgbClr val="FFFFFF"/>
              </a:buClr>
              <a:buSzPct val="100000"/>
              <a:buChar char="•"/>
              <a:defRPr sz="1400">
                <a:solidFill>
                  <a:srgbClr val="FFFFFF"/>
                </a:solidFill>
                <a:latin typeface="Grot12 Normal"/>
                <a:ea typeface="Grot12 Normal"/>
                <a:cs typeface="Grot12 Normal"/>
                <a:sym typeface="Grot12 Normal"/>
              </a:defRPr>
            </a:pPr>
            <a:r>
              <a:rPr dirty="0"/>
              <a:t>Use teammates and younger players success to motivate their own progress.</a:t>
            </a:r>
          </a:p>
          <a:p>
            <a:pPr marL="140368" indent="-140368">
              <a:spcBef>
                <a:spcPts val="300"/>
              </a:spcBef>
              <a:buClr>
                <a:srgbClr val="FFFFFF"/>
              </a:buClr>
              <a:buSzPct val="100000"/>
              <a:buChar char="•"/>
              <a:defRPr sz="1400">
                <a:solidFill>
                  <a:srgbClr val="FFFFFF"/>
                </a:solidFill>
                <a:latin typeface="Grot12 Normal"/>
                <a:ea typeface="Grot12 Normal"/>
                <a:cs typeface="Grot12 Normal"/>
                <a:sym typeface="Grot12 Normal"/>
              </a:defRPr>
            </a:pPr>
            <a:r>
              <a:rPr dirty="0"/>
              <a:t>Use set backs as a springboard to focus further development.</a:t>
            </a:r>
          </a:p>
        </p:txBody>
      </p:sp>
      <p:grpSp>
        <p:nvGrpSpPr>
          <p:cNvPr id="196" name="Group"/>
          <p:cNvGrpSpPr/>
          <p:nvPr/>
        </p:nvGrpSpPr>
        <p:grpSpPr>
          <a:xfrm>
            <a:off x="6608588" y="959123"/>
            <a:ext cx="5373674" cy="5590385"/>
            <a:chOff x="0" y="0"/>
            <a:chExt cx="5373673" cy="5590384"/>
          </a:xfrm>
        </p:grpSpPr>
        <p:pic>
          <p:nvPicPr>
            <p:cNvPr id="194" name="Picture 3" descr="Picture 3"/>
            <p:cNvPicPr>
              <a:picLocks noChangeAspect="1"/>
            </p:cNvPicPr>
            <p:nvPr/>
          </p:nvPicPr>
          <p:blipFill>
            <a:blip r:embed="rId3"/>
            <a:srcRect/>
            <a:stretch>
              <a:fillRect/>
            </a:stretch>
          </p:blipFill>
          <p:spPr>
            <a:xfrm>
              <a:off x="0" y="0"/>
              <a:ext cx="5373674" cy="4406944"/>
            </a:xfrm>
            <a:prstGeom prst="rect">
              <a:avLst/>
            </a:prstGeom>
            <a:ln w="12700" cap="flat">
              <a:noFill/>
              <a:miter lim="400000"/>
            </a:ln>
            <a:effectLst/>
          </p:spPr>
        </p:pic>
        <p:pic>
          <p:nvPicPr>
            <p:cNvPr id="195" name="Content Placeholder 4" descr="Content Placeholder 4"/>
            <p:cNvPicPr>
              <a:picLocks noChangeAspect="1"/>
            </p:cNvPicPr>
            <p:nvPr/>
          </p:nvPicPr>
          <p:blipFill>
            <a:blip r:embed="rId4"/>
            <a:stretch>
              <a:fillRect/>
            </a:stretch>
          </p:blipFill>
          <p:spPr>
            <a:xfrm>
              <a:off x="64391" y="4538366"/>
              <a:ext cx="5266411" cy="1052019"/>
            </a:xfrm>
            <a:prstGeom prst="rect">
              <a:avLst/>
            </a:prstGeom>
            <a:ln w="12700" cap="flat">
              <a:noFill/>
              <a:miter lim="400000"/>
            </a:ln>
            <a:effectLst/>
          </p:spPr>
        </p:pic>
      </p:grpSp>
      <p:pic>
        <p:nvPicPr>
          <p:cNvPr id="197" name="Picture 5" descr="Picture 5"/>
          <p:cNvPicPr>
            <a:picLocks noChangeAspect="1"/>
          </p:cNvPicPr>
          <p:nvPr/>
        </p:nvPicPr>
        <p:blipFill>
          <a:blip r:embed="rId5"/>
          <a:srcRect/>
          <a:stretch>
            <a:fillRect/>
          </a:stretch>
        </p:blipFill>
        <p:spPr>
          <a:xfrm>
            <a:off x="3860475" y="2767864"/>
            <a:ext cx="2522183" cy="3560177"/>
          </a:xfrm>
          <a:prstGeom prst="rect">
            <a:avLst/>
          </a:prstGeom>
          <a:ln w="12700">
            <a:miter lim="400000"/>
          </a:ln>
          <a:effectLst>
            <a:outerShdw blurRad="127000" dist="40341" dir="5400000" rotWithShape="0">
              <a:srgbClr val="000000">
                <a:alpha val="50000"/>
              </a:srgbClr>
            </a:outerShdw>
          </a:effectLst>
        </p:spPr>
      </p:pic>
      <p:pic>
        <p:nvPicPr>
          <p:cNvPr id="198" name="England_Crest_2COL_SPOT_FILL.png" descr="England_Crest_2COL_SPOT_FILL.png"/>
          <p:cNvPicPr>
            <a:picLocks noChangeAspect="1"/>
          </p:cNvPicPr>
          <p:nvPr/>
        </p:nvPicPr>
        <p:blipFill>
          <a:blip r:embed="rId6"/>
          <a:stretch>
            <a:fillRect/>
          </a:stretch>
        </p:blipFill>
        <p:spPr>
          <a:xfrm>
            <a:off x="372538" y="5625871"/>
            <a:ext cx="723901" cy="861423"/>
          </a:xfrm>
          <a:prstGeom prst="rect">
            <a:avLst/>
          </a:prstGeom>
          <a:ln w="12700">
            <a:miter lim="400000"/>
          </a:ln>
        </p:spPr>
      </p:pic>
      <p:sp>
        <p:nvSpPr>
          <p:cNvPr id="10" name="Title 1">
            <a:extLst>
              <a:ext uri="{FF2B5EF4-FFF2-40B4-BE49-F238E27FC236}">
                <a16:creationId xmlns:a16="http://schemas.microsoft.com/office/drawing/2014/main" id="{6DFB0CB1-1523-B441-87AB-E9D2D0EB2BAD}"/>
              </a:ext>
            </a:extLst>
          </p:cNvPr>
          <p:cNvSpPr txBox="1"/>
          <p:nvPr/>
        </p:nvSpPr>
        <p:spPr>
          <a:xfrm>
            <a:off x="336428" y="258032"/>
            <a:ext cx="5181103" cy="21014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dirty="0">
                <a:solidFill>
                  <a:schemeClr val="bg1"/>
                </a:solidFill>
              </a:rPr>
              <a:t>How do players manage stress?</a:t>
            </a:r>
            <a:endParaRPr dirty="0">
              <a:solidFill>
                <a:schemeClr val="bg1"/>
              </a:solidFil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193">
                                            <p:bg/>
                                          </p:spTgt>
                                        </p:tgtEl>
                                        <p:attrNameLst>
                                          <p:attrName>style.visibility</p:attrName>
                                        </p:attrNameLst>
                                      </p:cBhvr>
                                      <p:to>
                                        <p:strVal val="visible"/>
                                      </p:to>
                                    </p:set>
                                    <p:animEffect transition="in" filter="box(out)">
                                      <p:cBhvr>
                                        <p:cTn id="7" dur="1000"/>
                                        <p:tgtEl>
                                          <p:spTgt spid="193">
                                            <p:bg/>
                                          </p:spTgt>
                                        </p:tgtEl>
                                      </p:cBhvr>
                                    </p:animEffect>
                                  </p:childTnLst>
                                </p:cTn>
                              </p:par>
                              <p:par>
                                <p:cTn id="8" presetID="4" presetClass="entr" presetSubtype="32" fill="hold" grpId="0" nodeType="withEffect">
                                  <p:stCondLst>
                                    <p:cond delay="0"/>
                                  </p:stCondLst>
                                  <p:iterate>
                                    <p:tmAbs val="0"/>
                                  </p:iterate>
                                  <p:childTnLst>
                                    <p:set>
                                      <p:cBhvr>
                                        <p:cTn id="9" fill="hold"/>
                                        <p:tgtEl>
                                          <p:spTgt spid="193">
                                            <p:txEl>
                                              <p:pRg st="0" end="0"/>
                                            </p:txEl>
                                          </p:spTgt>
                                        </p:tgtEl>
                                        <p:attrNameLst>
                                          <p:attrName>style.visibility</p:attrName>
                                        </p:attrNameLst>
                                      </p:cBhvr>
                                      <p:to>
                                        <p:strVal val="visible"/>
                                      </p:to>
                                    </p:set>
                                    <p:animEffect transition="in" filter="box(out)">
                                      <p:cBhvr>
                                        <p:cTn id="10" dur="1000"/>
                                        <p:tgtEl>
                                          <p:spTgt spid="19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iterate>
                                    <p:tmAbs val="0"/>
                                  </p:iterate>
                                  <p:childTnLst>
                                    <p:set>
                                      <p:cBhvr>
                                        <p:cTn id="14" fill="hold"/>
                                        <p:tgtEl>
                                          <p:spTgt spid="193">
                                            <p:txEl>
                                              <p:pRg st="1" end="1"/>
                                            </p:txEl>
                                          </p:spTgt>
                                        </p:tgtEl>
                                        <p:attrNameLst>
                                          <p:attrName>style.visibility</p:attrName>
                                        </p:attrNameLst>
                                      </p:cBhvr>
                                      <p:to>
                                        <p:strVal val="visible"/>
                                      </p:to>
                                    </p:set>
                                    <p:animEffect transition="in" filter="box(out)">
                                      <p:cBhvr>
                                        <p:cTn id="15" dur="1000"/>
                                        <p:tgtEl>
                                          <p:spTgt spid="19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iterate>
                                    <p:tmAbs val="0"/>
                                  </p:iterate>
                                  <p:childTnLst>
                                    <p:set>
                                      <p:cBhvr>
                                        <p:cTn id="19" fill="hold"/>
                                        <p:tgtEl>
                                          <p:spTgt spid="193">
                                            <p:txEl>
                                              <p:pRg st="2" end="2"/>
                                            </p:txEl>
                                          </p:spTgt>
                                        </p:tgtEl>
                                        <p:attrNameLst>
                                          <p:attrName>style.visibility</p:attrName>
                                        </p:attrNameLst>
                                      </p:cBhvr>
                                      <p:to>
                                        <p:strVal val="visible"/>
                                      </p:to>
                                    </p:set>
                                    <p:animEffect transition="in" filter="box(out)">
                                      <p:cBhvr>
                                        <p:cTn id="20" dur="1000"/>
                                        <p:tgtEl>
                                          <p:spTgt spid="19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grpId="0" nodeType="clickEffect">
                                  <p:stCondLst>
                                    <p:cond delay="0"/>
                                  </p:stCondLst>
                                  <p:iterate>
                                    <p:tmAbs val="0"/>
                                  </p:iterate>
                                  <p:childTnLst>
                                    <p:set>
                                      <p:cBhvr>
                                        <p:cTn id="24" fill="hold"/>
                                        <p:tgtEl>
                                          <p:spTgt spid="193">
                                            <p:txEl>
                                              <p:pRg st="3" end="3"/>
                                            </p:txEl>
                                          </p:spTgt>
                                        </p:tgtEl>
                                        <p:attrNameLst>
                                          <p:attrName>style.visibility</p:attrName>
                                        </p:attrNameLst>
                                      </p:cBhvr>
                                      <p:to>
                                        <p:strVal val="visible"/>
                                      </p:to>
                                    </p:set>
                                    <p:animEffect transition="in" filter="box(out)">
                                      <p:cBhvr>
                                        <p:cTn id="25" dur="1000"/>
                                        <p:tgtEl>
                                          <p:spTgt spid="19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grpId="0" nodeType="clickEffect">
                                  <p:stCondLst>
                                    <p:cond delay="0"/>
                                  </p:stCondLst>
                                  <p:iterate>
                                    <p:tmAbs val="0"/>
                                  </p:iterate>
                                  <p:childTnLst>
                                    <p:set>
                                      <p:cBhvr>
                                        <p:cTn id="29" fill="hold"/>
                                        <p:tgtEl>
                                          <p:spTgt spid="193">
                                            <p:txEl>
                                              <p:pRg st="4" end="4"/>
                                            </p:txEl>
                                          </p:spTgt>
                                        </p:tgtEl>
                                        <p:attrNameLst>
                                          <p:attrName>style.visibility</p:attrName>
                                        </p:attrNameLst>
                                      </p:cBhvr>
                                      <p:to>
                                        <p:strVal val="visible"/>
                                      </p:to>
                                    </p:set>
                                    <p:animEffect transition="in" filter="box(out)">
                                      <p:cBhvr>
                                        <p:cTn id="30" dur="1000"/>
                                        <p:tgtEl>
                                          <p:spTgt spid="19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build="p" bldLvl="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Rectangle"/>
          <p:cNvSpPr/>
          <p:nvPr/>
        </p:nvSpPr>
        <p:spPr>
          <a:xfrm>
            <a:off x="-6133" y="-26800"/>
            <a:ext cx="6099124" cy="6911600"/>
          </a:xfrm>
          <a:prstGeom prst="rect">
            <a:avLst/>
          </a:prstGeom>
          <a:solidFill>
            <a:srgbClr val="005093"/>
          </a:solidFill>
          <a:ln w="12700">
            <a:miter lim="400000"/>
          </a:ln>
        </p:spPr>
        <p:txBody>
          <a:bodyPr lIns="45719" rIns="45719" anchor="ctr"/>
          <a:lstStyle/>
          <a:p>
            <a:pPr>
              <a:defRPr>
                <a:solidFill>
                  <a:srgbClr val="005093"/>
                </a:solidFill>
              </a:defRPr>
            </a:pPr>
            <a:endParaRPr/>
          </a:p>
        </p:txBody>
      </p:sp>
      <p:pic>
        <p:nvPicPr>
          <p:cNvPr id="204" name="England_Crest_2COL_SPOT_FILL.png" descr="England_Crest_2COL_SPOT_FILL.png"/>
          <p:cNvPicPr>
            <a:picLocks noChangeAspect="1"/>
          </p:cNvPicPr>
          <p:nvPr/>
        </p:nvPicPr>
        <p:blipFill>
          <a:blip r:embed="rId3"/>
          <a:stretch>
            <a:fillRect/>
          </a:stretch>
        </p:blipFill>
        <p:spPr>
          <a:xfrm>
            <a:off x="372538" y="5625871"/>
            <a:ext cx="723901" cy="861423"/>
          </a:xfrm>
          <a:prstGeom prst="rect">
            <a:avLst/>
          </a:prstGeom>
          <a:ln w="12700">
            <a:miter lim="400000"/>
          </a:ln>
        </p:spPr>
      </p:pic>
      <p:grpSp>
        <p:nvGrpSpPr>
          <p:cNvPr id="207" name="Group"/>
          <p:cNvGrpSpPr/>
          <p:nvPr/>
        </p:nvGrpSpPr>
        <p:grpSpPr>
          <a:xfrm>
            <a:off x="6435803" y="343820"/>
            <a:ext cx="5522549" cy="4795052"/>
            <a:chOff x="0" y="0"/>
            <a:chExt cx="5522548" cy="4795051"/>
          </a:xfrm>
        </p:grpSpPr>
        <p:pic>
          <p:nvPicPr>
            <p:cNvPr id="205" name="Content Placeholder 4" descr="Content Placeholder 4"/>
            <p:cNvPicPr>
              <a:picLocks noChangeAspect="1"/>
            </p:cNvPicPr>
            <p:nvPr/>
          </p:nvPicPr>
          <p:blipFill>
            <a:blip r:embed="rId4"/>
            <a:stretch>
              <a:fillRect/>
            </a:stretch>
          </p:blipFill>
          <p:spPr>
            <a:xfrm>
              <a:off x="63881" y="4381712"/>
              <a:ext cx="5394785" cy="413340"/>
            </a:xfrm>
            <a:prstGeom prst="rect">
              <a:avLst/>
            </a:prstGeom>
            <a:ln w="12700" cap="flat">
              <a:noFill/>
              <a:miter lim="400000"/>
            </a:ln>
            <a:effectLst/>
          </p:spPr>
        </p:pic>
        <p:pic>
          <p:nvPicPr>
            <p:cNvPr id="206" name="Picture 3" descr="Picture 3"/>
            <p:cNvPicPr>
              <a:picLocks noChangeAspect="1"/>
            </p:cNvPicPr>
            <p:nvPr/>
          </p:nvPicPr>
          <p:blipFill>
            <a:blip r:embed="rId5"/>
            <a:srcRect/>
            <a:stretch>
              <a:fillRect/>
            </a:stretch>
          </p:blipFill>
          <p:spPr>
            <a:xfrm>
              <a:off x="0" y="0"/>
              <a:ext cx="5522549" cy="4409639"/>
            </a:xfrm>
            <a:prstGeom prst="rect">
              <a:avLst/>
            </a:prstGeom>
            <a:ln w="12700" cap="flat">
              <a:noFill/>
              <a:miter lim="400000"/>
            </a:ln>
            <a:effectLst/>
          </p:spPr>
        </p:pic>
      </p:grpSp>
      <p:pic>
        <p:nvPicPr>
          <p:cNvPr id="208" name="Picture 6" descr="Picture 6"/>
          <p:cNvPicPr>
            <a:picLocks noChangeAspect="1"/>
          </p:cNvPicPr>
          <p:nvPr/>
        </p:nvPicPr>
        <p:blipFill>
          <a:blip r:embed="rId6"/>
          <a:srcRect l="934" t="1127" r="934" b="63828"/>
          <a:stretch>
            <a:fillRect/>
          </a:stretch>
        </p:blipFill>
        <p:spPr>
          <a:xfrm>
            <a:off x="6530012" y="5208928"/>
            <a:ext cx="5267974" cy="1283382"/>
          </a:xfrm>
          <a:prstGeom prst="rect">
            <a:avLst/>
          </a:prstGeom>
          <a:ln w="12700">
            <a:miter lim="400000"/>
          </a:ln>
        </p:spPr>
      </p:pic>
      <p:pic>
        <p:nvPicPr>
          <p:cNvPr id="209" name="51jbT7Qn+EL._SL500_.jpg" descr="51jbT7Qn+EL._SL500_.jpg"/>
          <p:cNvPicPr>
            <a:picLocks noChangeAspect="1"/>
          </p:cNvPicPr>
          <p:nvPr/>
        </p:nvPicPr>
        <p:blipFill>
          <a:blip r:embed="rId7"/>
          <a:stretch>
            <a:fillRect/>
          </a:stretch>
        </p:blipFill>
        <p:spPr>
          <a:xfrm>
            <a:off x="373190" y="1731879"/>
            <a:ext cx="3616455" cy="3616455"/>
          </a:xfrm>
          <a:prstGeom prst="rect">
            <a:avLst/>
          </a:prstGeom>
          <a:ln w="12700">
            <a:miter lim="400000"/>
          </a:ln>
          <a:effectLst>
            <a:outerShdw blurRad="241300" dist="73245" dir="3847385" rotWithShape="0">
              <a:srgbClr val="000000">
                <a:alpha val="50000"/>
              </a:srgbClr>
            </a:outerShdw>
          </a:effectLst>
        </p:spPr>
      </p:pic>
      <p:pic>
        <p:nvPicPr>
          <p:cNvPr id="210" name="Image" descr="Image"/>
          <p:cNvPicPr>
            <a:picLocks noChangeAspect="1"/>
          </p:cNvPicPr>
          <p:nvPr/>
        </p:nvPicPr>
        <p:blipFill>
          <a:blip r:embed="rId8"/>
          <a:stretch>
            <a:fillRect/>
          </a:stretch>
        </p:blipFill>
        <p:spPr>
          <a:xfrm>
            <a:off x="4527310" y="3224375"/>
            <a:ext cx="1177043" cy="631462"/>
          </a:xfrm>
          <a:prstGeom prst="rect">
            <a:avLst/>
          </a:prstGeom>
          <a:ln w="12700">
            <a:miter lim="400000"/>
          </a:ln>
        </p:spPr>
      </p:pic>
      <p:sp>
        <p:nvSpPr>
          <p:cNvPr id="11" name="Title 1">
            <a:extLst>
              <a:ext uri="{FF2B5EF4-FFF2-40B4-BE49-F238E27FC236}">
                <a16:creationId xmlns:a16="http://schemas.microsoft.com/office/drawing/2014/main" id="{0A7E33C2-4E47-354D-A1DB-EB90F373E6B4}"/>
              </a:ext>
            </a:extLst>
          </p:cNvPr>
          <p:cNvSpPr txBox="1"/>
          <p:nvPr/>
        </p:nvSpPr>
        <p:spPr>
          <a:xfrm>
            <a:off x="336428" y="258032"/>
            <a:ext cx="5367925" cy="12516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dirty="0">
                <a:solidFill>
                  <a:schemeClr val="bg1"/>
                </a:solidFill>
              </a:rPr>
              <a:t>stay positive!</a:t>
            </a:r>
            <a:endParaRPr dirty="0">
              <a:solidFill>
                <a:schemeClr val="bg1"/>
              </a:solidFill>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England_Crest_2COL_SPOT_FILL.png" descr="England_Crest_2COL_SPOT_FILL.png"/>
          <p:cNvPicPr>
            <a:picLocks noChangeAspect="1"/>
          </p:cNvPicPr>
          <p:nvPr/>
        </p:nvPicPr>
        <p:blipFill>
          <a:blip r:embed="rId3"/>
          <a:stretch>
            <a:fillRect/>
          </a:stretch>
        </p:blipFill>
        <p:spPr>
          <a:xfrm>
            <a:off x="372538" y="5625871"/>
            <a:ext cx="723901" cy="861423"/>
          </a:xfrm>
          <a:prstGeom prst="rect">
            <a:avLst/>
          </a:prstGeom>
          <a:ln w="12700">
            <a:miter lim="400000"/>
          </a:ln>
        </p:spPr>
      </p:pic>
      <p:sp>
        <p:nvSpPr>
          <p:cNvPr id="216" name="Subtitle 2"/>
          <p:cNvSpPr txBox="1">
            <a:spLocks noGrp="1"/>
          </p:cNvSpPr>
          <p:nvPr>
            <p:ph type="subTitle" sz="half" idx="1"/>
          </p:nvPr>
        </p:nvSpPr>
        <p:spPr>
          <a:xfrm>
            <a:off x="339848" y="1344255"/>
            <a:ext cx="5980953" cy="4693716"/>
          </a:xfrm>
          <a:prstGeom prst="rect">
            <a:avLst/>
          </a:prstGeom>
        </p:spPr>
        <p:txBody>
          <a:bodyPr/>
          <a:lstStyle/>
          <a:p>
            <a:pPr algn="l" defTabSz="905255">
              <a:lnSpc>
                <a:spcPct val="100000"/>
              </a:lnSpc>
              <a:spcBef>
                <a:spcPts val="200"/>
              </a:spcBef>
              <a:defRPr sz="1386">
                <a:solidFill>
                  <a:srgbClr val="005093"/>
                </a:solidFill>
                <a:latin typeface="Grot12 Normal"/>
                <a:ea typeface="Grot12 Normal"/>
                <a:cs typeface="Grot12 Normal"/>
                <a:sym typeface="Grot12 Normal"/>
              </a:defRPr>
            </a:pPr>
            <a:r>
              <a:rPr cap="all" dirty="0">
                <a:solidFill>
                  <a:srgbClr val="D82333"/>
                </a:solidFill>
                <a:latin typeface="Grot12 Condensed"/>
                <a:ea typeface="Grot12 Condensed"/>
                <a:cs typeface="Grot12 Condensed"/>
                <a:sym typeface="Grot12 Condensed"/>
              </a:rPr>
              <a:t>Aim:</a:t>
            </a:r>
            <a:r>
              <a:rPr dirty="0"/>
              <a:t> To kick the ball between the two passers with different numbers of interceptors and see how we feel.</a:t>
            </a:r>
          </a:p>
          <a:p>
            <a:pPr algn="l" defTabSz="905255">
              <a:spcBef>
                <a:spcPts val="200"/>
              </a:spcBef>
              <a:defRPr sz="1386" cap="all">
                <a:solidFill>
                  <a:srgbClr val="D82333"/>
                </a:solidFill>
                <a:latin typeface="Grot12 Condensed"/>
                <a:ea typeface="Grot12 Condensed"/>
                <a:cs typeface="Grot12 Condensed"/>
                <a:sym typeface="Grot12 Condensed"/>
              </a:defRPr>
            </a:pPr>
            <a:endParaRPr dirty="0"/>
          </a:p>
          <a:p>
            <a:pPr algn="l" defTabSz="905255">
              <a:spcBef>
                <a:spcPts val="200"/>
              </a:spcBef>
              <a:defRPr sz="1386" cap="all">
                <a:solidFill>
                  <a:srgbClr val="D82333"/>
                </a:solidFill>
                <a:latin typeface="Grot12 Condensed"/>
                <a:ea typeface="Grot12 Condensed"/>
                <a:cs typeface="Grot12 Condensed"/>
                <a:sym typeface="Grot12 Condensed"/>
              </a:defRPr>
            </a:pPr>
            <a:r>
              <a:rPr dirty="0"/>
              <a:t>Round 1: </a:t>
            </a:r>
            <a:r>
              <a:rPr cap="none" dirty="0">
                <a:solidFill>
                  <a:srgbClr val="005093"/>
                </a:solidFill>
                <a:latin typeface="Grot12 Normal"/>
                <a:ea typeface="Grot12 Normal"/>
                <a:cs typeface="Grot12 Normal"/>
                <a:sym typeface="Grot12 Normal"/>
              </a:rPr>
              <a:t>Two players (blue) stand opposite each other about 10m apart and pass the ball between them. Four passes back and forth. The players cannot move in front of their cone but can move in line with it side to side.</a:t>
            </a:r>
          </a:p>
          <a:p>
            <a:pPr algn="l" defTabSz="905255">
              <a:spcBef>
                <a:spcPts val="200"/>
              </a:spcBef>
              <a:defRPr sz="1386" cap="all">
                <a:solidFill>
                  <a:srgbClr val="D82333"/>
                </a:solidFill>
                <a:latin typeface="Grot12 Condensed"/>
                <a:ea typeface="Grot12 Condensed"/>
                <a:cs typeface="Grot12 Condensed"/>
                <a:sym typeface="Grot12 Condensed"/>
              </a:defRPr>
            </a:pPr>
            <a:endParaRPr cap="none" dirty="0">
              <a:solidFill>
                <a:srgbClr val="005093"/>
              </a:solidFill>
              <a:latin typeface="Grot12 Normal"/>
              <a:ea typeface="Grot12 Normal"/>
              <a:cs typeface="Grot12 Normal"/>
              <a:sym typeface="Grot12 Normal"/>
            </a:endParaRPr>
          </a:p>
          <a:p>
            <a:pPr algn="l" defTabSz="905255">
              <a:lnSpc>
                <a:spcPct val="100000"/>
              </a:lnSpc>
              <a:spcBef>
                <a:spcPts val="200"/>
              </a:spcBef>
              <a:defRPr sz="1386">
                <a:solidFill>
                  <a:srgbClr val="005093"/>
                </a:solidFill>
                <a:latin typeface="Grot12 Normal"/>
                <a:ea typeface="Grot12 Normal"/>
                <a:cs typeface="Grot12 Normal"/>
                <a:sym typeface="Grot12 Normal"/>
              </a:defRPr>
            </a:pPr>
            <a:r>
              <a:rPr cap="all" dirty="0">
                <a:solidFill>
                  <a:srgbClr val="D82333"/>
                </a:solidFill>
                <a:latin typeface="Grot12 Condensed"/>
                <a:ea typeface="Grot12 Condensed"/>
                <a:cs typeface="Grot12 Condensed"/>
                <a:sym typeface="Grot12 Condensed"/>
              </a:rPr>
              <a:t>Round 2: </a:t>
            </a:r>
            <a:r>
              <a:rPr dirty="0"/>
              <a:t>A third player (red) stands in the middle of the two passers. Make a zone in the middle that the interceptor has to stay inside using cones.  The passers continue to kick the ball to each other and the interceptor has to try and block the pass between the two players.  If the interceptor blocks the pass they become a passer and swap places with the person who kicked the ball. Do this for approx</a:t>
            </a:r>
            <a:r>
              <a:rPr lang="en-US" dirty="0"/>
              <a:t>imately</a:t>
            </a:r>
            <a:r>
              <a:rPr dirty="0"/>
              <a:t> </a:t>
            </a:r>
            <a:r>
              <a:rPr lang="en-GB" dirty="0"/>
              <a:t>f</a:t>
            </a:r>
            <a:r>
              <a:rPr dirty="0"/>
              <a:t>our passes.</a:t>
            </a:r>
          </a:p>
          <a:p>
            <a:pPr algn="l" defTabSz="905255">
              <a:spcBef>
                <a:spcPts val="200"/>
              </a:spcBef>
              <a:defRPr sz="1386" cap="all">
                <a:solidFill>
                  <a:srgbClr val="D82333"/>
                </a:solidFill>
                <a:latin typeface="Grot12 Condensed"/>
                <a:ea typeface="Grot12 Condensed"/>
                <a:cs typeface="Grot12 Condensed"/>
                <a:sym typeface="Grot12 Condensed"/>
              </a:defRPr>
            </a:pPr>
            <a:endParaRPr dirty="0"/>
          </a:p>
          <a:p>
            <a:pPr algn="l" defTabSz="905255">
              <a:lnSpc>
                <a:spcPct val="100000"/>
              </a:lnSpc>
              <a:spcBef>
                <a:spcPts val="200"/>
              </a:spcBef>
              <a:defRPr sz="1386">
                <a:solidFill>
                  <a:srgbClr val="005093"/>
                </a:solidFill>
                <a:latin typeface="Grot12 Normal"/>
                <a:ea typeface="Grot12 Normal"/>
                <a:cs typeface="Grot12 Normal"/>
                <a:sym typeface="Grot12 Normal"/>
              </a:defRPr>
            </a:pPr>
            <a:r>
              <a:rPr cap="all" dirty="0">
                <a:solidFill>
                  <a:srgbClr val="D82333"/>
                </a:solidFill>
                <a:latin typeface="Grot12 Condensed"/>
                <a:ea typeface="Grot12 Condensed"/>
                <a:cs typeface="Grot12 Condensed"/>
                <a:sym typeface="Grot12 Condensed"/>
              </a:rPr>
              <a:t>Round 3: </a:t>
            </a:r>
            <a:r>
              <a:rPr dirty="0"/>
              <a:t>A fourth player stands in the middle (there are now two interceptors and two passers) and repeat the above.</a:t>
            </a:r>
          </a:p>
          <a:p>
            <a:pPr algn="l" defTabSz="905255">
              <a:spcBef>
                <a:spcPts val="200"/>
              </a:spcBef>
              <a:defRPr sz="1386" cap="all">
                <a:solidFill>
                  <a:srgbClr val="D82333"/>
                </a:solidFill>
                <a:latin typeface="Grot12 Condensed"/>
                <a:ea typeface="Grot12 Condensed"/>
                <a:cs typeface="Grot12 Condensed"/>
                <a:sym typeface="Grot12 Condensed"/>
              </a:defRPr>
            </a:pPr>
            <a:endParaRPr dirty="0"/>
          </a:p>
          <a:p>
            <a:pPr algn="l" defTabSz="905255">
              <a:lnSpc>
                <a:spcPct val="100000"/>
              </a:lnSpc>
              <a:spcBef>
                <a:spcPts val="200"/>
              </a:spcBef>
              <a:defRPr sz="1386">
                <a:solidFill>
                  <a:srgbClr val="005093"/>
                </a:solidFill>
                <a:latin typeface="Grot12 Normal"/>
                <a:ea typeface="Grot12 Normal"/>
                <a:cs typeface="Grot12 Normal"/>
                <a:sym typeface="Grot12 Normal"/>
              </a:defRPr>
            </a:pPr>
            <a:r>
              <a:rPr cap="all" dirty="0">
                <a:solidFill>
                  <a:srgbClr val="D82333"/>
                </a:solidFill>
                <a:latin typeface="Grot12 Condensed"/>
                <a:ea typeface="Grot12 Condensed"/>
                <a:cs typeface="Grot12 Condensed"/>
                <a:sym typeface="Grot12 Condensed"/>
              </a:rPr>
              <a:t>Round 4:</a:t>
            </a:r>
            <a:r>
              <a:rPr dirty="0"/>
              <a:t> A fifth player stands in the middle (so there are now three interceptors and two passers) and repeat the above.</a:t>
            </a:r>
          </a:p>
        </p:txBody>
      </p:sp>
      <p:grpSp>
        <p:nvGrpSpPr>
          <p:cNvPr id="225" name="Group"/>
          <p:cNvGrpSpPr/>
          <p:nvPr/>
        </p:nvGrpSpPr>
        <p:grpSpPr>
          <a:xfrm>
            <a:off x="7286310" y="795657"/>
            <a:ext cx="4086233" cy="1223385"/>
            <a:chOff x="0" y="0"/>
            <a:chExt cx="4086231" cy="1223384"/>
          </a:xfrm>
        </p:grpSpPr>
        <p:pic>
          <p:nvPicPr>
            <p:cNvPr id="217" name="Image" descr="Image"/>
            <p:cNvPicPr>
              <a:picLocks noChangeAspect="1"/>
            </p:cNvPicPr>
            <p:nvPr/>
          </p:nvPicPr>
          <p:blipFill>
            <a:blip r:embed="rId4"/>
            <a:stretch>
              <a:fillRect/>
            </a:stretch>
          </p:blipFill>
          <p:spPr>
            <a:xfrm>
              <a:off x="3244002" y="497327"/>
              <a:ext cx="222145" cy="241122"/>
            </a:xfrm>
            <a:prstGeom prst="rect">
              <a:avLst/>
            </a:prstGeom>
            <a:ln w="12700" cap="flat">
              <a:noFill/>
              <a:miter lim="400000"/>
            </a:ln>
            <a:effectLst/>
          </p:spPr>
        </p:pic>
        <p:pic>
          <p:nvPicPr>
            <p:cNvPr id="218" name="Image" descr="Image"/>
            <p:cNvPicPr>
              <a:picLocks noChangeAspect="1"/>
            </p:cNvPicPr>
            <p:nvPr/>
          </p:nvPicPr>
          <p:blipFill>
            <a:blip r:embed="rId5"/>
            <a:stretch>
              <a:fillRect/>
            </a:stretch>
          </p:blipFill>
          <p:spPr>
            <a:xfrm>
              <a:off x="0" y="0"/>
              <a:ext cx="444971" cy="770228"/>
            </a:xfrm>
            <a:prstGeom prst="rect">
              <a:avLst/>
            </a:prstGeom>
            <a:ln w="12700" cap="flat">
              <a:noFill/>
              <a:miter lim="400000"/>
            </a:ln>
            <a:effectLst/>
          </p:spPr>
        </p:pic>
        <p:pic>
          <p:nvPicPr>
            <p:cNvPr id="219" name="Image" descr="Image"/>
            <p:cNvPicPr>
              <a:picLocks noChangeAspect="1"/>
            </p:cNvPicPr>
            <p:nvPr/>
          </p:nvPicPr>
          <p:blipFill>
            <a:blip r:embed="rId6"/>
            <a:stretch>
              <a:fillRect/>
            </a:stretch>
          </p:blipFill>
          <p:spPr>
            <a:xfrm>
              <a:off x="3493458" y="14250"/>
              <a:ext cx="592774" cy="741728"/>
            </a:xfrm>
            <a:prstGeom prst="rect">
              <a:avLst/>
            </a:prstGeom>
            <a:ln w="12700" cap="flat">
              <a:noFill/>
              <a:miter lim="400000"/>
            </a:ln>
            <a:effectLst/>
          </p:spPr>
        </p:pic>
        <p:pic>
          <p:nvPicPr>
            <p:cNvPr id="220" name="Image" descr="Image"/>
            <p:cNvPicPr>
              <a:picLocks noChangeAspect="1"/>
            </p:cNvPicPr>
            <p:nvPr/>
          </p:nvPicPr>
          <p:blipFill>
            <a:blip r:embed="rId4"/>
            <a:stretch>
              <a:fillRect/>
            </a:stretch>
          </p:blipFill>
          <p:spPr>
            <a:xfrm>
              <a:off x="505739" y="497327"/>
              <a:ext cx="222144" cy="241122"/>
            </a:xfrm>
            <a:prstGeom prst="rect">
              <a:avLst/>
            </a:prstGeom>
            <a:ln w="12700" cap="flat">
              <a:noFill/>
              <a:miter lim="400000"/>
            </a:ln>
            <a:effectLst/>
          </p:spPr>
        </p:pic>
        <p:pic>
          <p:nvPicPr>
            <p:cNvPr id="221" name="Line Line" descr="Line Line"/>
            <p:cNvPicPr>
              <a:picLocks/>
            </p:cNvPicPr>
            <p:nvPr/>
          </p:nvPicPr>
          <p:blipFill>
            <a:blip r:embed="rId7"/>
            <a:stretch>
              <a:fillRect/>
            </a:stretch>
          </p:blipFill>
          <p:spPr>
            <a:xfrm>
              <a:off x="609671" y="800757"/>
              <a:ext cx="2753405" cy="141094"/>
            </a:xfrm>
            <a:prstGeom prst="rect">
              <a:avLst/>
            </a:prstGeom>
            <a:effectLst/>
          </p:spPr>
        </p:pic>
        <p:sp>
          <p:nvSpPr>
            <p:cNvPr id="223" name="Round 1: 10m distance between passers"/>
            <p:cNvSpPr txBox="1"/>
            <p:nvPr/>
          </p:nvSpPr>
          <p:spPr>
            <a:xfrm>
              <a:off x="547997" y="903344"/>
              <a:ext cx="2876754" cy="3200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lgn="ctr">
                <a:spcBef>
                  <a:spcPts val="300"/>
                </a:spcBef>
                <a:defRPr sz="1400">
                  <a:solidFill>
                    <a:srgbClr val="005093"/>
                  </a:solidFill>
                  <a:latin typeface="Grot12 Normal"/>
                  <a:ea typeface="Grot12 Normal"/>
                  <a:cs typeface="Grot12 Normal"/>
                  <a:sym typeface="Grot12 Normal"/>
                </a:defRPr>
              </a:lvl1pPr>
            </a:lstStyle>
            <a:p>
              <a:r>
                <a:t>Round 1: 10m distance between passers</a:t>
              </a:r>
            </a:p>
          </p:txBody>
        </p:sp>
        <p:sp>
          <p:nvSpPr>
            <p:cNvPr id="224" name="Circle"/>
            <p:cNvSpPr/>
            <p:nvPr/>
          </p:nvSpPr>
          <p:spPr>
            <a:xfrm>
              <a:off x="3583428" y="695650"/>
              <a:ext cx="141095" cy="141095"/>
            </a:xfrm>
            <a:prstGeom prst="ellipse">
              <a:avLst/>
            </a:prstGeom>
            <a:solidFill>
              <a:srgbClr val="D82333"/>
            </a:solidFill>
            <a:ln w="12700" cap="flat">
              <a:noFill/>
              <a:miter lim="400000"/>
            </a:ln>
            <a:effectLst/>
          </p:spPr>
          <p:txBody>
            <a:bodyPr wrap="square" lIns="45719" tIns="45719" rIns="45719" bIns="45719" numCol="1" anchor="ctr">
              <a:noAutofit/>
            </a:bodyPr>
            <a:lstStyle/>
            <a:p>
              <a:endParaRPr/>
            </a:p>
          </p:txBody>
        </p:sp>
      </p:grpSp>
      <p:grpSp>
        <p:nvGrpSpPr>
          <p:cNvPr id="235" name="Group"/>
          <p:cNvGrpSpPr/>
          <p:nvPr/>
        </p:nvGrpSpPr>
        <p:grpSpPr>
          <a:xfrm>
            <a:off x="7160418" y="2210357"/>
            <a:ext cx="4256982" cy="1209136"/>
            <a:chOff x="0" y="0"/>
            <a:chExt cx="4256981" cy="1209134"/>
          </a:xfrm>
        </p:grpSpPr>
        <p:pic>
          <p:nvPicPr>
            <p:cNvPr id="226" name="Image" descr="Image"/>
            <p:cNvPicPr>
              <a:picLocks noChangeAspect="1"/>
            </p:cNvPicPr>
            <p:nvPr/>
          </p:nvPicPr>
          <p:blipFill>
            <a:blip r:embed="rId4"/>
            <a:stretch>
              <a:fillRect/>
            </a:stretch>
          </p:blipFill>
          <p:spPr>
            <a:xfrm>
              <a:off x="2667292" y="483077"/>
              <a:ext cx="222144" cy="241122"/>
            </a:xfrm>
            <a:prstGeom prst="rect">
              <a:avLst/>
            </a:prstGeom>
            <a:ln w="12700" cap="flat">
              <a:noFill/>
              <a:miter lim="400000"/>
            </a:ln>
            <a:effectLst/>
          </p:spPr>
        </p:pic>
        <p:pic>
          <p:nvPicPr>
            <p:cNvPr id="227" name="Image" descr="Image"/>
            <p:cNvPicPr>
              <a:picLocks noChangeAspect="1"/>
            </p:cNvPicPr>
            <p:nvPr/>
          </p:nvPicPr>
          <p:blipFill>
            <a:blip r:embed="rId6"/>
            <a:stretch>
              <a:fillRect/>
            </a:stretch>
          </p:blipFill>
          <p:spPr>
            <a:xfrm>
              <a:off x="3664208" y="0"/>
              <a:ext cx="592774" cy="741728"/>
            </a:xfrm>
            <a:prstGeom prst="rect">
              <a:avLst/>
            </a:prstGeom>
            <a:ln w="12700" cap="flat">
              <a:noFill/>
              <a:miter lim="400000"/>
            </a:ln>
            <a:effectLst/>
          </p:spPr>
        </p:pic>
        <p:pic>
          <p:nvPicPr>
            <p:cNvPr id="228" name="Image" descr="Image"/>
            <p:cNvPicPr>
              <a:picLocks noChangeAspect="1"/>
            </p:cNvPicPr>
            <p:nvPr/>
          </p:nvPicPr>
          <p:blipFill>
            <a:blip r:embed="rId4"/>
            <a:stretch>
              <a:fillRect/>
            </a:stretch>
          </p:blipFill>
          <p:spPr>
            <a:xfrm>
              <a:off x="1363257" y="483077"/>
              <a:ext cx="222145" cy="241122"/>
            </a:xfrm>
            <a:prstGeom prst="rect">
              <a:avLst/>
            </a:prstGeom>
            <a:ln w="12700" cap="flat">
              <a:noFill/>
              <a:miter lim="400000"/>
            </a:ln>
            <a:effectLst/>
          </p:spPr>
        </p:pic>
        <p:pic>
          <p:nvPicPr>
            <p:cNvPr id="229" name="Line Line" descr="Line Line"/>
            <p:cNvPicPr>
              <a:picLocks/>
            </p:cNvPicPr>
            <p:nvPr/>
          </p:nvPicPr>
          <p:blipFill>
            <a:blip r:embed="rId8"/>
            <a:stretch>
              <a:fillRect/>
            </a:stretch>
          </p:blipFill>
          <p:spPr>
            <a:xfrm>
              <a:off x="1449429" y="786507"/>
              <a:ext cx="1415389" cy="141094"/>
            </a:xfrm>
            <a:prstGeom prst="rect">
              <a:avLst/>
            </a:prstGeom>
            <a:effectLst/>
          </p:spPr>
        </p:pic>
        <p:sp>
          <p:nvSpPr>
            <p:cNvPr id="231" name="Round 2: Interceptor zone"/>
            <p:cNvSpPr txBox="1"/>
            <p:nvPr/>
          </p:nvSpPr>
          <p:spPr>
            <a:xfrm>
              <a:off x="1195161" y="889094"/>
              <a:ext cx="1923924" cy="3200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lgn="ctr">
                <a:spcBef>
                  <a:spcPts val="300"/>
                </a:spcBef>
                <a:defRPr sz="1400">
                  <a:solidFill>
                    <a:srgbClr val="005093"/>
                  </a:solidFill>
                  <a:latin typeface="Grot12 Normal"/>
                  <a:ea typeface="Grot12 Normal"/>
                  <a:cs typeface="Grot12 Normal"/>
                  <a:sym typeface="Grot12 Normal"/>
                </a:defRPr>
              </a:lvl1pPr>
            </a:lstStyle>
            <a:p>
              <a:r>
                <a:t>Round 2: Interceptor zone</a:t>
              </a:r>
            </a:p>
          </p:txBody>
        </p:sp>
        <p:sp>
          <p:nvSpPr>
            <p:cNvPr id="232" name="Circle"/>
            <p:cNvSpPr/>
            <p:nvPr/>
          </p:nvSpPr>
          <p:spPr>
            <a:xfrm>
              <a:off x="3754177" y="681400"/>
              <a:ext cx="141095" cy="141095"/>
            </a:xfrm>
            <a:prstGeom prst="ellipse">
              <a:avLst/>
            </a:prstGeom>
            <a:solidFill>
              <a:srgbClr val="D82333"/>
            </a:solidFill>
            <a:ln w="12700" cap="flat">
              <a:noFill/>
              <a:miter lim="400000"/>
            </a:ln>
            <a:effectLst/>
          </p:spPr>
          <p:txBody>
            <a:bodyPr wrap="square" lIns="45719" tIns="45719" rIns="45719" bIns="45719" numCol="1" anchor="ctr">
              <a:noAutofit/>
            </a:bodyPr>
            <a:lstStyle/>
            <a:p>
              <a:endParaRPr/>
            </a:p>
          </p:txBody>
        </p:sp>
        <p:pic>
          <p:nvPicPr>
            <p:cNvPr id="233" name="Image" descr="Image"/>
            <p:cNvPicPr>
              <a:picLocks noChangeAspect="1"/>
            </p:cNvPicPr>
            <p:nvPr/>
          </p:nvPicPr>
          <p:blipFill>
            <a:blip r:embed="rId9"/>
            <a:stretch>
              <a:fillRect/>
            </a:stretch>
          </p:blipFill>
          <p:spPr>
            <a:xfrm>
              <a:off x="1964245" y="31517"/>
              <a:ext cx="428506" cy="741729"/>
            </a:xfrm>
            <a:prstGeom prst="rect">
              <a:avLst/>
            </a:prstGeom>
            <a:ln w="12700" cap="flat">
              <a:noFill/>
              <a:miter lim="400000"/>
            </a:ln>
            <a:effectLst/>
          </p:spPr>
        </p:pic>
        <p:pic>
          <p:nvPicPr>
            <p:cNvPr id="234" name="Image" descr="Image"/>
            <p:cNvPicPr>
              <a:picLocks noChangeAspect="1"/>
            </p:cNvPicPr>
            <p:nvPr/>
          </p:nvPicPr>
          <p:blipFill>
            <a:blip r:embed="rId10"/>
            <a:stretch>
              <a:fillRect/>
            </a:stretch>
          </p:blipFill>
          <p:spPr>
            <a:xfrm>
              <a:off x="0" y="96860"/>
              <a:ext cx="633382" cy="758961"/>
            </a:xfrm>
            <a:prstGeom prst="rect">
              <a:avLst/>
            </a:prstGeom>
            <a:ln w="12700" cap="flat">
              <a:noFill/>
              <a:miter lim="400000"/>
            </a:ln>
            <a:effectLst/>
          </p:spPr>
        </p:pic>
      </p:grpSp>
      <p:grpSp>
        <p:nvGrpSpPr>
          <p:cNvPr id="246" name="Group"/>
          <p:cNvGrpSpPr/>
          <p:nvPr/>
        </p:nvGrpSpPr>
        <p:grpSpPr>
          <a:xfrm>
            <a:off x="7189051" y="3807511"/>
            <a:ext cx="4256983" cy="1209135"/>
            <a:chOff x="0" y="0"/>
            <a:chExt cx="4256981" cy="1209134"/>
          </a:xfrm>
        </p:grpSpPr>
        <p:pic>
          <p:nvPicPr>
            <p:cNvPr id="236" name="Image" descr="Image"/>
            <p:cNvPicPr>
              <a:picLocks noChangeAspect="1"/>
            </p:cNvPicPr>
            <p:nvPr/>
          </p:nvPicPr>
          <p:blipFill>
            <a:blip r:embed="rId4"/>
            <a:stretch>
              <a:fillRect/>
            </a:stretch>
          </p:blipFill>
          <p:spPr>
            <a:xfrm>
              <a:off x="2667292" y="483077"/>
              <a:ext cx="222144" cy="241122"/>
            </a:xfrm>
            <a:prstGeom prst="rect">
              <a:avLst/>
            </a:prstGeom>
            <a:ln w="12700" cap="flat">
              <a:noFill/>
              <a:miter lim="400000"/>
            </a:ln>
            <a:effectLst/>
          </p:spPr>
        </p:pic>
        <p:pic>
          <p:nvPicPr>
            <p:cNvPr id="237" name="Image" descr="Image"/>
            <p:cNvPicPr>
              <a:picLocks noChangeAspect="1"/>
            </p:cNvPicPr>
            <p:nvPr/>
          </p:nvPicPr>
          <p:blipFill>
            <a:blip r:embed="rId6"/>
            <a:stretch>
              <a:fillRect/>
            </a:stretch>
          </p:blipFill>
          <p:spPr>
            <a:xfrm>
              <a:off x="3664208" y="0"/>
              <a:ext cx="592774" cy="741728"/>
            </a:xfrm>
            <a:prstGeom prst="rect">
              <a:avLst/>
            </a:prstGeom>
            <a:ln w="12700" cap="flat">
              <a:noFill/>
              <a:miter lim="400000"/>
            </a:ln>
            <a:effectLst/>
          </p:spPr>
        </p:pic>
        <p:pic>
          <p:nvPicPr>
            <p:cNvPr id="238" name="Image" descr="Image"/>
            <p:cNvPicPr>
              <a:picLocks noChangeAspect="1"/>
            </p:cNvPicPr>
            <p:nvPr/>
          </p:nvPicPr>
          <p:blipFill>
            <a:blip r:embed="rId4"/>
            <a:stretch>
              <a:fillRect/>
            </a:stretch>
          </p:blipFill>
          <p:spPr>
            <a:xfrm>
              <a:off x="1363257" y="483077"/>
              <a:ext cx="222145" cy="241122"/>
            </a:xfrm>
            <a:prstGeom prst="rect">
              <a:avLst/>
            </a:prstGeom>
            <a:ln w="12700" cap="flat">
              <a:noFill/>
              <a:miter lim="400000"/>
            </a:ln>
            <a:effectLst/>
          </p:spPr>
        </p:pic>
        <p:pic>
          <p:nvPicPr>
            <p:cNvPr id="239" name="Line Line" descr="Line Line"/>
            <p:cNvPicPr>
              <a:picLocks/>
            </p:cNvPicPr>
            <p:nvPr/>
          </p:nvPicPr>
          <p:blipFill>
            <a:blip r:embed="rId8"/>
            <a:stretch>
              <a:fillRect/>
            </a:stretch>
          </p:blipFill>
          <p:spPr>
            <a:xfrm>
              <a:off x="1449429" y="786507"/>
              <a:ext cx="1415389" cy="141094"/>
            </a:xfrm>
            <a:prstGeom prst="rect">
              <a:avLst/>
            </a:prstGeom>
            <a:effectLst/>
          </p:spPr>
        </p:pic>
        <p:sp>
          <p:nvSpPr>
            <p:cNvPr id="241" name="Round 3: Interceptor zone"/>
            <p:cNvSpPr txBox="1"/>
            <p:nvPr/>
          </p:nvSpPr>
          <p:spPr>
            <a:xfrm>
              <a:off x="1193294" y="889094"/>
              <a:ext cx="1927658" cy="3200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lgn="ctr">
                <a:spcBef>
                  <a:spcPts val="300"/>
                </a:spcBef>
                <a:defRPr sz="1400">
                  <a:solidFill>
                    <a:srgbClr val="005093"/>
                  </a:solidFill>
                  <a:latin typeface="Grot12 Normal"/>
                  <a:ea typeface="Grot12 Normal"/>
                  <a:cs typeface="Grot12 Normal"/>
                  <a:sym typeface="Grot12 Normal"/>
                </a:defRPr>
              </a:lvl1pPr>
            </a:lstStyle>
            <a:p>
              <a:r>
                <a:t>Round 3: Interceptor zone</a:t>
              </a:r>
            </a:p>
          </p:txBody>
        </p:sp>
        <p:sp>
          <p:nvSpPr>
            <p:cNvPr id="242" name="Circle"/>
            <p:cNvSpPr/>
            <p:nvPr/>
          </p:nvSpPr>
          <p:spPr>
            <a:xfrm>
              <a:off x="3754177" y="681400"/>
              <a:ext cx="141095" cy="141095"/>
            </a:xfrm>
            <a:prstGeom prst="ellipse">
              <a:avLst/>
            </a:prstGeom>
            <a:solidFill>
              <a:srgbClr val="D82333"/>
            </a:solidFill>
            <a:ln w="12700" cap="flat">
              <a:noFill/>
              <a:miter lim="400000"/>
            </a:ln>
            <a:effectLst/>
          </p:spPr>
          <p:txBody>
            <a:bodyPr wrap="square" lIns="45719" tIns="45719" rIns="45719" bIns="45719" numCol="1" anchor="ctr">
              <a:noAutofit/>
            </a:bodyPr>
            <a:lstStyle/>
            <a:p>
              <a:endParaRPr/>
            </a:p>
          </p:txBody>
        </p:sp>
        <p:pic>
          <p:nvPicPr>
            <p:cNvPr id="243" name="Image" descr="Image"/>
            <p:cNvPicPr>
              <a:picLocks noChangeAspect="1"/>
            </p:cNvPicPr>
            <p:nvPr/>
          </p:nvPicPr>
          <p:blipFill>
            <a:blip r:embed="rId9"/>
            <a:stretch>
              <a:fillRect/>
            </a:stretch>
          </p:blipFill>
          <p:spPr>
            <a:xfrm>
              <a:off x="2178561" y="38100"/>
              <a:ext cx="428507" cy="741728"/>
            </a:xfrm>
            <a:prstGeom prst="rect">
              <a:avLst/>
            </a:prstGeom>
            <a:ln w="12700" cap="flat">
              <a:noFill/>
              <a:miter lim="400000"/>
            </a:ln>
            <a:effectLst/>
          </p:spPr>
        </p:pic>
        <p:pic>
          <p:nvPicPr>
            <p:cNvPr id="244" name="Image" descr="Image"/>
            <p:cNvPicPr>
              <a:picLocks noChangeAspect="1"/>
            </p:cNvPicPr>
            <p:nvPr/>
          </p:nvPicPr>
          <p:blipFill>
            <a:blip r:embed="rId10"/>
            <a:stretch>
              <a:fillRect/>
            </a:stretch>
          </p:blipFill>
          <p:spPr>
            <a:xfrm>
              <a:off x="0" y="96860"/>
              <a:ext cx="633382" cy="758961"/>
            </a:xfrm>
            <a:prstGeom prst="rect">
              <a:avLst/>
            </a:prstGeom>
            <a:ln w="12700" cap="flat">
              <a:noFill/>
              <a:miter lim="400000"/>
            </a:ln>
            <a:effectLst/>
          </p:spPr>
        </p:pic>
        <p:pic>
          <p:nvPicPr>
            <p:cNvPr id="245" name="Image" descr="Image"/>
            <p:cNvPicPr>
              <a:picLocks noChangeAspect="1"/>
            </p:cNvPicPr>
            <p:nvPr/>
          </p:nvPicPr>
          <p:blipFill>
            <a:blip r:embed="rId9"/>
            <a:stretch>
              <a:fillRect/>
            </a:stretch>
          </p:blipFill>
          <p:spPr>
            <a:xfrm flipH="1">
              <a:off x="1691656" y="0"/>
              <a:ext cx="428507" cy="741728"/>
            </a:xfrm>
            <a:prstGeom prst="rect">
              <a:avLst/>
            </a:prstGeom>
            <a:ln w="12700" cap="flat">
              <a:noFill/>
              <a:miter lim="400000"/>
            </a:ln>
            <a:effectLst/>
          </p:spPr>
        </p:pic>
      </p:grpSp>
      <p:grpSp>
        <p:nvGrpSpPr>
          <p:cNvPr id="258" name="Group"/>
          <p:cNvGrpSpPr/>
          <p:nvPr/>
        </p:nvGrpSpPr>
        <p:grpSpPr>
          <a:xfrm>
            <a:off x="7210426" y="5237831"/>
            <a:ext cx="4256982" cy="1266296"/>
            <a:chOff x="0" y="0"/>
            <a:chExt cx="4256981" cy="1266294"/>
          </a:xfrm>
        </p:grpSpPr>
        <p:pic>
          <p:nvPicPr>
            <p:cNvPr id="247" name="Image" descr="Image"/>
            <p:cNvPicPr>
              <a:picLocks noChangeAspect="1"/>
            </p:cNvPicPr>
            <p:nvPr/>
          </p:nvPicPr>
          <p:blipFill>
            <a:blip r:embed="rId4"/>
            <a:stretch>
              <a:fillRect/>
            </a:stretch>
          </p:blipFill>
          <p:spPr>
            <a:xfrm>
              <a:off x="2819692" y="540237"/>
              <a:ext cx="222144" cy="241122"/>
            </a:xfrm>
            <a:prstGeom prst="rect">
              <a:avLst/>
            </a:prstGeom>
            <a:ln w="12700" cap="flat">
              <a:noFill/>
              <a:miter lim="400000"/>
            </a:ln>
            <a:effectLst/>
          </p:spPr>
        </p:pic>
        <p:pic>
          <p:nvPicPr>
            <p:cNvPr id="248" name="Image" descr="Image"/>
            <p:cNvPicPr>
              <a:picLocks noChangeAspect="1"/>
            </p:cNvPicPr>
            <p:nvPr/>
          </p:nvPicPr>
          <p:blipFill>
            <a:blip r:embed="rId6"/>
            <a:stretch>
              <a:fillRect/>
            </a:stretch>
          </p:blipFill>
          <p:spPr>
            <a:xfrm>
              <a:off x="3664208" y="57160"/>
              <a:ext cx="592774" cy="741728"/>
            </a:xfrm>
            <a:prstGeom prst="rect">
              <a:avLst/>
            </a:prstGeom>
            <a:ln w="12700" cap="flat">
              <a:noFill/>
              <a:miter lim="400000"/>
            </a:ln>
            <a:effectLst/>
          </p:spPr>
        </p:pic>
        <p:pic>
          <p:nvPicPr>
            <p:cNvPr id="249" name="Image" descr="Image"/>
            <p:cNvPicPr>
              <a:picLocks noChangeAspect="1"/>
            </p:cNvPicPr>
            <p:nvPr/>
          </p:nvPicPr>
          <p:blipFill>
            <a:blip r:embed="rId4"/>
            <a:stretch>
              <a:fillRect/>
            </a:stretch>
          </p:blipFill>
          <p:spPr>
            <a:xfrm>
              <a:off x="1261657" y="540237"/>
              <a:ext cx="222145" cy="241122"/>
            </a:xfrm>
            <a:prstGeom prst="rect">
              <a:avLst/>
            </a:prstGeom>
            <a:ln w="12700" cap="flat">
              <a:noFill/>
              <a:miter lim="400000"/>
            </a:ln>
            <a:effectLst/>
          </p:spPr>
        </p:pic>
        <p:pic>
          <p:nvPicPr>
            <p:cNvPr id="250" name="Line Line" descr="Line Line"/>
            <p:cNvPicPr>
              <a:picLocks/>
            </p:cNvPicPr>
            <p:nvPr/>
          </p:nvPicPr>
          <p:blipFill>
            <a:blip r:embed="rId11"/>
            <a:stretch>
              <a:fillRect/>
            </a:stretch>
          </p:blipFill>
          <p:spPr>
            <a:xfrm>
              <a:off x="1283425" y="843667"/>
              <a:ext cx="1747397" cy="141094"/>
            </a:xfrm>
            <a:prstGeom prst="rect">
              <a:avLst/>
            </a:prstGeom>
            <a:effectLst/>
          </p:spPr>
        </p:pic>
        <p:sp>
          <p:nvSpPr>
            <p:cNvPr id="252" name="Round 4: Interceptor zone"/>
            <p:cNvSpPr txBox="1"/>
            <p:nvPr/>
          </p:nvSpPr>
          <p:spPr>
            <a:xfrm>
              <a:off x="1192228" y="946254"/>
              <a:ext cx="1929791" cy="3200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lgn="ctr">
                <a:spcBef>
                  <a:spcPts val="300"/>
                </a:spcBef>
                <a:defRPr sz="1400">
                  <a:solidFill>
                    <a:srgbClr val="005093"/>
                  </a:solidFill>
                  <a:latin typeface="Grot12 Normal"/>
                  <a:ea typeface="Grot12 Normal"/>
                  <a:cs typeface="Grot12 Normal"/>
                  <a:sym typeface="Grot12 Normal"/>
                </a:defRPr>
              </a:lvl1pPr>
            </a:lstStyle>
            <a:p>
              <a:r>
                <a:t>Round 4: Interceptor zone</a:t>
              </a:r>
            </a:p>
          </p:txBody>
        </p:sp>
        <p:sp>
          <p:nvSpPr>
            <p:cNvPr id="253" name="Circle"/>
            <p:cNvSpPr/>
            <p:nvPr/>
          </p:nvSpPr>
          <p:spPr>
            <a:xfrm>
              <a:off x="3754177" y="738560"/>
              <a:ext cx="141095" cy="141095"/>
            </a:xfrm>
            <a:prstGeom prst="ellipse">
              <a:avLst/>
            </a:prstGeom>
            <a:solidFill>
              <a:srgbClr val="D82333"/>
            </a:solidFill>
            <a:ln w="12700" cap="flat">
              <a:noFill/>
              <a:miter lim="400000"/>
            </a:ln>
            <a:effectLst/>
          </p:spPr>
          <p:txBody>
            <a:bodyPr wrap="square" lIns="45719" tIns="45719" rIns="45719" bIns="45719" numCol="1" anchor="ctr">
              <a:noAutofit/>
            </a:bodyPr>
            <a:lstStyle/>
            <a:p>
              <a:endParaRPr/>
            </a:p>
          </p:txBody>
        </p:sp>
        <p:pic>
          <p:nvPicPr>
            <p:cNvPr id="254" name="Image" descr="Image"/>
            <p:cNvPicPr>
              <a:picLocks noChangeAspect="1"/>
            </p:cNvPicPr>
            <p:nvPr/>
          </p:nvPicPr>
          <p:blipFill>
            <a:blip r:embed="rId9"/>
            <a:stretch>
              <a:fillRect/>
            </a:stretch>
          </p:blipFill>
          <p:spPr>
            <a:xfrm>
              <a:off x="2360544" y="57160"/>
              <a:ext cx="428507" cy="741728"/>
            </a:xfrm>
            <a:prstGeom prst="rect">
              <a:avLst/>
            </a:prstGeom>
            <a:ln w="12700" cap="flat">
              <a:noFill/>
              <a:miter lim="400000"/>
            </a:ln>
            <a:effectLst/>
          </p:spPr>
        </p:pic>
        <p:pic>
          <p:nvPicPr>
            <p:cNvPr id="255" name="Image" descr="Image"/>
            <p:cNvPicPr>
              <a:picLocks noChangeAspect="1"/>
            </p:cNvPicPr>
            <p:nvPr/>
          </p:nvPicPr>
          <p:blipFill>
            <a:blip r:embed="rId10"/>
            <a:stretch>
              <a:fillRect/>
            </a:stretch>
          </p:blipFill>
          <p:spPr>
            <a:xfrm>
              <a:off x="0" y="154020"/>
              <a:ext cx="633382" cy="758961"/>
            </a:xfrm>
            <a:prstGeom prst="rect">
              <a:avLst/>
            </a:prstGeom>
            <a:ln w="12700" cap="flat">
              <a:noFill/>
              <a:miter lim="400000"/>
            </a:ln>
            <a:effectLst/>
          </p:spPr>
        </p:pic>
        <p:pic>
          <p:nvPicPr>
            <p:cNvPr id="256" name="Image" descr="Image"/>
            <p:cNvPicPr>
              <a:picLocks noChangeAspect="1"/>
            </p:cNvPicPr>
            <p:nvPr/>
          </p:nvPicPr>
          <p:blipFill>
            <a:blip r:embed="rId9"/>
            <a:stretch>
              <a:fillRect/>
            </a:stretch>
          </p:blipFill>
          <p:spPr>
            <a:xfrm flipH="1">
              <a:off x="1510562" y="42640"/>
              <a:ext cx="428507" cy="741728"/>
            </a:xfrm>
            <a:prstGeom prst="rect">
              <a:avLst/>
            </a:prstGeom>
            <a:ln w="12700" cap="flat">
              <a:noFill/>
              <a:miter lim="400000"/>
            </a:ln>
            <a:effectLst/>
          </p:spPr>
        </p:pic>
        <p:pic>
          <p:nvPicPr>
            <p:cNvPr id="257" name="Image" descr="Image"/>
            <p:cNvPicPr>
              <a:picLocks noChangeAspect="1"/>
            </p:cNvPicPr>
            <p:nvPr/>
          </p:nvPicPr>
          <p:blipFill>
            <a:blip r:embed="rId12"/>
            <a:stretch>
              <a:fillRect/>
            </a:stretch>
          </p:blipFill>
          <p:spPr>
            <a:xfrm>
              <a:off x="1950394" y="0"/>
              <a:ext cx="579461" cy="725069"/>
            </a:xfrm>
            <a:prstGeom prst="rect">
              <a:avLst/>
            </a:prstGeom>
            <a:ln w="12700" cap="flat">
              <a:noFill/>
              <a:miter lim="400000"/>
            </a:ln>
            <a:effectLst/>
          </p:spPr>
        </p:pic>
      </p:grpSp>
      <p:sp>
        <p:nvSpPr>
          <p:cNvPr id="43" name="Title 1">
            <a:extLst>
              <a:ext uri="{FF2B5EF4-FFF2-40B4-BE49-F238E27FC236}">
                <a16:creationId xmlns:a16="http://schemas.microsoft.com/office/drawing/2014/main" id="{2D32F4ED-73D7-204F-9A2F-13707FE69254}"/>
              </a:ext>
            </a:extLst>
          </p:cNvPr>
          <p:cNvSpPr txBox="1"/>
          <p:nvPr/>
        </p:nvSpPr>
        <p:spPr>
          <a:xfrm>
            <a:off x="336428" y="258032"/>
            <a:ext cx="8273419" cy="1218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sz="8500" dirty="0"/>
              <a:t>Activity 1: footy in the middle</a:t>
            </a:r>
            <a:endParaRPr sz="850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216">
                                            <p:bg/>
                                          </p:spTgt>
                                        </p:tgtEl>
                                        <p:attrNameLst>
                                          <p:attrName>style.visibility</p:attrName>
                                        </p:attrNameLst>
                                      </p:cBhvr>
                                      <p:to>
                                        <p:strVal val="visible"/>
                                      </p:to>
                                    </p:set>
                                    <p:animEffect transition="in" filter="box(out)">
                                      <p:cBhvr>
                                        <p:cTn id="7" dur="1000"/>
                                        <p:tgtEl>
                                          <p:spTgt spid="216">
                                            <p:bg/>
                                          </p:spTgt>
                                        </p:tgtEl>
                                      </p:cBhvr>
                                    </p:animEffect>
                                  </p:childTnLst>
                                </p:cTn>
                              </p:par>
                              <p:par>
                                <p:cTn id="8" presetID="4" presetClass="entr" presetSubtype="32" fill="hold" grpId="0" nodeType="withEffect">
                                  <p:stCondLst>
                                    <p:cond delay="0"/>
                                  </p:stCondLst>
                                  <p:iterate>
                                    <p:tmAbs val="0"/>
                                  </p:iterate>
                                  <p:childTnLst>
                                    <p:set>
                                      <p:cBhvr>
                                        <p:cTn id="9" fill="hold"/>
                                        <p:tgtEl>
                                          <p:spTgt spid="216">
                                            <p:txEl>
                                              <p:pRg st="0" end="0"/>
                                            </p:txEl>
                                          </p:spTgt>
                                        </p:tgtEl>
                                        <p:attrNameLst>
                                          <p:attrName>style.visibility</p:attrName>
                                        </p:attrNameLst>
                                      </p:cBhvr>
                                      <p:to>
                                        <p:strVal val="visible"/>
                                      </p:to>
                                    </p:set>
                                    <p:animEffect transition="in" filter="box(out)">
                                      <p:cBhvr>
                                        <p:cTn id="10" dur="1000"/>
                                        <p:tgtEl>
                                          <p:spTgt spid="21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iterate>
                                    <p:tmAbs val="0"/>
                                  </p:iterate>
                                  <p:childTnLst>
                                    <p:set>
                                      <p:cBhvr>
                                        <p:cTn id="14" fill="hold"/>
                                        <p:tgtEl>
                                          <p:spTgt spid="216">
                                            <p:txEl>
                                              <p:pRg st="2" end="2"/>
                                            </p:txEl>
                                          </p:spTgt>
                                        </p:tgtEl>
                                        <p:attrNameLst>
                                          <p:attrName>style.visibility</p:attrName>
                                        </p:attrNameLst>
                                      </p:cBhvr>
                                      <p:to>
                                        <p:strVal val="visible"/>
                                      </p:to>
                                    </p:set>
                                    <p:animEffect transition="in" filter="box(out)">
                                      <p:cBhvr>
                                        <p:cTn id="15" dur="1000"/>
                                        <p:tgtEl>
                                          <p:spTgt spid="21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iterate>
                                    <p:tmAbs val="0"/>
                                  </p:iterate>
                                  <p:childTnLst>
                                    <p:set>
                                      <p:cBhvr>
                                        <p:cTn id="19" fill="hold"/>
                                        <p:tgtEl>
                                          <p:spTgt spid="216">
                                            <p:txEl>
                                              <p:pRg st="4" end="4"/>
                                            </p:txEl>
                                          </p:spTgt>
                                        </p:tgtEl>
                                        <p:attrNameLst>
                                          <p:attrName>style.visibility</p:attrName>
                                        </p:attrNameLst>
                                      </p:cBhvr>
                                      <p:to>
                                        <p:strVal val="visible"/>
                                      </p:to>
                                    </p:set>
                                    <p:animEffect transition="in" filter="box(out)">
                                      <p:cBhvr>
                                        <p:cTn id="20" dur="1000"/>
                                        <p:tgtEl>
                                          <p:spTgt spid="216">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grpId="0" nodeType="clickEffect">
                                  <p:stCondLst>
                                    <p:cond delay="0"/>
                                  </p:stCondLst>
                                  <p:iterate>
                                    <p:tmAbs val="0"/>
                                  </p:iterate>
                                  <p:childTnLst>
                                    <p:set>
                                      <p:cBhvr>
                                        <p:cTn id="24" fill="hold"/>
                                        <p:tgtEl>
                                          <p:spTgt spid="216">
                                            <p:txEl>
                                              <p:pRg st="6" end="6"/>
                                            </p:txEl>
                                          </p:spTgt>
                                        </p:tgtEl>
                                        <p:attrNameLst>
                                          <p:attrName>style.visibility</p:attrName>
                                        </p:attrNameLst>
                                      </p:cBhvr>
                                      <p:to>
                                        <p:strVal val="visible"/>
                                      </p:to>
                                    </p:set>
                                    <p:animEffect transition="in" filter="box(out)">
                                      <p:cBhvr>
                                        <p:cTn id="25" dur="1000"/>
                                        <p:tgtEl>
                                          <p:spTgt spid="216">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grpId="0" nodeType="clickEffect">
                                  <p:stCondLst>
                                    <p:cond delay="0"/>
                                  </p:stCondLst>
                                  <p:iterate>
                                    <p:tmAbs val="0"/>
                                  </p:iterate>
                                  <p:childTnLst>
                                    <p:set>
                                      <p:cBhvr>
                                        <p:cTn id="29" fill="hold"/>
                                        <p:tgtEl>
                                          <p:spTgt spid="216">
                                            <p:txEl>
                                              <p:pRg st="8" end="8"/>
                                            </p:txEl>
                                          </p:spTgt>
                                        </p:tgtEl>
                                        <p:attrNameLst>
                                          <p:attrName>style.visibility</p:attrName>
                                        </p:attrNameLst>
                                      </p:cBhvr>
                                      <p:to>
                                        <p:strVal val="visible"/>
                                      </p:to>
                                    </p:set>
                                    <p:animEffect transition="in" filter="box(out)">
                                      <p:cBhvr>
                                        <p:cTn id="30" dur="1000"/>
                                        <p:tgtEl>
                                          <p:spTgt spid="21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0" build="p" bldLvl="5" animBg="1" advAuto="0"/>
    </p:bld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F22386262900E489A061346DC7B7A48" ma:contentTypeVersion="12" ma:contentTypeDescription="Create a new document." ma:contentTypeScope="" ma:versionID="b7eeff0c917d904a251998aba1fadbbd">
  <xsd:schema xmlns:xsd="http://www.w3.org/2001/XMLSchema" xmlns:xs="http://www.w3.org/2001/XMLSchema" xmlns:p="http://schemas.microsoft.com/office/2006/metadata/properties" xmlns:ns2="4b31ba56-69c9-4f7b-a39a-403e4e2674f0" xmlns:ns3="49db2f9b-a592-452f-a9b5-f90c48491e0e" targetNamespace="http://schemas.microsoft.com/office/2006/metadata/properties" ma:root="true" ma:fieldsID="eeb9ffee5fe9ad6a54dad368d4f8c798" ns2:_="" ns3:_="">
    <xsd:import namespace="4b31ba56-69c9-4f7b-a39a-403e4e2674f0"/>
    <xsd:import namespace="49db2f9b-a592-452f-a9b5-f90c48491e0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2:MediaServiceOCR"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31ba56-69c9-4f7b-a39a-403e4e2674f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9db2f9b-a592-452f-a9b5-f90c48491e0e"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2B9F4F8-0DE5-4ED2-A279-3DF39CF7491D}">
  <ds:schemaRefs>
    <ds:schemaRef ds:uri="http://schemas.microsoft.com/sharepoint/v3/contenttype/forms"/>
  </ds:schemaRefs>
</ds:datastoreItem>
</file>

<file path=customXml/itemProps2.xml><?xml version="1.0" encoding="utf-8"?>
<ds:datastoreItem xmlns:ds="http://schemas.openxmlformats.org/officeDocument/2006/customXml" ds:itemID="{03DD83C3-2024-4061-9BAF-1342245994C2}">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57A3376-F3B2-4025-AF76-896B0367A2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31ba56-69c9-4f7b-a39a-403e4e2674f0"/>
    <ds:schemaRef ds:uri="49db2f9b-a592-452f-a9b5-f90c48491e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26</TotalTime>
  <Words>1972</Words>
  <Application>Microsoft Office PowerPoint</Application>
  <PresentationFormat>Widescreen</PresentationFormat>
  <Paragraphs>220</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England FC DISPLAY Regular</vt:lpstr>
      <vt:lpstr>Calibri</vt:lpstr>
      <vt:lpstr>Grot12 Normal</vt:lpstr>
      <vt:lpstr>Arial</vt:lpstr>
      <vt:lpstr>Grot12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Becci</dc:creator>
  <cp:lastModifiedBy>Becci Barrie</cp:lastModifiedBy>
  <cp:revision>5</cp:revision>
  <dcterms:modified xsi:type="dcterms:W3CDTF">2021-04-27T10:33:38Z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0x0101003F22386262900E489A061346DC7B7A48</vt:lpwstr>
  </property>
</Properties>
</file>